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2" r:id="rId1"/>
  </p:sldMasterIdLst>
  <p:sldIdLst>
    <p:sldId id="256" r:id="rId2"/>
    <p:sldId id="257" r:id="rId3"/>
    <p:sldId id="258" r:id="rId4"/>
    <p:sldId id="259" r:id="rId5"/>
    <p:sldId id="267" r:id="rId6"/>
    <p:sldId id="264" r:id="rId7"/>
    <p:sldId id="263" r:id="rId8"/>
    <p:sldId id="260" r:id="rId9"/>
    <p:sldId id="261" r:id="rId10"/>
    <p:sldId id="268" r:id="rId11"/>
    <p:sldId id="262" r:id="rId12"/>
    <p:sldId id="265" r:id="rId13"/>
    <p:sldId id="270" r:id="rId14"/>
    <p:sldId id="266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9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2400" dirty="0">
                <a:solidFill>
                  <a:schemeClr val="tx1"/>
                </a:solidFill>
              </a:rPr>
              <a:t>Motivations</a:t>
            </a:r>
            <a:r>
              <a:rPr lang="en-US" sz="2400" baseline="0" dirty="0">
                <a:solidFill>
                  <a:schemeClr val="tx1"/>
                </a:solidFill>
              </a:rPr>
              <a:t> Behind Attacks</a:t>
            </a:r>
          </a:p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800" baseline="0" dirty="0">
                <a:solidFill>
                  <a:schemeClr val="tx1"/>
                </a:solidFill>
              </a:rPr>
              <a:t>Feb 2017</a:t>
            </a:r>
            <a:endParaRPr lang="en-US" sz="1800" dirty="0">
              <a:solidFill>
                <a:schemeClr val="tx1"/>
              </a:solidFill>
            </a:endParaRPr>
          </a:p>
        </c:rich>
      </c:tx>
      <c:overlay val="0"/>
      <c:spPr>
        <a:noFill/>
        <a:ln>
          <a:noFill/>
        </a:ln>
        <a:effectLst/>
      </c:sp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3.212628529464532E-2"/>
          <c:y val="0.21070935987569386"/>
          <c:w val="0.92586241855081852"/>
          <c:h val="0.78881504191543794"/>
        </c:manualLayout>
      </c:layout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solidFill>
              <a:schemeClr val="tx2"/>
            </a:solidFill>
          </c:spPr>
          <c:explosion val="9"/>
          <c:dPt>
            <c:idx val="0"/>
            <c:bubble3D val="0"/>
            <c:spPr>
              <a:solidFill>
                <a:srgbClr val="FF0000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A110-4B34-8AF7-A42228282CF1}"/>
              </c:ext>
            </c:extLst>
          </c:dPt>
          <c:dPt>
            <c:idx val="1"/>
            <c:bubble3D val="0"/>
            <c:spPr>
              <a:solidFill>
                <a:srgbClr val="0070C0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A110-4B34-8AF7-A42228282CF1}"/>
              </c:ext>
            </c:extLst>
          </c:dPt>
          <c:dPt>
            <c:idx val="2"/>
            <c:bubble3D val="0"/>
            <c:spPr>
              <a:solidFill>
                <a:srgbClr val="00B050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A110-4B34-8AF7-A42228282CF1}"/>
              </c:ext>
            </c:extLst>
          </c:dPt>
          <c:dPt>
            <c:idx val="3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A110-4B34-8AF7-A42228282CF1}"/>
              </c:ext>
            </c:extLst>
          </c:dPt>
          <c:dLbls>
            <c:dLbl>
              <c:idx val="0"/>
              <c:layout>
                <c:manualLayout>
                  <c:x val="-0.21697871259019585"/>
                  <c:y val="-0.11872941745004467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l-G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9555022733579108"/>
                      <c:h val="0.11466159736210081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A110-4B34-8AF7-A42228282CF1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l-G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3-A110-4B34-8AF7-A42228282CF1}"/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l-G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5-A110-4B34-8AF7-A42228282CF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l-G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Cyber Crime</c:v>
                </c:pt>
                <c:pt idx="1">
                  <c:v>Cyber Espionage</c:v>
                </c:pt>
                <c:pt idx="2">
                  <c:v>Hacktivism</c:v>
                </c:pt>
                <c:pt idx="3">
                  <c:v>Cyber Warfare</c:v>
                </c:pt>
              </c:strCache>
            </c:strRef>
          </c:cat>
          <c:val>
            <c:numRef>
              <c:f>Sheet1!$B$2:$B$5</c:f>
              <c:numCache>
                <c:formatCode>0.00%</c:formatCode>
                <c:ptCount val="4"/>
                <c:pt idx="0">
                  <c:v>0.64500000000000002</c:v>
                </c:pt>
                <c:pt idx="1">
                  <c:v>0.224</c:v>
                </c:pt>
                <c:pt idx="2">
                  <c:v>7.9000000000000001E-2</c:v>
                </c:pt>
                <c:pt idx="3">
                  <c:v>5.2999999999999999E-2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A110-4B34-8AF7-A42228282CF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>
          <a:softEdge rad="0"/>
        </a:effectLst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el-G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l-GR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2400" dirty="0">
                <a:solidFill>
                  <a:schemeClr val="tx1"/>
                </a:solidFill>
              </a:rPr>
              <a:t>Most</a:t>
            </a:r>
            <a:r>
              <a:rPr lang="en-US" sz="2400" baseline="0" dirty="0">
                <a:solidFill>
                  <a:schemeClr val="tx1"/>
                </a:solidFill>
              </a:rPr>
              <a:t> Common Types of</a:t>
            </a:r>
          </a:p>
          <a:p>
            <a:pPr>
              <a:defRPr/>
            </a:pPr>
            <a:r>
              <a:rPr lang="en-US" sz="2400" baseline="0" dirty="0">
                <a:solidFill>
                  <a:schemeClr val="tx1"/>
                </a:solidFill>
              </a:rPr>
              <a:t>Cyber Attacks</a:t>
            </a:r>
            <a:endParaRPr lang="en-US" sz="2400" dirty="0">
              <a:solidFill>
                <a:schemeClr val="tx1"/>
              </a:solidFill>
            </a:endParaRPr>
          </a:p>
        </c:rich>
      </c:tx>
      <c:layout>
        <c:manualLayout>
          <c:xMode val="edge"/>
          <c:yMode val="edge"/>
          <c:x val="0.19161320915650584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l-GR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4.6359807090742035E-2"/>
          <c:y val="0.17847145279620744"/>
          <c:w val="0.56470567305252661"/>
          <c:h val="0.74689517413079354"/>
        </c:manualLayout>
      </c:layout>
      <c:bar3DChart>
        <c:barDir val="bar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cat>
            <c:strRef>
              <c:f>Sheet1!$A$2:$A$8</c:f>
              <c:strCache>
                <c:ptCount val="7"/>
                <c:pt idx="0">
                  <c:v> Phishing &amp; Social Engineering</c:v>
                </c:pt>
                <c:pt idx="1">
                  <c:v>Denial of Service</c:v>
                </c:pt>
                <c:pt idx="2">
                  <c:v>Viruses &amp; Malware</c:v>
                </c:pt>
                <c:pt idx="3">
                  <c:v>Compromised Devices </c:v>
                </c:pt>
                <c:pt idx="4">
                  <c:v>Malicious Insider</c:v>
                </c:pt>
                <c:pt idx="5">
                  <c:v>App - Level Attacks</c:v>
                </c:pt>
                <c:pt idx="6">
                  <c:v>Web - Based Attacks</c:v>
                </c:pt>
              </c:strCache>
            </c:strRef>
          </c:cat>
          <c:val>
            <c:numRef>
              <c:f>Sheet1!$B$2:$B$8</c:f>
              <c:numCache>
                <c:formatCode>0%</c:formatCode>
                <c:ptCount val="7"/>
                <c:pt idx="0">
                  <c:v>0.55000000000000004</c:v>
                </c:pt>
                <c:pt idx="1">
                  <c:v>0.46</c:v>
                </c:pt>
                <c:pt idx="2">
                  <c:v>0.43</c:v>
                </c:pt>
                <c:pt idx="3">
                  <c:v>0.31</c:v>
                </c:pt>
                <c:pt idx="4">
                  <c:v>0.25</c:v>
                </c:pt>
                <c:pt idx="5">
                  <c:v>0.16</c:v>
                </c:pt>
                <c:pt idx="6">
                  <c:v>0.12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64E-459D-A0E6-350451FC0F9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154510512"/>
        <c:axId val="211492768"/>
        <c:axId val="0"/>
      </c:bar3DChart>
      <c:catAx>
        <c:axId val="154510512"/>
        <c:scaling>
          <c:orientation val="minMax"/>
        </c:scaling>
        <c:delete val="0"/>
        <c:axPos val="r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el-GR"/>
          </a:p>
        </c:txPr>
        <c:crossAx val="211492768"/>
        <c:crosses val="max"/>
        <c:auto val="1"/>
        <c:lblAlgn val="ctr"/>
        <c:lblOffset val="100"/>
        <c:noMultiLvlLbl val="0"/>
      </c:catAx>
      <c:valAx>
        <c:axId val="211492768"/>
        <c:scaling>
          <c:orientation val="minMax"/>
        </c:scaling>
        <c:delete val="0"/>
        <c:axPos val="b"/>
        <c:majorGridlines>
          <c:spPr>
            <a:ln w="0" cap="flat" cmpd="sng" algn="ctr">
              <a:solidFill>
                <a:schemeClr val="tx1">
                  <a:lumMod val="65000"/>
                  <a:lumOff val="35000"/>
                </a:schemeClr>
              </a:solidFill>
              <a:round/>
            </a:ln>
            <a:effectLst/>
          </c:spPr>
        </c:majorGridlines>
        <c:numFmt formatCode="0%" sourceLinked="1"/>
        <c:majorTickMark val="in"/>
        <c:minorTickMark val="in"/>
        <c:tickLblPos val="low"/>
        <c:spPr>
          <a:noFill/>
          <a:ln>
            <a:solidFill>
              <a:schemeClr val="accent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l-GR"/>
          </a:p>
        </c:txPr>
        <c:crossAx val="1545105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l-G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4330D61-FB60-4A62-AF9B-EB9E3527FFAC}" type="doc">
      <dgm:prSet loTypeId="urn:microsoft.com/office/officeart/2008/layout/AlternatingHexagons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497B921-21B7-4E0E-AAA8-D8A43A6CED6A}">
      <dgm:prSet phldrT="[Text]" custT="1"/>
      <dgm:spPr/>
      <dgm:t>
        <a:bodyPr/>
        <a:lstStyle/>
        <a:p>
          <a:r>
            <a:rPr lang="el-GR" sz="1600" dirty="0"/>
            <a:t>Όνομα</a:t>
          </a:r>
          <a:endParaRPr lang="en-US" sz="700" dirty="0"/>
        </a:p>
      </dgm:t>
    </dgm:pt>
    <dgm:pt modelId="{B71A122A-BA26-4C02-99A0-8F6F38D28CDC}" type="parTrans" cxnId="{9ACC6E72-1B9F-423E-B56B-E8FDB066C15C}">
      <dgm:prSet/>
      <dgm:spPr/>
      <dgm:t>
        <a:bodyPr/>
        <a:lstStyle/>
        <a:p>
          <a:endParaRPr lang="en-US"/>
        </a:p>
      </dgm:t>
    </dgm:pt>
    <dgm:pt modelId="{90233F9C-7404-4C5C-A9CB-3F75A659610E}" type="sibTrans" cxnId="{9ACC6E72-1B9F-423E-B56B-E8FDB066C15C}">
      <dgm:prSet/>
      <dgm:spPr/>
      <dgm:t>
        <a:bodyPr/>
        <a:lstStyle/>
        <a:p>
          <a:r>
            <a:rPr lang="el-GR" dirty="0"/>
            <a:t>ΑΦΜ</a:t>
          </a:r>
          <a:endParaRPr lang="en-US" dirty="0"/>
        </a:p>
      </dgm:t>
    </dgm:pt>
    <dgm:pt modelId="{5F323B4D-CDF8-4343-A528-6B5A6278BD70}">
      <dgm:prSet phldrT="[Text]"/>
      <dgm:spPr/>
      <dgm:t>
        <a:bodyPr/>
        <a:lstStyle/>
        <a:p>
          <a:r>
            <a:rPr lang="el-GR" dirty="0"/>
            <a:t> </a:t>
          </a:r>
          <a:endParaRPr lang="en-US" dirty="0"/>
        </a:p>
      </dgm:t>
    </dgm:pt>
    <dgm:pt modelId="{262C6AAF-9FEB-4817-BAC7-69A1BA40C538}" type="parTrans" cxnId="{71D89F75-5E0D-4805-8F1B-A75A1EFC59B8}">
      <dgm:prSet/>
      <dgm:spPr/>
      <dgm:t>
        <a:bodyPr/>
        <a:lstStyle/>
        <a:p>
          <a:endParaRPr lang="en-US"/>
        </a:p>
      </dgm:t>
    </dgm:pt>
    <dgm:pt modelId="{7CEC24E8-AB00-4808-A6C6-9E10C0E9313F}" type="sibTrans" cxnId="{71D89F75-5E0D-4805-8F1B-A75A1EFC59B8}">
      <dgm:prSet/>
      <dgm:spPr/>
      <dgm:t>
        <a:bodyPr/>
        <a:lstStyle/>
        <a:p>
          <a:endParaRPr lang="en-US"/>
        </a:p>
      </dgm:t>
    </dgm:pt>
    <dgm:pt modelId="{BE0C25E3-5CA4-4CDE-98EE-0B119C28E7C3}">
      <dgm:prSet phldrT="[Text]" custT="1"/>
      <dgm:spPr/>
      <dgm:t>
        <a:bodyPr/>
        <a:lstStyle/>
        <a:p>
          <a:r>
            <a:rPr lang="el-GR" sz="1400" dirty="0"/>
            <a:t>Ημ/νία </a:t>
          </a:r>
        </a:p>
        <a:p>
          <a:r>
            <a:rPr lang="el-GR" sz="1400" dirty="0"/>
            <a:t>Γέννησης</a:t>
          </a:r>
          <a:endParaRPr lang="en-US" sz="1400" dirty="0"/>
        </a:p>
      </dgm:t>
    </dgm:pt>
    <dgm:pt modelId="{0DB52EC6-1CE6-4EC3-B96F-CF52FFDE31D9}" type="parTrans" cxnId="{5B8379A5-0428-4EF7-8284-E55BB70731CA}">
      <dgm:prSet/>
      <dgm:spPr/>
      <dgm:t>
        <a:bodyPr/>
        <a:lstStyle/>
        <a:p>
          <a:endParaRPr lang="en-US"/>
        </a:p>
      </dgm:t>
    </dgm:pt>
    <dgm:pt modelId="{C2348CDF-968A-4DD7-9330-C83402E36111}" type="sibTrans" cxnId="{5B8379A5-0428-4EF7-8284-E55BB70731CA}">
      <dgm:prSet/>
      <dgm:spPr/>
      <dgm:t>
        <a:bodyPr/>
        <a:lstStyle/>
        <a:p>
          <a:r>
            <a:rPr lang="el-GR" dirty="0"/>
            <a:t>Τηλέφωνο</a:t>
          </a:r>
          <a:endParaRPr lang="en-US" dirty="0"/>
        </a:p>
      </dgm:t>
    </dgm:pt>
    <dgm:pt modelId="{0603CB8B-0F4E-4578-B484-76E46987803E}">
      <dgm:prSet phldrT="[Text]"/>
      <dgm:spPr/>
      <dgm:t>
        <a:bodyPr/>
        <a:lstStyle/>
        <a:p>
          <a:r>
            <a:rPr lang="el-GR" dirty="0"/>
            <a:t> </a:t>
          </a:r>
          <a:endParaRPr lang="en-US" dirty="0"/>
        </a:p>
      </dgm:t>
    </dgm:pt>
    <dgm:pt modelId="{ED81D2D6-7A20-46CF-B79F-378982E93B28}" type="parTrans" cxnId="{0C0AC2B6-A9ED-4FCC-890E-D212DF5C96C4}">
      <dgm:prSet/>
      <dgm:spPr/>
      <dgm:t>
        <a:bodyPr/>
        <a:lstStyle/>
        <a:p>
          <a:endParaRPr lang="en-US"/>
        </a:p>
      </dgm:t>
    </dgm:pt>
    <dgm:pt modelId="{D228627E-DE38-4FA0-9D0E-0F545BA76A06}" type="sibTrans" cxnId="{0C0AC2B6-A9ED-4FCC-890E-D212DF5C96C4}">
      <dgm:prSet/>
      <dgm:spPr/>
      <dgm:t>
        <a:bodyPr/>
        <a:lstStyle/>
        <a:p>
          <a:endParaRPr lang="en-US"/>
        </a:p>
      </dgm:t>
    </dgm:pt>
    <dgm:pt modelId="{2A043DB6-3B25-4624-8415-18E1D05F74BC}">
      <dgm:prSet phldrT="[Text]"/>
      <dgm:spPr/>
      <dgm:t>
        <a:bodyPr/>
        <a:lstStyle/>
        <a:p>
          <a:r>
            <a:rPr lang="el-GR" dirty="0"/>
            <a:t>Αριθμός Πιστωτικής Κάρτας</a:t>
          </a:r>
          <a:endParaRPr lang="en-US" dirty="0"/>
        </a:p>
      </dgm:t>
    </dgm:pt>
    <dgm:pt modelId="{76865256-BAFA-4170-98CA-0FEFC7156BDC}" type="parTrans" cxnId="{ACE08067-9C11-4DA2-A2E6-AB13C3741AFA}">
      <dgm:prSet/>
      <dgm:spPr/>
      <dgm:t>
        <a:bodyPr/>
        <a:lstStyle/>
        <a:p>
          <a:endParaRPr lang="en-US"/>
        </a:p>
      </dgm:t>
    </dgm:pt>
    <dgm:pt modelId="{4742AFEE-8173-4E41-B507-A65D5BC2B4CF}" type="sibTrans" cxnId="{ACE08067-9C11-4DA2-A2E6-AB13C3741AFA}">
      <dgm:prSet/>
      <dgm:spPr/>
      <dgm:t>
        <a:bodyPr/>
        <a:lstStyle/>
        <a:p>
          <a:r>
            <a:rPr lang="en-US" dirty="0"/>
            <a:t>Email</a:t>
          </a:r>
        </a:p>
      </dgm:t>
    </dgm:pt>
    <dgm:pt modelId="{BC21BB0B-04E9-433E-A05C-F13564A59C30}">
      <dgm:prSet phldrT="[Text]"/>
      <dgm:spPr/>
      <dgm:t>
        <a:bodyPr/>
        <a:lstStyle/>
        <a:p>
          <a:r>
            <a:rPr lang="el-GR" dirty="0"/>
            <a:t> </a:t>
          </a:r>
          <a:endParaRPr lang="en-US" dirty="0"/>
        </a:p>
      </dgm:t>
    </dgm:pt>
    <dgm:pt modelId="{F19BA58B-8B8F-4C2B-8139-09782070CBDE}" type="parTrans" cxnId="{CA3F3F83-E8C8-4BE5-857A-7EBD333202C3}">
      <dgm:prSet/>
      <dgm:spPr/>
      <dgm:t>
        <a:bodyPr/>
        <a:lstStyle/>
        <a:p>
          <a:endParaRPr lang="en-US"/>
        </a:p>
      </dgm:t>
    </dgm:pt>
    <dgm:pt modelId="{9A22328A-6AA7-4033-AA36-7D41723CFA68}" type="sibTrans" cxnId="{CA3F3F83-E8C8-4BE5-857A-7EBD333202C3}">
      <dgm:prSet/>
      <dgm:spPr/>
      <dgm:t>
        <a:bodyPr/>
        <a:lstStyle/>
        <a:p>
          <a:endParaRPr lang="en-US"/>
        </a:p>
      </dgm:t>
    </dgm:pt>
    <dgm:pt modelId="{B0F309A9-C309-4301-B11A-984170474526}" type="pres">
      <dgm:prSet presAssocID="{24330D61-FB60-4A62-AF9B-EB9E3527FFAC}" presName="Name0" presStyleCnt="0">
        <dgm:presLayoutVars>
          <dgm:chMax/>
          <dgm:chPref/>
          <dgm:dir/>
          <dgm:animLvl val="lvl"/>
        </dgm:presLayoutVars>
      </dgm:prSet>
      <dgm:spPr/>
    </dgm:pt>
    <dgm:pt modelId="{186EC7F4-74E8-4AD6-8CB5-0A80C9827848}" type="pres">
      <dgm:prSet presAssocID="{6497B921-21B7-4E0E-AAA8-D8A43A6CED6A}" presName="composite" presStyleCnt="0"/>
      <dgm:spPr/>
    </dgm:pt>
    <dgm:pt modelId="{53F45DF1-6B63-498D-A4A2-A2C850096F6D}" type="pres">
      <dgm:prSet presAssocID="{6497B921-21B7-4E0E-AAA8-D8A43A6CED6A}" presName="Parent1" presStyleLbl="node1" presStyleIdx="0" presStyleCnt="6">
        <dgm:presLayoutVars>
          <dgm:chMax val="1"/>
          <dgm:chPref val="1"/>
          <dgm:bulletEnabled val="1"/>
        </dgm:presLayoutVars>
      </dgm:prSet>
      <dgm:spPr/>
    </dgm:pt>
    <dgm:pt modelId="{489A5DA0-84D1-4530-918D-2BDCC6EED7B4}" type="pres">
      <dgm:prSet presAssocID="{6497B921-21B7-4E0E-AAA8-D8A43A6CED6A}" presName="Childtext1" presStyleLbl="revTx" presStyleIdx="0" presStyleCnt="3">
        <dgm:presLayoutVars>
          <dgm:chMax val="0"/>
          <dgm:chPref val="0"/>
          <dgm:bulletEnabled val="1"/>
        </dgm:presLayoutVars>
      </dgm:prSet>
      <dgm:spPr/>
    </dgm:pt>
    <dgm:pt modelId="{481022DB-8A16-4131-A2B1-562425C858FF}" type="pres">
      <dgm:prSet presAssocID="{6497B921-21B7-4E0E-AAA8-D8A43A6CED6A}" presName="BalanceSpacing" presStyleCnt="0"/>
      <dgm:spPr/>
    </dgm:pt>
    <dgm:pt modelId="{4038F7BB-D5A6-4638-9F6B-DF34561E875F}" type="pres">
      <dgm:prSet presAssocID="{6497B921-21B7-4E0E-AAA8-D8A43A6CED6A}" presName="BalanceSpacing1" presStyleCnt="0"/>
      <dgm:spPr/>
    </dgm:pt>
    <dgm:pt modelId="{24EBD0E2-2C83-41CB-80A1-78ECDEBAB1BF}" type="pres">
      <dgm:prSet presAssocID="{90233F9C-7404-4C5C-A9CB-3F75A659610E}" presName="Accent1Text" presStyleLbl="node1" presStyleIdx="1" presStyleCnt="6"/>
      <dgm:spPr/>
    </dgm:pt>
    <dgm:pt modelId="{EF288463-D4A8-420A-A320-ACB22EFBAB10}" type="pres">
      <dgm:prSet presAssocID="{90233F9C-7404-4C5C-A9CB-3F75A659610E}" presName="spaceBetweenRectangles" presStyleCnt="0"/>
      <dgm:spPr/>
    </dgm:pt>
    <dgm:pt modelId="{03C18239-EDEF-4993-9728-61EA4AC4E7D3}" type="pres">
      <dgm:prSet presAssocID="{BE0C25E3-5CA4-4CDE-98EE-0B119C28E7C3}" presName="composite" presStyleCnt="0"/>
      <dgm:spPr/>
    </dgm:pt>
    <dgm:pt modelId="{B47BAD53-DE1A-45B8-8812-8D3F6563F22A}" type="pres">
      <dgm:prSet presAssocID="{BE0C25E3-5CA4-4CDE-98EE-0B119C28E7C3}" presName="Parent1" presStyleLbl="node1" presStyleIdx="2" presStyleCnt="6" custLinFactNeighborX="-1180" custLinFactNeighborY="-1027">
        <dgm:presLayoutVars>
          <dgm:chMax val="1"/>
          <dgm:chPref val="1"/>
          <dgm:bulletEnabled val="1"/>
        </dgm:presLayoutVars>
      </dgm:prSet>
      <dgm:spPr/>
    </dgm:pt>
    <dgm:pt modelId="{7BA5C67C-C7D0-4657-A4A6-281ED59A8CFD}" type="pres">
      <dgm:prSet presAssocID="{BE0C25E3-5CA4-4CDE-98EE-0B119C28E7C3}" presName="Childtext1" presStyleLbl="revTx" presStyleIdx="1" presStyleCnt="3" custLinFactX="100000" custLinFactY="65076" custLinFactNeighborX="146303" custLinFactNeighborY="100000">
        <dgm:presLayoutVars>
          <dgm:chMax val="0"/>
          <dgm:chPref val="0"/>
          <dgm:bulletEnabled val="1"/>
        </dgm:presLayoutVars>
      </dgm:prSet>
      <dgm:spPr/>
    </dgm:pt>
    <dgm:pt modelId="{70F619CF-D75D-4C23-8D42-DAA42E54DC0C}" type="pres">
      <dgm:prSet presAssocID="{BE0C25E3-5CA4-4CDE-98EE-0B119C28E7C3}" presName="BalanceSpacing" presStyleCnt="0"/>
      <dgm:spPr/>
    </dgm:pt>
    <dgm:pt modelId="{F87F5858-6211-4340-B6CA-F584DB9D50A2}" type="pres">
      <dgm:prSet presAssocID="{BE0C25E3-5CA4-4CDE-98EE-0B119C28E7C3}" presName="BalanceSpacing1" presStyleCnt="0"/>
      <dgm:spPr/>
    </dgm:pt>
    <dgm:pt modelId="{8905777A-D4D5-4F51-A1D8-FBD8DA65A4A6}" type="pres">
      <dgm:prSet presAssocID="{C2348CDF-968A-4DD7-9330-C83402E36111}" presName="Accent1Text" presStyleLbl="node1" presStyleIdx="3" presStyleCnt="6"/>
      <dgm:spPr/>
    </dgm:pt>
    <dgm:pt modelId="{62FA5563-01F0-4895-B95A-A07C2A0E954C}" type="pres">
      <dgm:prSet presAssocID="{C2348CDF-968A-4DD7-9330-C83402E36111}" presName="spaceBetweenRectangles" presStyleCnt="0"/>
      <dgm:spPr/>
    </dgm:pt>
    <dgm:pt modelId="{B8081940-6328-463B-914B-055C9C5924F4}" type="pres">
      <dgm:prSet presAssocID="{2A043DB6-3B25-4624-8415-18E1D05F74BC}" presName="composite" presStyleCnt="0"/>
      <dgm:spPr/>
    </dgm:pt>
    <dgm:pt modelId="{DF04696B-C415-47D7-9E50-D4BCFC6EFF41}" type="pres">
      <dgm:prSet presAssocID="{2A043DB6-3B25-4624-8415-18E1D05F74BC}" presName="Parent1" presStyleLbl="node1" presStyleIdx="4" presStyleCnt="6">
        <dgm:presLayoutVars>
          <dgm:chMax val="1"/>
          <dgm:chPref val="1"/>
          <dgm:bulletEnabled val="1"/>
        </dgm:presLayoutVars>
      </dgm:prSet>
      <dgm:spPr/>
    </dgm:pt>
    <dgm:pt modelId="{25C06C4A-D9FB-4F55-AEB6-033CE191F345}" type="pres">
      <dgm:prSet presAssocID="{2A043DB6-3B25-4624-8415-18E1D05F74BC}" presName="Childtext1" presStyleLbl="revTx" presStyleIdx="2" presStyleCnt="3" custLinFactX="-200000" custLinFactNeighborX="-200645" custLinFactNeighborY="-66030">
        <dgm:presLayoutVars>
          <dgm:chMax val="0"/>
          <dgm:chPref val="0"/>
          <dgm:bulletEnabled val="1"/>
        </dgm:presLayoutVars>
      </dgm:prSet>
      <dgm:spPr/>
    </dgm:pt>
    <dgm:pt modelId="{EA010DDF-105B-4A4D-8E6D-EC553DA3AE48}" type="pres">
      <dgm:prSet presAssocID="{2A043DB6-3B25-4624-8415-18E1D05F74BC}" presName="BalanceSpacing" presStyleCnt="0"/>
      <dgm:spPr/>
    </dgm:pt>
    <dgm:pt modelId="{34624160-86E0-4FF6-B243-764191A6AAA7}" type="pres">
      <dgm:prSet presAssocID="{2A043DB6-3B25-4624-8415-18E1D05F74BC}" presName="BalanceSpacing1" presStyleCnt="0"/>
      <dgm:spPr/>
    </dgm:pt>
    <dgm:pt modelId="{B5288A2F-E4D8-4694-BF93-393FF2590BF7}" type="pres">
      <dgm:prSet presAssocID="{4742AFEE-8173-4E41-B507-A65D5BC2B4CF}" presName="Accent1Text" presStyleLbl="node1" presStyleIdx="5" presStyleCnt="6"/>
      <dgm:spPr/>
    </dgm:pt>
  </dgm:ptLst>
  <dgm:cxnLst>
    <dgm:cxn modelId="{02E9490E-5472-40F6-9813-AE405B9D7FC9}" type="presOf" srcId="{BE0C25E3-5CA4-4CDE-98EE-0B119C28E7C3}" destId="{B47BAD53-DE1A-45B8-8812-8D3F6563F22A}" srcOrd="0" destOrd="0" presId="urn:microsoft.com/office/officeart/2008/layout/AlternatingHexagons"/>
    <dgm:cxn modelId="{D9C3443F-20E1-42F0-A935-02C970C59A0E}" type="presOf" srcId="{2A043DB6-3B25-4624-8415-18E1D05F74BC}" destId="{DF04696B-C415-47D7-9E50-D4BCFC6EFF41}" srcOrd="0" destOrd="0" presId="urn:microsoft.com/office/officeart/2008/layout/AlternatingHexagons"/>
    <dgm:cxn modelId="{FC561C66-244F-4C26-B0F3-F02124D21933}" type="presOf" srcId="{C2348CDF-968A-4DD7-9330-C83402E36111}" destId="{8905777A-D4D5-4F51-A1D8-FBD8DA65A4A6}" srcOrd="0" destOrd="0" presId="urn:microsoft.com/office/officeart/2008/layout/AlternatingHexagons"/>
    <dgm:cxn modelId="{ACE08067-9C11-4DA2-A2E6-AB13C3741AFA}" srcId="{24330D61-FB60-4A62-AF9B-EB9E3527FFAC}" destId="{2A043DB6-3B25-4624-8415-18E1D05F74BC}" srcOrd="2" destOrd="0" parTransId="{76865256-BAFA-4170-98CA-0FEFC7156BDC}" sibTransId="{4742AFEE-8173-4E41-B507-A65D5BC2B4CF}"/>
    <dgm:cxn modelId="{9ACC6E72-1B9F-423E-B56B-E8FDB066C15C}" srcId="{24330D61-FB60-4A62-AF9B-EB9E3527FFAC}" destId="{6497B921-21B7-4E0E-AAA8-D8A43A6CED6A}" srcOrd="0" destOrd="0" parTransId="{B71A122A-BA26-4C02-99A0-8F6F38D28CDC}" sibTransId="{90233F9C-7404-4C5C-A9CB-3F75A659610E}"/>
    <dgm:cxn modelId="{F7821354-DADD-4D20-BF9F-CD5F90C3A8D4}" type="presOf" srcId="{5F323B4D-CDF8-4343-A528-6B5A6278BD70}" destId="{489A5DA0-84D1-4530-918D-2BDCC6EED7B4}" srcOrd="0" destOrd="0" presId="urn:microsoft.com/office/officeart/2008/layout/AlternatingHexagons"/>
    <dgm:cxn modelId="{71D89F75-5E0D-4805-8F1B-A75A1EFC59B8}" srcId="{6497B921-21B7-4E0E-AAA8-D8A43A6CED6A}" destId="{5F323B4D-CDF8-4343-A528-6B5A6278BD70}" srcOrd="0" destOrd="0" parTransId="{262C6AAF-9FEB-4817-BAC7-69A1BA40C538}" sibTransId="{7CEC24E8-AB00-4808-A6C6-9E10C0E9313F}"/>
    <dgm:cxn modelId="{CA3F3F83-E8C8-4BE5-857A-7EBD333202C3}" srcId="{2A043DB6-3B25-4624-8415-18E1D05F74BC}" destId="{BC21BB0B-04E9-433E-A05C-F13564A59C30}" srcOrd="0" destOrd="0" parTransId="{F19BA58B-8B8F-4C2B-8139-09782070CBDE}" sibTransId="{9A22328A-6AA7-4033-AA36-7D41723CFA68}"/>
    <dgm:cxn modelId="{65929F84-B9ED-43D2-9ADE-602F40D96CAE}" type="presOf" srcId="{0603CB8B-0F4E-4578-B484-76E46987803E}" destId="{7BA5C67C-C7D0-4657-A4A6-281ED59A8CFD}" srcOrd="0" destOrd="0" presId="urn:microsoft.com/office/officeart/2008/layout/AlternatingHexagons"/>
    <dgm:cxn modelId="{0C58F687-2AFA-4ECB-91EF-94CADD2BDB40}" type="presOf" srcId="{24330D61-FB60-4A62-AF9B-EB9E3527FFAC}" destId="{B0F309A9-C309-4301-B11A-984170474526}" srcOrd="0" destOrd="0" presId="urn:microsoft.com/office/officeart/2008/layout/AlternatingHexagons"/>
    <dgm:cxn modelId="{5420E189-0FD7-426E-87C8-C157D9B80446}" type="presOf" srcId="{6497B921-21B7-4E0E-AAA8-D8A43A6CED6A}" destId="{53F45DF1-6B63-498D-A4A2-A2C850096F6D}" srcOrd="0" destOrd="0" presId="urn:microsoft.com/office/officeart/2008/layout/AlternatingHexagons"/>
    <dgm:cxn modelId="{67979C8D-B09E-43D2-B763-7BDC2DED190B}" type="presOf" srcId="{90233F9C-7404-4C5C-A9CB-3F75A659610E}" destId="{24EBD0E2-2C83-41CB-80A1-78ECDEBAB1BF}" srcOrd="0" destOrd="0" presId="urn:microsoft.com/office/officeart/2008/layout/AlternatingHexagons"/>
    <dgm:cxn modelId="{5B8379A5-0428-4EF7-8284-E55BB70731CA}" srcId="{24330D61-FB60-4A62-AF9B-EB9E3527FFAC}" destId="{BE0C25E3-5CA4-4CDE-98EE-0B119C28E7C3}" srcOrd="1" destOrd="0" parTransId="{0DB52EC6-1CE6-4EC3-B96F-CF52FFDE31D9}" sibTransId="{C2348CDF-968A-4DD7-9330-C83402E36111}"/>
    <dgm:cxn modelId="{0C0AC2B6-A9ED-4FCC-890E-D212DF5C96C4}" srcId="{BE0C25E3-5CA4-4CDE-98EE-0B119C28E7C3}" destId="{0603CB8B-0F4E-4578-B484-76E46987803E}" srcOrd="0" destOrd="0" parTransId="{ED81D2D6-7A20-46CF-B79F-378982E93B28}" sibTransId="{D228627E-DE38-4FA0-9D0E-0F545BA76A06}"/>
    <dgm:cxn modelId="{03BCE3C8-2C8E-4D4D-9318-9A9F45FF89C5}" type="presOf" srcId="{BC21BB0B-04E9-433E-A05C-F13564A59C30}" destId="{25C06C4A-D9FB-4F55-AEB6-033CE191F345}" srcOrd="0" destOrd="0" presId="urn:microsoft.com/office/officeart/2008/layout/AlternatingHexagons"/>
    <dgm:cxn modelId="{8B1481E5-1814-40E3-9DAE-3C397BB8DE5A}" type="presOf" srcId="{4742AFEE-8173-4E41-B507-A65D5BC2B4CF}" destId="{B5288A2F-E4D8-4694-BF93-393FF2590BF7}" srcOrd="0" destOrd="0" presId="urn:microsoft.com/office/officeart/2008/layout/AlternatingHexagons"/>
    <dgm:cxn modelId="{722FCEAF-2FCD-44A4-BDEB-4DF7E3E40AD8}" type="presParOf" srcId="{B0F309A9-C309-4301-B11A-984170474526}" destId="{186EC7F4-74E8-4AD6-8CB5-0A80C9827848}" srcOrd="0" destOrd="0" presId="urn:microsoft.com/office/officeart/2008/layout/AlternatingHexagons"/>
    <dgm:cxn modelId="{A6632F22-49AD-4C00-BA1A-8ADEDBA79684}" type="presParOf" srcId="{186EC7F4-74E8-4AD6-8CB5-0A80C9827848}" destId="{53F45DF1-6B63-498D-A4A2-A2C850096F6D}" srcOrd="0" destOrd="0" presId="urn:microsoft.com/office/officeart/2008/layout/AlternatingHexagons"/>
    <dgm:cxn modelId="{6508C64E-12FD-4461-B0F4-576E0D36F83E}" type="presParOf" srcId="{186EC7F4-74E8-4AD6-8CB5-0A80C9827848}" destId="{489A5DA0-84D1-4530-918D-2BDCC6EED7B4}" srcOrd="1" destOrd="0" presId="urn:microsoft.com/office/officeart/2008/layout/AlternatingHexagons"/>
    <dgm:cxn modelId="{FFD0D9A5-47AF-4670-AC98-D32042B49BC7}" type="presParOf" srcId="{186EC7F4-74E8-4AD6-8CB5-0A80C9827848}" destId="{481022DB-8A16-4131-A2B1-562425C858FF}" srcOrd="2" destOrd="0" presId="urn:microsoft.com/office/officeart/2008/layout/AlternatingHexagons"/>
    <dgm:cxn modelId="{134D986F-CA3C-42E8-9086-7F746C92B6E9}" type="presParOf" srcId="{186EC7F4-74E8-4AD6-8CB5-0A80C9827848}" destId="{4038F7BB-D5A6-4638-9F6B-DF34561E875F}" srcOrd="3" destOrd="0" presId="urn:microsoft.com/office/officeart/2008/layout/AlternatingHexagons"/>
    <dgm:cxn modelId="{CC05FAA8-D9A0-47CC-82F8-D25E9FA2A049}" type="presParOf" srcId="{186EC7F4-74E8-4AD6-8CB5-0A80C9827848}" destId="{24EBD0E2-2C83-41CB-80A1-78ECDEBAB1BF}" srcOrd="4" destOrd="0" presId="urn:microsoft.com/office/officeart/2008/layout/AlternatingHexagons"/>
    <dgm:cxn modelId="{B22EAFC3-6A6B-4327-BDEB-CE26EBE0B972}" type="presParOf" srcId="{B0F309A9-C309-4301-B11A-984170474526}" destId="{EF288463-D4A8-420A-A320-ACB22EFBAB10}" srcOrd="1" destOrd="0" presId="urn:microsoft.com/office/officeart/2008/layout/AlternatingHexagons"/>
    <dgm:cxn modelId="{6CB1B629-ADC4-4FCE-B105-F276B2EDADD2}" type="presParOf" srcId="{B0F309A9-C309-4301-B11A-984170474526}" destId="{03C18239-EDEF-4993-9728-61EA4AC4E7D3}" srcOrd="2" destOrd="0" presId="urn:microsoft.com/office/officeart/2008/layout/AlternatingHexagons"/>
    <dgm:cxn modelId="{DF0AC3FD-3A97-426E-9DAC-D26464AE4EF6}" type="presParOf" srcId="{03C18239-EDEF-4993-9728-61EA4AC4E7D3}" destId="{B47BAD53-DE1A-45B8-8812-8D3F6563F22A}" srcOrd="0" destOrd="0" presId="urn:microsoft.com/office/officeart/2008/layout/AlternatingHexagons"/>
    <dgm:cxn modelId="{21BAEF2B-3180-43E9-8F5A-6E2130C0E29D}" type="presParOf" srcId="{03C18239-EDEF-4993-9728-61EA4AC4E7D3}" destId="{7BA5C67C-C7D0-4657-A4A6-281ED59A8CFD}" srcOrd="1" destOrd="0" presId="urn:microsoft.com/office/officeart/2008/layout/AlternatingHexagons"/>
    <dgm:cxn modelId="{1FD5239B-43A4-4DE5-A726-C1BFCC1C391C}" type="presParOf" srcId="{03C18239-EDEF-4993-9728-61EA4AC4E7D3}" destId="{70F619CF-D75D-4C23-8D42-DAA42E54DC0C}" srcOrd="2" destOrd="0" presId="urn:microsoft.com/office/officeart/2008/layout/AlternatingHexagons"/>
    <dgm:cxn modelId="{5A519867-A3D1-4436-8A37-460F290258E7}" type="presParOf" srcId="{03C18239-EDEF-4993-9728-61EA4AC4E7D3}" destId="{F87F5858-6211-4340-B6CA-F584DB9D50A2}" srcOrd="3" destOrd="0" presId="urn:microsoft.com/office/officeart/2008/layout/AlternatingHexagons"/>
    <dgm:cxn modelId="{2E475BD0-EB36-4544-B987-6F2F48B4FD4E}" type="presParOf" srcId="{03C18239-EDEF-4993-9728-61EA4AC4E7D3}" destId="{8905777A-D4D5-4F51-A1D8-FBD8DA65A4A6}" srcOrd="4" destOrd="0" presId="urn:microsoft.com/office/officeart/2008/layout/AlternatingHexagons"/>
    <dgm:cxn modelId="{9D0BD2AD-6A6A-41E5-BF71-2C602DE5AEF0}" type="presParOf" srcId="{B0F309A9-C309-4301-B11A-984170474526}" destId="{62FA5563-01F0-4895-B95A-A07C2A0E954C}" srcOrd="3" destOrd="0" presId="urn:microsoft.com/office/officeart/2008/layout/AlternatingHexagons"/>
    <dgm:cxn modelId="{9EDF4A45-1D0F-4861-885F-D348CA28A3A1}" type="presParOf" srcId="{B0F309A9-C309-4301-B11A-984170474526}" destId="{B8081940-6328-463B-914B-055C9C5924F4}" srcOrd="4" destOrd="0" presId="urn:microsoft.com/office/officeart/2008/layout/AlternatingHexagons"/>
    <dgm:cxn modelId="{4A4DB019-7E26-41D5-8055-91CFD30807A4}" type="presParOf" srcId="{B8081940-6328-463B-914B-055C9C5924F4}" destId="{DF04696B-C415-47D7-9E50-D4BCFC6EFF41}" srcOrd="0" destOrd="0" presId="urn:microsoft.com/office/officeart/2008/layout/AlternatingHexagons"/>
    <dgm:cxn modelId="{70B92F95-81F4-410D-9F82-2CC602A0DE88}" type="presParOf" srcId="{B8081940-6328-463B-914B-055C9C5924F4}" destId="{25C06C4A-D9FB-4F55-AEB6-033CE191F345}" srcOrd="1" destOrd="0" presId="urn:microsoft.com/office/officeart/2008/layout/AlternatingHexagons"/>
    <dgm:cxn modelId="{401A2E0A-8AE6-4059-AE47-E92D6F635CFC}" type="presParOf" srcId="{B8081940-6328-463B-914B-055C9C5924F4}" destId="{EA010DDF-105B-4A4D-8E6D-EC553DA3AE48}" srcOrd="2" destOrd="0" presId="urn:microsoft.com/office/officeart/2008/layout/AlternatingHexagons"/>
    <dgm:cxn modelId="{86FADE0C-51D7-46EF-9588-A0904E493452}" type="presParOf" srcId="{B8081940-6328-463B-914B-055C9C5924F4}" destId="{34624160-86E0-4FF6-B243-764191A6AAA7}" srcOrd="3" destOrd="0" presId="urn:microsoft.com/office/officeart/2008/layout/AlternatingHexagons"/>
    <dgm:cxn modelId="{96AEAAFD-7FEE-405F-8455-D35101AABA3B}" type="presParOf" srcId="{B8081940-6328-463B-914B-055C9C5924F4}" destId="{B5288A2F-E4D8-4694-BF93-393FF2590BF7}" srcOrd="4" destOrd="0" presId="urn:microsoft.com/office/officeart/2008/layout/AlternatingHexagon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1BBFF01-BD9F-48B3-AC8E-C60685162822}" type="doc">
      <dgm:prSet loTypeId="urn:microsoft.com/office/officeart/2005/8/layout/pyramid2" loCatId="pyramid" qsTypeId="urn:microsoft.com/office/officeart/2005/8/quickstyle/simple4" qsCatId="simple" csTypeId="urn:microsoft.com/office/officeart/2005/8/colors/accent1_2" csCatId="accent1" phldr="1"/>
      <dgm:spPr/>
    </dgm:pt>
    <dgm:pt modelId="{8AB600AB-2538-424B-999F-CB7C0E494F7D}">
      <dgm:prSet phldrT="[Text]"/>
      <dgm:spPr/>
      <dgm:t>
        <a:bodyPr/>
        <a:lstStyle/>
        <a:p>
          <a:r>
            <a:rPr lang="en-US" dirty="0">
              <a:ln/>
            </a:rPr>
            <a:t>Hackers</a:t>
          </a:r>
          <a:endParaRPr lang="el-GR" dirty="0">
            <a:ln/>
          </a:endParaRPr>
        </a:p>
      </dgm:t>
    </dgm:pt>
    <dgm:pt modelId="{A27682DF-1275-473E-B586-CCDF5BDFF400}" type="parTrans" cxnId="{ED820281-5550-4A35-92E3-ED797D895C19}">
      <dgm:prSet/>
      <dgm:spPr/>
      <dgm:t>
        <a:bodyPr/>
        <a:lstStyle/>
        <a:p>
          <a:endParaRPr lang="en-US">
            <a:ln>
              <a:noFill/>
            </a:ln>
          </a:endParaRPr>
        </a:p>
      </dgm:t>
    </dgm:pt>
    <dgm:pt modelId="{D7457BE1-D2BA-412C-BE66-C245039D5E23}" type="sibTrans" cxnId="{ED820281-5550-4A35-92E3-ED797D895C19}">
      <dgm:prSet/>
      <dgm:spPr/>
      <dgm:t>
        <a:bodyPr/>
        <a:lstStyle/>
        <a:p>
          <a:endParaRPr lang="en-US">
            <a:ln>
              <a:noFill/>
            </a:ln>
          </a:endParaRPr>
        </a:p>
      </dgm:t>
    </dgm:pt>
    <dgm:pt modelId="{D9EEEBE0-4E48-48CA-B61F-5C40AEC4E410}">
      <dgm:prSet phldrT="[Text]"/>
      <dgm:spPr/>
      <dgm:t>
        <a:bodyPr/>
        <a:lstStyle/>
        <a:p>
          <a:r>
            <a:rPr lang="en-US" dirty="0">
              <a:ln/>
            </a:rPr>
            <a:t>Hacktivism</a:t>
          </a:r>
        </a:p>
      </dgm:t>
    </dgm:pt>
    <dgm:pt modelId="{F751BEDD-8A1D-430E-9A96-9DDD2EBA8E7C}" type="parTrans" cxnId="{BD2737A1-63D6-491E-859A-5D17EB87AA10}">
      <dgm:prSet/>
      <dgm:spPr/>
      <dgm:t>
        <a:bodyPr/>
        <a:lstStyle/>
        <a:p>
          <a:endParaRPr lang="en-US">
            <a:ln>
              <a:noFill/>
            </a:ln>
          </a:endParaRPr>
        </a:p>
      </dgm:t>
    </dgm:pt>
    <dgm:pt modelId="{6A590CD4-91AE-4DA5-BF82-21F224EF966C}" type="sibTrans" cxnId="{BD2737A1-63D6-491E-859A-5D17EB87AA10}">
      <dgm:prSet/>
      <dgm:spPr/>
      <dgm:t>
        <a:bodyPr/>
        <a:lstStyle/>
        <a:p>
          <a:endParaRPr lang="en-US">
            <a:ln>
              <a:noFill/>
            </a:ln>
          </a:endParaRPr>
        </a:p>
      </dgm:t>
    </dgm:pt>
    <dgm:pt modelId="{60EDFE22-9225-4630-BFBE-3145DE929992}">
      <dgm:prSet phldrT="[Text]"/>
      <dgm:spPr/>
      <dgm:t>
        <a:bodyPr/>
        <a:lstStyle/>
        <a:p>
          <a:r>
            <a:rPr lang="el-GR" dirty="0">
              <a:ln/>
            </a:rPr>
            <a:t>Οργανωμένο Έγκλημα</a:t>
          </a:r>
          <a:endParaRPr lang="en-US" dirty="0">
            <a:ln/>
          </a:endParaRPr>
        </a:p>
      </dgm:t>
    </dgm:pt>
    <dgm:pt modelId="{F82CAE34-05A5-4308-9DB1-D146C1919483}" type="parTrans" cxnId="{A83271A6-7DAA-4DCE-AFB6-E49B166729CC}">
      <dgm:prSet/>
      <dgm:spPr/>
      <dgm:t>
        <a:bodyPr/>
        <a:lstStyle/>
        <a:p>
          <a:endParaRPr lang="en-US">
            <a:ln>
              <a:noFill/>
            </a:ln>
          </a:endParaRPr>
        </a:p>
      </dgm:t>
    </dgm:pt>
    <dgm:pt modelId="{F6039179-2898-41CE-937F-4097DCBA3FA5}" type="sibTrans" cxnId="{A83271A6-7DAA-4DCE-AFB6-E49B166729CC}">
      <dgm:prSet/>
      <dgm:spPr/>
      <dgm:t>
        <a:bodyPr/>
        <a:lstStyle/>
        <a:p>
          <a:endParaRPr lang="en-US">
            <a:ln>
              <a:noFill/>
            </a:ln>
          </a:endParaRPr>
        </a:p>
      </dgm:t>
    </dgm:pt>
    <dgm:pt modelId="{2A5ACFB0-6230-41D9-9F1A-9E415E20EED5}">
      <dgm:prSet phldrT="[Text]"/>
      <dgm:spPr/>
      <dgm:t>
        <a:bodyPr/>
        <a:lstStyle/>
        <a:p>
          <a:r>
            <a:rPr lang="el-GR" dirty="0">
              <a:ln/>
            </a:rPr>
            <a:t>Ανταγωνιστές</a:t>
          </a:r>
          <a:endParaRPr lang="en-US" dirty="0">
            <a:ln/>
          </a:endParaRPr>
        </a:p>
      </dgm:t>
    </dgm:pt>
    <dgm:pt modelId="{2C013230-8335-42BC-8F7E-B1CE31026553}" type="parTrans" cxnId="{1E61DB1B-15D9-4711-986B-7CBEE8646655}">
      <dgm:prSet/>
      <dgm:spPr/>
      <dgm:t>
        <a:bodyPr/>
        <a:lstStyle/>
        <a:p>
          <a:endParaRPr lang="en-US"/>
        </a:p>
      </dgm:t>
    </dgm:pt>
    <dgm:pt modelId="{8FA4A5AB-F19C-476A-8EAA-31D21A0D79AA}" type="sibTrans" cxnId="{1E61DB1B-15D9-4711-986B-7CBEE8646655}">
      <dgm:prSet/>
      <dgm:spPr/>
      <dgm:t>
        <a:bodyPr/>
        <a:lstStyle/>
        <a:p>
          <a:endParaRPr lang="en-US"/>
        </a:p>
      </dgm:t>
    </dgm:pt>
    <dgm:pt modelId="{B9824638-6076-418B-91A5-539C78626FC8}">
      <dgm:prSet phldrT="[Text]"/>
      <dgm:spPr/>
      <dgm:t>
        <a:bodyPr/>
        <a:lstStyle/>
        <a:p>
          <a:r>
            <a:rPr lang="el-GR" dirty="0">
              <a:ln/>
            </a:rPr>
            <a:t>Πρώην Υπάλληλοι</a:t>
          </a:r>
          <a:endParaRPr lang="en-US" dirty="0">
            <a:ln/>
          </a:endParaRPr>
        </a:p>
      </dgm:t>
    </dgm:pt>
    <dgm:pt modelId="{0B64BF24-F6D1-42CF-B9F4-CE6C4DECB84D}" type="parTrans" cxnId="{59071C35-3FCE-4909-8068-D961C8BB5F8B}">
      <dgm:prSet/>
      <dgm:spPr/>
      <dgm:t>
        <a:bodyPr/>
        <a:lstStyle/>
        <a:p>
          <a:endParaRPr lang="en-US"/>
        </a:p>
      </dgm:t>
    </dgm:pt>
    <dgm:pt modelId="{3E2DCE2D-A4F3-420D-98C1-9A7862C0F6C7}" type="sibTrans" cxnId="{59071C35-3FCE-4909-8068-D961C8BB5F8B}">
      <dgm:prSet/>
      <dgm:spPr/>
      <dgm:t>
        <a:bodyPr/>
        <a:lstStyle/>
        <a:p>
          <a:endParaRPr lang="en-US"/>
        </a:p>
      </dgm:t>
    </dgm:pt>
    <dgm:pt modelId="{71D64E74-0843-4B2F-9B1E-E6CA60AABE59}" type="pres">
      <dgm:prSet presAssocID="{C1BBFF01-BD9F-48B3-AC8E-C60685162822}" presName="compositeShape" presStyleCnt="0">
        <dgm:presLayoutVars>
          <dgm:dir/>
          <dgm:resizeHandles/>
        </dgm:presLayoutVars>
      </dgm:prSet>
      <dgm:spPr/>
    </dgm:pt>
    <dgm:pt modelId="{3804B942-5984-4D13-B5E7-F58B382DD3EA}" type="pres">
      <dgm:prSet presAssocID="{C1BBFF01-BD9F-48B3-AC8E-C60685162822}" presName="pyramid" presStyleLbl="node1" presStyleIdx="0" presStyleCnt="1"/>
      <dgm:spPr/>
    </dgm:pt>
    <dgm:pt modelId="{736D3F19-3142-4E61-AED6-780B9CDBE4B1}" type="pres">
      <dgm:prSet presAssocID="{C1BBFF01-BD9F-48B3-AC8E-C60685162822}" presName="theList" presStyleCnt="0"/>
      <dgm:spPr/>
    </dgm:pt>
    <dgm:pt modelId="{BB02C261-35DA-4DB0-A828-A1C809E92940}" type="pres">
      <dgm:prSet presAssocID="{8AB600AB-2538-424B-999F-CB7C0E494F7D}" presName="aNode" presStyleLbl="fgAcc1" presStyleIdx="0" presStyleCnt="5">
        <dgm:presLayoutVars>
          <dgm:bulletEnabled val="1"/>
        </dgm:presLayoutVars>
      </dgm:prSet>
      <dgm:spPr/>
    </dgm:pt>
    <dgm:pt modelId="{326745FC-9517-4140-AA30-CCE043EE8CAA}" type="pres">
      <dgm:prSet presAssocID="{8AB600AB-2538-424B-999F-CB7C0E494F7D}" presName="aSpace" presStyleCnt="0"/>
      <dgm:spPr/>
    </dgm:pt>
    <dgm:pt modelId="{E448424E-B16D-41AA-A1BA-BEA6D2CF790F}" type="pres">
      <dgm:prSet presAssocID="{D9EEEBE0-4E48-48CA-B61F-5C40AEC4E410}" presName="aNode" presStyleLbl="fgAcc1" presStyleIdx="1" presStyleCnt="5">
        <dgm:presLayoutVars>
          <dgm:bulletEnabled val="1"/>
        </dgm:presLayoutVars>
      </dgm:prSet>
      <dgm:spPr/>
    </dgm:pt>
    <dgm:pt modelId="{42EF038A-6C48-4C56-8FAB-F9C61F694CBD}" type="pres">
      <dgm:prSet presAssocID="{D9EEEBE0-4E48-48CA-B61F-5C40AEC4E410}" presName="aSpace" presStyleCnt="0"/>
      <dgm:spPr/>
    </dgm:pt>
    <dgm:pt modelId="{521ECE21-8EF4-4E04-967A-78428184CD33}" type="pres">
      <dgm:prSet presAssocID="{60EDFE22-9225-4630-BFBE-3145DE929992}" presName="aNode" presStyleLbl="fgAcc1" presStyleIdx="2" presStyleCnt="5">
        <dgm:presLayoutVars>
          <dgm:bulletEnabled val="1"/>
        </dgm:presLayoutVars>
      </dgm:prSet>
      <dgm:spPr/>
    </dgm:pt>
    <dgm:pt modelId="{15C19D5E-3A46-4197-BE99-AB748FC1D5F0}" type="pres">
      <dgm:prSet presAssocID="{60EDFE22-9225-4630-BFBE-3145DE929992}" presName="aSpace" presStyleCnt="0"/>
      <dgm:spPr/>
    </dgm:pt>
    <dgm:pt modelId="{3D923D21-86C4-4CF8-8C10-BBFF2D573506}" type="pres">
      <dgm:prSet presAssocID="{2A5ACFB0-6230-41D9-9F1A-9E415E20EED5}" presName="aNode" presStyleLbl="fgAcc1" presStyleIdx="3" presStyleCnt="5">
        <dgm:presLayoutVars>
          <dgm:bulletEnabled val="1"/>
        </dgm:presLayoutVars>
      </dgm:prSet>
      <dgm:spPr/>
    </dgm:pt>
    <dgm:pt modelId="{A61BC716-C6F4-4AD9-BD6F-7C2EEF99F155}" type="pres">
      <dgm:prSet presAssocID="{2A5ACFB0-6230-41D9-9F1A-9E415E20EED5}" presName="aSpace" presStyleCnt="0"/>
      <dgm:spPr/>
    </dgm:pt>
    <dgm:pt modelId="{2A327A57-61A1-48DA-8CD1-82333F26C5BB}" type="pres">
      <dgm:prSet presAssocID="{B9824638-6076-418B-91A5-539C78626FC8}" presName="aNode" presStyleLbl="fgAcc1" presStyleIdx="4" presStyleCnt="5">
        <dgm:presLayoutVars>
          <dgm:bulletEnabled val="1"/>
        </dgm:presLayoutVars>
      </dgm:prSet>
      <dgm:spPr/>
    </dgm:pt>
    <dgm:pt modelId="{BF21C8E5-5A9B-403A-B217-0DB34E938C04}" type="pres">
      <dgm:prSet presAssocID="{B9824638-6076-418B-91A5-539C78626FC8}" presName="aSpace" presStyleCnt="0"/>
      <dgm:spPr/>
    </dgm:pt>
  </dgm:ptLst>
  <dgm:cxnLst>
    <dgm:cxn modelId="{0F101F1B-F33F-4B44-B8D6-CB1AE933FB59}" type="presOf" srcId="{D9EEEBE0-4E48-48CA-B61F-5C40AEC4E410}" destId="{E448424E-B16D-41AA-A1BA-BEA6D2CF790F}" srcOrd="0" destOrd="0" presId="urn:microsoft.com/office/officeart/2005/8/layout/pyramid2"/>
    <dgm:cxn modelId="{1E61DB1B-15D9-4711-986B-7CBEE8646655}" srcId="{C1BBFF01-BD9F-48B3-AC8E-C60685162822}" destId="{2A5ACFB0-6230-41D9-9F1A-9E415E20EED5}" srcOrd="3" destOrd="0" parTransId="{2C013230-8335-42BC-8F7E-B1CE31026553}" sibTransId="{8FA4A5AB-F19C-476A-8EAA-31D21A0D79AA}"/>
    <dgm:cxn modelId="{59071C35-3FCE-4909-8068-D961C8BB5F8B}" srcId="{C1BBFF01-BD9F-48B3-AC8E-C60685162822}" destId="{B9824638-6076-418B-91A5-539C78626FC8}" srcOrd="4" destOrd="0" parTransId="{0B64BF24-F6D1-42CF-B9F4-CE6C4DECB84D}" sibTransId="{3E2DCE2D-A4F3-420D-98C1-9A7862C0F6C7}"/>
    <dgm:cxn modelId="{A31FA373-ECAF-4C79-8BFC-28E2A3FCA4AA}" type="presOf" srcId="{C1BBFF01-BD9F-48B3-AC8E-C60685162822}" destId="{71D64E74-0843-4B2F-9B1E-E6CA60AABE59}" srcOrd="0" destOrd="0" presId="urn:microsoft.com/office/officeart/2005/8/layout/pyramid2"/>
    <dgm:cxn modelId="{F284A378-3B18-4BBD-8984-4623B0165A14}" type="presOf" srcId="{B9824638-6076-418B-91A5-539C78626FC8}" destId="{2A327A57-61A1-48DA-8CD1-82333F26C5BB}" srcOrd="0" destOrd="0" presId="urn:microsoft.com/office/officeart/2005/8/layout/pyramid2"/>
    <dgm:cxn modelId="{ED820281-5550-4A35-92E3-ED797D895C19}" srcId="{C1BBFF01-BD9F-48B3-AC8E-C60685162822}" destId="{8AB600AB-2538-424B-999F-CB7C0E494F7D}" srcOrd="0" destOrd="0" parTransId="{A27682DF-1275-473E-B586-CCDF5BDFF400}" sibTransId="{D7457BE1-D2BA-412C-BE66-C245039D5E23}"/>
    <dgm:cxn modelId="{30DF7584-064A-4E12-A61E-CE3177CEC955}" type="presOf" srcId="{8AB600AB-2538-424B-999F-CB7C0E494F7D}" destId="{BB02C261-35DA-4DB0-A828-A1C809E92940}" srcOrd="0" destOrd="0" presId="urn:microsoft.com/office/officeart/2005/8/layout/pyramid2"/>
    <dgm:cxn modelId="{BD2737A1-63D6-491E-859A-5D17EB87AA10}" srcId="{C1BBFF01-BD9F-48B3-AC8E-C60685162822}" destId="{D9EEEBE0-4E48-48CA-B61F-5C40AEC4E410}" srcOrd="1" destOrd="0" parTransId="{F751BEDD-8A1D-430E-9A96-9DDD2EBA8E7C}" sibTransId="{6A590CD4-91AE-4DA5-BF82-21F224EF966C}"/>
    <dgm:cxn modelId="{A83271A6-7DAA-4DCE-AFB6-E49B166729CC}" srcId="{C1BBFF01-BD9F-48B3-AC8E-C60685162822}" destId="{60EDFE22-9225-4630-BFBE-3145DE929992}" srcOrd="2" destOrd="0" parTransId="{F82CAE34-05A5-4308-9DB1-D146C1919483}" sibTransId="{F6039179-2898-41CE-937F-4097DCBA3FA5}"/>
    <dgm:cxn modelId="{B6C5F0BA-9B1E-42E2-8F9D-603946563CBC}" type="presOf" srcId="{2A5ACFB0-6230-41D9-9F1A-9E415E20EED5}" destId="{3D923D21-86C4-4CF8-8C10-BBFF2D573506}" srcOrd="0" destOrd="0" presId="urn:microsoft.com/office/officeart/2005/8/layout/pyramid2"/>
    <dgm:cxn modelId="{700E19D3-B07B-4D8C-A8F5-C44D7F1D0D96}" type="presOf" srcId="{60EDFE22-9225-4630-BFBE-3145DE929992}" destId="{521ECE21-8EF4-4E04-967A-78428184CD33}" srcOrd="0" destOrd="0" presId="urn:microsoft.com/office/officeart/2005/8/layout/pyramid2"/>
    <dgm:cxn modelId="{8C5AD522-B4DB-4C16-B6DD-EC72AF07E15C}" type="presParOf" srcId="{71D64E74-0843-4B2F-9B1E-E6CA60AABE59}" destId="{3804B942-5984-4D13-B5E7-F58B382DD3EA}" srcOrd="0" destOrd="0" presId="urn:microsoft.com/office/officeart/2005/8/layout/pyramid2"/>
    <dgm:cxn modelId="{CA804698-BFD9-4AF4-B6FD-6112A5884AFB}" type="presParOf" srcId="{71D64E74-0843-4B2F-9B1E-E6CA60AABE59}" destId="{736D3F19-3142-4E61-AED6-780B9CDBE4B1}" srcOrd="1" destOrd="0" presId="urn:microsoft.com/office/officeart/2005/8/layout/pyramid2"/>
    <dgm:cxn modelId="{397D7320-BE1B-486E-B287-0C7901439019}" type="presParOf" srcId="{736D3F19-3142-4E61-AED6-780B9CDBE4B1}" destId="{BB02C261-35DA-4DB0-A828-A1C809E92940}" srcOrd="0" destOrd="0" presId="urn:microsoft.com/office/officeart/2005/8/layout/pyramid2"/>
    <dgm:cxn modelId="{1E8DB737-2A70-4259-9BF4-5D84FB9E1E88}" type="presParOf" srcId="{736D3F19-3142-4E61-AED6-780B9CDBE4B1}" destId="{326745FC-9517-4140-AA30-CCE043EE8CAA}" srcOrd="1" destOrd="0" presId="urn:microsoft.com/office/officeart/2005/8/layout/pyramid2"/>
    <dgm:cxn modelId="{F155E719-3C28-4E79-979D-7D067719203D}" type="presParOf" srcId="{736D3F19-3142-4E61-AED6-780B9CDBE4B1}" destId="{E448424E-B16D-41AA-A1BA-BEA6D2CF790F}" srcOrd="2" destOrd="0" presId="urn:microsoft.com/office/officeart/2005/8/layout/pyramid2"/>
    <dgm:cxn modelId="{2A50F0DF-FBA4-4A27-AA87-56108CE395B2}" type="presParOf" srcId="{736D3F19-3142-4E61-AED6-780B9CDBE4B1}" destId="{42EF038A-6C48-4C56-8FAB-F9C61F694CBD}" srcOrd="3" destOrd="0" presId="urn:microsoft.com/office/officeart/2005/8/layout/pyramid2"/>
    <dgm:cxn modelId="{9B3AC0BE-4942-4B9C-A425-3138B01414FC}" type="presParOf" srcId="{736D3F19-3142-4E61-AED6-780B9CDBE4B1}" destId="{521ECE21-8EF4-4E04-967A-78428184CD33}" srcOrd="4" destOrd="0" presId="urn:microsoft.com/office/officeart/2005/8/layout/pyramid2"/>
    <dgm:cxn modelId="{5FE11746-33AE-4076-9922-68686D6D657D}" type="presParOf" srcId="{736D3F19-3142-4E61-AED6-780B9CDBE4B1}" destId="{15C19D5E-3A46-4197-BE99-AB748FC1D5F0}" srcOrd="5" destOrd="0" presId="urn:microsoft.com/office/officeart/2005/8/layout/pyramid2"/>
    <dgm:cxn modelId="{AD50CF95-AA64-4E76-9ED4-3DC44C59BE1A}" type="presParOf" srcId="{736D3F19-3142-4E61-AED6-780B9CDBE4B1}" destId="{3D923D21-86C4-4CF8-8C10-BBFF2D573506}" srcOrd="6" destOrd="0" presId="urn:microsoft.com/office/officeart/2005/8/layout/pyramid2"/>
    <dgm:cxn modelId="{31C34141-74F1-44EB-97D3-CCFA8CBB6952}" type="presParOf" srcId="{736D3F19-3142-4E61-AED6-780B9CDBE4B1}" destId="{A61BC716-C6F4-4AD9-BD6F-7C2EEF99F155}" srcOrd="7" destOrd="0" presId="urn:microsoft.com/office/officeart/2005/8/layout/pyramid2"/>
    <dgm:cxn modelId="{7ED00EA5-3655-47E2-BA46-FA49B21911E4}" type="presParOf" srcId="{736D3F19-3142-4E61-AED6-780B9CDBE4B1}" destId="{2A327A57-61A1-48DA-8CD1-82333F26C5BB}" srcOrd="8" destOrd="0" presId="urn:microsoft.com/office/officeart/2005/8/layout/pyramid2"/>
    <dgm:cxn modelId="{C8DE2653-FDC4-4DEF-AF6D-61A38F4D110E}" type="presParOf" srcId="{736D3F19-3142-4E61-AED6-780B9CDBE4B1}" destId="{BF21C8E5-5A9B-403A-B217-0DB34E938C04}" srcOrd="9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8349F9C-B603-4879-B3F0-216F945E2A48}" type="doc">
      <dgm:prSet loTypeId="urn:microsoft.com/office/officeart/2005/8/layout/vProcess5" loCatId="process" qsTypeId="urn:microsoft.com/office/officeart/2005/8/quickstyle/3d6" qsCatId="3D" csTypeId="urn:microsoft.com/office/officeart/2005/8/colors/accent1_2" csCatId="accent1" phldr="1"/>
      <dgm:spPr/>
      <dgm:t>
        <a:bodyPr/>
        <a:lstStyle/>
        <a:p>
          <a:endParaRPr lang="el-GR"/>
        </a:p>
      </dgm:t>
    </dgm:pt>
    <dgm:pt modelId="{0785C267-18A9-4609-BE37-8B30CAF197AE}">
      <dgm:prSet phldrT="[Κείμενο]" custT="1"/>
      <dgm:spPr/>
      <dgm:t>
        <a:bodyPr/>
        <a:lstStyle/>
        <a:p>
          <a:r>
            <a:rPr lang="el-GR" sz="1800" dirty="0"/>
            <a:t>ηλεκτρονικά δεδομένα σε υπολογιστές, </a:t>
          </a:r>
          <a:r>
            <a:rPr lang="en-US" sz="1800" dirty="0"/>
            <a:t>servers </a:t>
          </a:r>
          <a:r>
            <a:rPr lang="el-GR" sz="1800" dirty="0"/>
            <a:t>ή διαδίκτυο</a:t>
          </a:r>
        </a:p>
        <a:p>
          <a:endParaRPr lang="el-GR" sz="1800" dirty="0"/>
        </a:p>
        <a:p>
          <a:r>
            <a:rPr lang="el-GR" sz="1800" dirty="0"/>
            <a:t> ηλεκτρονικοί &amp; διαδικτυακοί κίνδυνοι</a:t>
          </a:r>
        </a:p>
      </dgm:t>
    </dgm:pt>
    <dgm:pt modelId="{2579F691-2118-4B63-8958-96369EB6B1ED}" type="parTrans" cxnId="{A81C31D9-5D07-4F0A-9B22-C2DF8BC6ADAD}">
      <dgm:prSet/>
      <dgm:spPr/>
      <dgm:t>
        <a:bodyPr/>
        <a:lstStyle/>
        <a:p>
          <a:endParaRPr lang="el-GR"/>
        </a:p>
      </dgm:t>
    </dgm:pt>
    <dgm:pt modelId="{CB61CCDC-335D-465D-BBE0-935E1755A1CF}" type="sibTrans" cxnId="{A81C31D9-5D07-4F0A-9B22-C2DF8BC6ADAD}">
      <dgm:prSet/>
      <dgm:spPr/>
      <dgm:t>
        <a:bodyPr/>
        <a:lstStyle/>
        <a:p>
          <a:endParaRPr lang="el-GR"/>
        </a:p>
      </dgm:t>
    </dgm:pt>
    <dgm:pt modelId="{10B1AD5D-ADB6-4EA5-BFEF-8ADE8827E87B}">
      <dgm:prSet phldrT="[Κείμενο]" custT="1"/>
      <dgm:spPr/>
      <dgm:t>
        <a:bodyPr/>
        <a:lstStyle/>
        <a:p>
          <a:r>
            <a:rPr lang="en-US" sz="1800" dirty="0"/>
            <a:t>GDPR             </a:t>
          </a:r>
          <a:r>
            <a:rPr lang="el-GR" sz="1800" dirty="0"/>
            <a:t>αλλαγές στις υποχρεώσεις των εταιρειών</a:t>
          </a:r>
          <a:r>
            <a:rPr lang="en-US" sz="1800" dirty="0"/>
            <a:t> </a:t>
          </a:r>
          <a:endParaRPr lang="el-GR" sz="1800" dirty="0"/>
        </a:p>
      </dgm:t>
    </dgm:pt>
    <dgm:pt modelId="{3D06844C-DCB9-41B2-9782-75ACEF224FFC}" type="parTrans" cxnId="{B437A01B-D9AC-4A31-AE94-F8A61485C558}">
      <dgm:prSet/>
      <dgm:spPr/>
      <dgm:t>
        <a:bodyPr/>
        <a:lstStyle/>
        <a:p>
          <a:endParaRPr lang="el-GR"/>
        </a:p>
      </dgm:t>
    </dgm:pt>
    <dgm:pt modelId="{CBD58482-55B6-47B6-B685-8EE2CFC5B853}" type="sibTrans" cxnId="{B437A01B-D9AC-4A31-AE94-F8A61485C558}">
      <dgm:prSet/>
      <dgm:spPr/>
      <dgm:t>
        <a:bodyPr/>
        <a:lstStyle/>
        <a:p>
          <a:endParaRPr lang="el-GR"/>
        </a:p>
      </dgm:t>
    </dgm:pt>
    <dgm:pt modelId="{226B99B7-3DC7-4026-9B02-0A4816C1E9CC}">
      <dgm:prSet phldrT="[Κείμενο]" custT="1"/>
      <dgm:spPr/>
      <dgm:t>
        <a:bodyPr/>
        <a:lstStyle/>
        <a:p>
          <a:pPr algn="l"/>
          <a:r>
            <a:rPr lang="el-GR" sz="1800" dirty="0"/>
            <a:t>έλλειψη στατιστικών στοιχείων </a:t>
          </a:r>
        </a:p>
        <a:p>
          <a:pPr algn="l"/>
          <a:endParaRPr lang="el-GR" sz="1800" dirty="0"/>
        </a:p>
        <a:p>
          <a:pPr algn="just"/>
          <a:r>
            <a:rPr lang="el-GR" sz="1400" dirty="0"/>
            <a:t>δεν αναφέρουν κρούσματα παραβίασης &amp; απώλειας προσωπικών</a:t>
          </a:r>
        </a:p>
      </dgm:t>
    </dgm:pt>
    <dgm:pt modelId="{C9E2E74C-716D-4314-884B-A2C452F4D287}" type="parTrans" cxnId="{F6E70DE8-E60D-4024-A619-4CCE8AE2C68F}">
      <dgm:prSet/>
      <dgm:spPr/>
      <dgm:t>
        <a:bodyPr/>
        <a:lstStyle/>
        <a:p>
          <a:endParaRPr lang="el-GR"/>
        </a:p>
      </dgm:t>
    </dgm:pt>
    <dgm:pt modelId="{E22FBCFB-89CD-49E9-9B7A-8D430142684B}" type="sibTrans" cxnId="{F6E70DE8-E60D-4024-A619-4CCE8AE2C68F}">
      <dgm:prSet/>
      <dgm:spPr/>
      <dgm:t>
        <a:bodyPr/>
        <a:lstStyle/>
        <a:p>
          <a:endParaRPr lang="el-GR"/>
        </a:p>
      </dgm:t>
    </dgm:pt>
    <dgm:pt modelId="{21D17AD7-E02C-4CA1-98A3-D3C0C2112A5E}" type="pres">
      <dgm:prSet presAssocID="{E8349F9C-B603-4879-B3F0-216F945E2A48}" presName="outerComposite" presStyleCnt="0">
        <dgm:presLayoutVars>
          <dgm:chMax val="5"/>
          <dgm:dir/>
          <dgm:resizeHandles val="exact"/>
        </dgm:presLayoutVars>
      </dgm:prSet>
      <dgm:spPr/>
    </dgm:pt>
    <dgm:pt modelId="{7A40B911-C134-4D06-BE11-CE32030BCFD7}" type="pres">
      <dgm:prSet presAssocID="{E8349F9C-B603-4879-B3F0-216F945E2A48}" presName="dummyMaxCanvas" presStyleCnt="0">
        <dgm:presLayoutVars/>
      </dgm:prSet>
      <dgm:spPr/>
    </dgm:pt>
    <dgm:pt modelId="{FAC74CFD-4E7E-486A-8BB6-8A5440929036}" type="pres">
      <dgm:prSet presAssocID="{E8349F9C-B603-4879-B3F0-216F945E2A48}" presName="ThreeNodes_1" presStyleLbl="node1" presStyleIdx="0" presStyleCnt="3" custLinFactNeighborX="735" custLinFactNeighborY="-46333">
        <dgm:presLayoutVars>
          <dgm:bulletEnabled val="1"/>
        </dgm:presLayoutVars>
      </dgm:prSet>
      <dgm:spPr/>
    </dgm:pt>
    <dgm:pt modelId="{FDD4F2D3-47FA-4E61-A171-6348FD5DD388}" type="pres">
      <dgm:prSet presAssocID="{E8349F9C-B603-4879-B3F0-216F945E2A48}" presName="ThreeNodes_2" presStyleLbl="node1" presStyleIdx="1" presStyleCnt="3" custLinFactNeighborX="-528" custLinFactNeighborY="-1305">
        <dgm:presLayoutVars>
          <dgm:bulletEnabled val="1"/>
        </dgm:presLayoutVars>
      </dgm:prSet>
      <dgm:spPr/>
    </dgm:pt>
    <dgm:pt modelId="{99DD7FAB-9244-472A-9947-F4253DAB4D6B}" type="pres">
      <dgm:prSet presAssocID="{E8349F9C-B603-4879-B3F0-216F945E2A48}" presName="ThreeNodes_3" presStyleLbl="node1" presStyleIdx="2" presStyleCnt="3" custLinFactNeighborX="-219" custLinFactNeighborY="2021">
        <dgm:presLayoutVars>
          <dgm:bulletEnabled val="1"/>
        </dgm:presLayoutVars>
      </dgm:prSet>
      <dgm:spPr/>
    </dgm:pt>
    <dgm:pt modelId="{6138D54C-9D0D-411C-96C2-5A7C5AF1BFB3}" type="pres">
      <dgm:prSet presAssocID="{E8349F9C-B603-4879-B3F0-216F945E2A48}" presName="ThreeConn_1-2" presStyleLbl="fgAccFollowNode1" presStyleIdx="0" presStyleCnt="2">
        <dgm:presLayoutVars>
          <dgm:bulletEnabled val="1"/>
        </dgm:presLayoutVars>
      </dgm:prSet>
      <dgm:spPr/>
    </dgm:pt>
    <dgm:pt modelId="{088B70F7-4E4B-4CE2-ABB0-CE2A20D088D0}" type="pres">
      <dgm:prSet presAssocID="{E8349F9C-B603-4879-B3F0-216F945E2A48}" presName="ThreeConn_2-3" presStyleLbl="fgAccFollowNode1" presStyleIdx="1" presStyleCnt="2">
        <dgm:presLayoutVars>
          <dgm:bulletEnabled val="1"/>
        </dgm:presLayoutVars>
      </dgm:prSet>
      <dgm:spPr/>
    </dgm:pt>
    <dgm:pt modelId="{C9A564A0-4F71-4602-92E9-F7500CE8E991}" type="pres">
      <dgm:prSet presAssocID="{E8349F9C-B603-4879-B3F0-216F945E2A48}" presName="ThreeNodes_1_text" presStyleLbl="node1" presStyleIdx="2" presStyleCnt="3">
        <dgm:presLayoutVars>
          <dgm:bulletEnabled val="1"/>
        </dgm:presLayoutVars>
      </dgm:prSet>
      <dgm:spPr/>
    </dgm:pt>
    <dgm:pt modelId="{63625C7B-3E88-4FB9-B7D9-E18FFDC50A2C}" type="pres">
      <dgm:prSet presAssocID="{E8349F9C-B603-4879-B3F0-216F945E2A48}" presName="ThreeNodes_2_text" presStyleLbl="node1" presStyleIdx="2" presStyleCnt="3">
        <dgm:presLayoutVars>
          <dgm:bulletEnabled val="1"/>
        </dgm:presLayoutVars>
      </dgm:prSet>
      <dgm:spPr/>
    </dgm:pt>
    <dgm:pt modelId="{48BA79C2-0F0A-4E3D-89DE-E9778AE5B97F}" type="pres">
      <dgm:prSet presAssocID="{E8349F9C-B603-4879-B3F0-216F945E2A48}" presName="ThreeNodes_3_text" presStyleLbl="node1" presStyleIdx="2" presStyleCnt="3">
        <dgm:presLayoutVars>
          <dgm:bulletEnabled val="1"/>
        </dgm:presLayoutVars>
      </dgm:prSet>
      <dgm:spPr/>
    </dgm:pt>
  </dgm:ptLst>
  <dgm:cxnLst>
    <dgm:cxn modelId="{6C8C800D-FCA2-4175-944A-C3BB6E73C76D}" type="presOf" srcId="{E8349F9C-B603-4879-B3F0-216F945E2A48}" destId="{21D17AD7-E02C-4CA1-98A3-D3C0C2112A5E}" srcOrd="0" destOrd="0" presId="urn:microsoft.com/office/officeart/2005/8/layout/vProcess5"/>
    <dgm:cxn modelId="{B437A01B-D9AC-4A31-AE94-F8A61485C558}" srcId="{E8349F9C-B603-4879-B3F0-216F945E2A48}" destId="{10B1AD5D-ADB6-4EA5-BFEF-8ADE8827E87B}" srcOrd="1" destOrd="0" parTransId="{3D06844C-DCB9-41B2-9782-75ACEF224FFC}" sibTransId="{CBD58482-55B6-47B6-B685-8EE2CFC5B853}"/>
    <dgm:cxn modelId="{2A7E9B63-51C8-43C9-8C1A-6253575D34C7}" type="presOf" srcId="{CB61CCDC-335D-465D-BBE0-935E1755A1CF}" destId="{6138D54C-9D0D-411C-96C2-5A7C5AF1BFB3}" srcOrd="0" destOrd="0" presId="urn:microsoft.com/office/officeart/2005/8/layout/vProcess5"/>
    <dgm:cxn modelId="{69841C82-0FE1-4FEE-AF4A-AF9418F1F53B}" type="presOf" srcId="{226B99B7-3DC7-4026-9B02-0A4816C1E9CC}" destId="{99DD7FAB-9244-472A-9947-F4253DAB4D6B}" srcOrd="0" destOrd="0" presId="urn:microsoft.com/office/officeart/2005/8/layout/vProcess5"/>
    <dgm:cxn modelId="{E84ACB89-1B30-40B7-8DE3-B3C549172C02}" type="presOf" srcId="{0785C267-18A9-4609-BE37-8B30CAF197AE}" destId="{C9A564A0-4F71-4602-92E9-F7500CE8E991}" srcOrd="1" destOrd="0" presId="urn:microsoft.com/office/officeart/2005/8/layout/vProcess5"/>
    <dgm:cxn modelId="{F51DBDA3-DA61-470E-9600-E4934BE58A1C}" type="presOf" srcId="{CBD58482-55B6-47B6-B685-8EE2CFC5B853}" destId="{088B70F7-4E4B-4CE2-ABB0-CE2A20D088D0}" srcOrd="0" destOrd="0" presId="urn:microsoft.com/office/officeart/2005/8/layout/vProcess5"/>
    <dgm:cxn modelId="{5FA296A6-5666-4ABA-BFCD-F3C35FB7AD73}" type="presOf" srcId="{0785C267-18A9-4609-BE37-8B30CAF197AE}" destId="{FAC74CFD-4E7E-486A-8BB6-8A5440929036}" srcOrd="0" destOrd="0" presId="urn:microsoft.com/office/officeart/2005/8/layout/vProcess5"/>
    <dgm:cxn modelId="{40BC29B3-6951-48DD-A7FE-CC13EA2ECCD1}" type="presOf" srcId="{226B99B7-3DC7-4026-9B02-0A4816C1E9CC}" destId="{48BA79C2-0F0A-4E3D-89DE-E9778AE5B97F}" srcOrd="1" destOrd="0" presId="urn:microsoft.com/office/officeart/2005/8/layout/vProcess5"/>
    <dgm:cxn modelId="{5D4FD3C9-76CC-452E-A6B3-4547C990BAF4}" type="presOf" srcId="{10B1AD5D-ADB6-4EA5-BFEF-8ADE8827E87B}" destId="{63625C7B-3E88-4FB9-B7D9-E18FFDC50A2C}" srcOrd="1" destOrd="0" presId="urn:microsoft.com/office/officeart/2005/8/layout/vProcess5"/>
    <dgm:cxn modelId="{4B18F2CD-FC2A-4B50-AF93-8259286F5FA4}" type="presOf" srcId="{10B1AD5D-ADB6-4EA5-BFEF-8ADE8827E87B}" destId="{FDD4F2D3-47FA-4E61-A171-6348FD5DD388}" srcOrd="0" destOrd="0" presId="urn:microsoft.com/office/officeart/2005/8/layout/vProcess5"/>
    <dgm:cxn modelId="{A81C31D9-5D07-4F0A-9B22-C2DF8BC6ADAD}" srcId="{E8349F9C-B603-4879-B3F0-216F945E2A48}" destId="{0785C267-18A9-4609-BE37-8B30CAF197AE}" srcOrd="0" destOrd="0" parTransId="{2579F691-2118-4B63-8958-96369EB6B1ED}" sibTransId="{CB61CCDC-335D-465D-BBE0-935E1755A1CF}"/>
    <dgm:cxn modelId="{F6E70DE8-E60D-4024-A619-4CCE8AE2C68F}" srcId="{E8349F9C-B603-4879-B3F0-216F945E2A48}" destId="{226B99B7-3DC7-4026-9B02-0A4816C1E9CC}" srcOrd="2" destOrd="0" parTransId="{C9E2E74C-716D-4314-884B-A2C452F4D287}" sibTransId="{E22FBCFB-89CD-49E9-9B7A-8D430142684B}"/>
    <dgm:cxn modelId="{075B1F5D-13FC-4278-9933-E3C45F2C3A8A}" type="presParOf" srcId="{21D17AD7-E02C-4CA1-98A3-D3C0C2112A5E}" destId="{7A40B911-C134-4D06-BE11-CE32030BCFD7}" srcOrd="0" destOrd="0" presId="urn:microsoft.com/office/officeart/2005/8/layout/vProcess5"/>
    <dgm:cxn modelId="{07B7A540-F146-4607-8C98-FAA6985BC5CF}" type="presParOf" srcId="{21D17AD7-E02C-4CA1-98A3-D3C0C2112A5E}" destId="{FAC74CFD-4E7E-486A-8BB6-8A5440929036}" srcOrd="1" destOrd="0" presId="urn:microsoft.com/office/officeart/2005/8/layout/vProcess5"/>
    <dgm:cxn modelId="{3F736B77-6FA4-423C-A3F1-E054BDA2438E}" type="presParOf" srcId="{21D17AD7-E02C-4CA1-98A3-D3C0C2112A5E}" destId="{FDD4F2D3-47FA-4E61-A171-6348FD5DD388}" srcOrd="2" destOrd="0" presId="urn:microsoft.com/office/officeart/2005/8/layout/vProcess5"/>
    <dgm:cxn modelId="{B69ACECC-5B4C-4346-9807-5697FDBCBAB1}" type="presParOf" srcId="{21D17AD7-E02C-4CA1-98A3-D3C0C2112A5E}" destId="{99DD7FAB-9244-472A-9947-F4253DAB4D6B}" srcOrd="3" destOrd="0" presId="urn:microsoft.com/office/officeart/2005/8/layout/vProcess5"/>
    <dgm:cxn modelId="{AD0376EB-0E9D-4E0D-AECA-D17EABE3E4F4}" type="presParOf" srcId="{21D17AD7-E02C-4CA1-98A3-D3C0C2112A5E}" destId="{6138D54C-9D0D-411C-96C2-5A7C5AF1BFB3}" srcOrd="4" destOrd="0" presId="urn:microsoft.com/office/officeart/2005/8/layout/vProcess5"/>
    <dgm:cxn modelId="{30243F4A-4200-482B-89B8-50A3B98E1DA4}" type="presParOf" srcId="{21D17AD7-E02C-4CA1-98A3-D3C0C2112A5E}" destId="{088B70F7-4E4B-4CE2-ABB0-CE2A20D088D0}" srcOrd="5" destOrd="0" presId="urn:microsoft.com/office/officeart/2005/8/layout/vProcess5"/>
    <dgm:cxn modelId="{1846ED84-4577-4955-A3C6-98DE0683F157}" type="presParOf" srcId="{21D17AD7-E02C-4CA1-98A3-D3C0C2112A5E}" destId="{C9A564A0-4F71-4602-92E9-F7500CE8E991}" srcOrd="6" destOrd="0" presId="urn:microsoft.com/office/officeart/2005/8/layout/vProcess5"/>
    <dgm:cxn modelId="{C82F22DD-CF90-441D-89B8-8DE5D300A3A8}" type="presParOf" srcId="{21D17AD7-E02C-4CA1-98A3-D3C0C2112A5E}" destId="{63625C7B-3E88-4FB9-B7D9-E18FFDC50A2C}" srcOrd="7" destOrd="0" presId="urn:microsoft.com/office/officeart/2005/8/layout/vProcess5"/>
    <dgm:cxn modelId="{1CACE545-9F0E-484E-8039-01766730AC5D}" type="presParOf" srcId="{21D17AD7-E02C-4CA1-98A3-D3C0C2112A5E}" destId="{48BA79C2-0F0A-4E3D-89DE-E9778AE5B97F}" srcOrd="8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3F45DF1-6B63-498D-A4A2-A2C850096F6D}">
      <dsp:nvSpPr>
        <dsp:cNvPr id="0" name=""/>
        <dsp:cNvSpPr/>
      </dsp:nvSpPr>
      <dsp:spPr>
        <a:xfrm rot="5400000">
          <a:off x="2423713" y="100524"/>
          <a:ext cx="1542443" cy="1341926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600" kern="1200" dirty="0"/>
            <a:t>Όνομα</a:t>
          </a:r>
          <a:endParaRPr lang="en-US" sz="700" kern="1200" dirty="0"/>
        </a:p>
      </dsp:txBody>
      <dsp:txXfrm rot="-5400000">
        <a:off x="2733088" y="240630"/>
        <a:ext cx="923692" cy="1061715"/>
      </dsp:txXfrm>
    </dsp:sp>
    <dsp:sp modelId="{489A5DA0-84D1-4530-918D-2BDCC6EED7B4}">
      <dsp:nvSpPr>
        <dsp:cNvPr id="0" name=""/>
        <dsp:cNvSpPr/>
      </dsp:nvSpPr>
      <dsp:spPr>
        <a:xfrm>
          <a:off x="3906618" y="308754"/>
          <a:ext cx="1721367" cy="9254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200" kern="1200" dirty="0"/>
            <a:t> </a:t>
          </a:r>
          <a:endParaRPr lang="en-US" sz="1200" kern="1200" dirty="0"/>
        </a:p>
      </dsp:txBody>
      <dsp:txXfrm>
        <a:off x="3906618" y="308754"/>
        <a:ext cx="1721367" cy="925466"/>
      </dsp:txXfrm>
    </dsp:sp>
    <dsp:sp modelId="{24EBD0E2-2C83-41CB-80A1-78ECDEBAB1BF}">
      <dsp:nvSpPr>
        <dsp:cNvPr id="0" name=""/>
        <dsp:cNvSpPr/>
      </dsp:nvSpPr>
      <dsp:spPr>
        <a:xfrm rot="5400000">
          <a:off x="974433" y="100524"/>
          <a:ext cx="1542443" cy="1341926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2800" kern="1200" dirty="0"/>
            <a:t>ΑΦΜ</a:t>
          </a:r>
          <a:endParaRPr lang="en-US" sz="2800" kern="1200" dirty="0"/>
        </a:p>
      </dsp:txBody>
      <dsp:txXfrm rot="-5400000">
        <a:off x="1283808" y="240630"/>
        <a:ext cx="923692" cy="1061715"/>
      </dsp:txXfrm>
    </dsp:sp>
    <dsp:sp modelId="{B47BAD53-DE1A-45B8-8812-8D3F6563F22A}">
      <dsp:nvSpPr>
        <dsp:cNvPr id="0" name=""/>
        <dsp:cNvSpPr/>
      </dsp:nvSpPr>
      <dsp:spPr>
        <a:xfrm rot="5400000">
          <a:off x="1680461" y="1393909"/>
          <a:ext cx="1542443" cy="1341926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400" kern="1200" dirty="0"/>
            <a:t>Ημ/νία 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400" kern="1200" dirty="0"/>
            <a:t>Γέννησης</a:t>
          </a:r>
          <a:endParaRPr lang="en-US" sz="1400" kern="1200" dirty="0"/>
        </a:p>
      </dsp:txBody>
      <dsp:txXfrm rot="-5400000">
        <a:off x="1989836" y="1534015"/>
        <a:ext cx="923692" cy="1061715"/>
      </dsp:txXfrm>
    </dsp:sp>
    <dsp:sp modelId="{7BA5C67C-C7D0-4657-A4A6-281ED59A8CFD}">
      <dsp:nvSpPr>
        <dsp:cNvPr id="0" name=""/>
        <dsp:cNvSpPr/>
      </dsp:nvSpPr>
      <dsp:spPr>
        <a:xfrm>
          <a:off x="4037334" y="3145703"/>
          <a:ext cx="1665839" cy="9254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200" kern="1200" dirty="0"/>
            <a:t> </a:t>
          </a:r>
          <a:endParaRPr lang="en-US" sz="1200" kern="1200" dirty="0"/>
        </a:p>
      </dsp:txBody>
      <dsp:txXfrm>
        <a:off x="4037334" y="3145703"/>
        <a:ext cx="1665839" cy="925466"/>
      </dsp:txXfrm>
    </dsp:sp>
    <dsp:sp modelId="{8905777A-D4D5-4F51-A1D8-FBD8DA65A4A6}">
      <dsp:nvSpPr>
        <dsp:cNvPr id="0" name=""/>
        <dsp:cNvSpPr/>
      </dsp:nvSpPr>
      <dsp:spPr>
        <a:xfrm rot="5400000">
          <a:off x="3145576" y="1409750"/>
          <a:ext cx="1542443" cy="1341926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500" kern="1200" dirty="0"/>
            <a:t>Τηλέφωνο</a:t>
          </a:r>
          <a:endParaRPr lang="en-US" sz="1500" kern="1200" dirty="0"/>
        </a:p>
      </dsp:txBody>
      <dsp:txXfrm rot="-5400000">
        <a:off x="3454951" y="1549856"/>
        <a:ext cx="923692" cy="1061715"/>
      </dsp:txXfrm>
    </dsp:sp>
    <dsp:sp modelId="{DF04696B-C415-47D7-9E50-D4BCFC6EFF41}">
      <dsp:nvSpPr>
        <dsp:cNvPr id="0" name=""/>
        <dsp:cNvSpPr/>
      </dsp:nvSpPr>
      <dsp:spPr>
        <a:xfrm rot="5400000">
          <a:off x="2423713" y="2718976"/>
          <a:ext cx="1542443" cy="1341926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200" kern="1200" dirty="0"/>
            <a:t>Αριθμός Πιστωτικής Κάρτας</a:t>
          </a:r>
          <a:endParaRPr lang="en-US" sz="1200" kern="1200" dirty="0"/>
        </a:p>
      </dsp:txBody>
      <dsp:txXfrm rot="-5400000">
        <a:off x="2733088" y="2859082"/>
        <a:ext cx="923692" cy="1061715"/>
      </dsp:txXfrm>
    </dsp:sp>
    <dsp:sp modelId="{25C06C4A-D9FB-4F55-AEB6-033CE191F345}">
      <dsp:nvSpPr>
        <dsp:cNvPr id="0" name=""/>
        <dsp:cNvSpPr/>
      </dsp:nvSpPr>
      <dsp:spPr>
        <a:xfrm>
          <a:off x="0" y="2316121"/>
          <a:ext cx="1721367" cy="9254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200" kern="1200" dirty="0"/>
            <a:t> </a:t>
          </a:r>
          <a:endParaRPr lang="en-US" sz="1200" kern="1200" dirty="0"/>
        </a:p>
      </dsp:txBody>
      <dsp:txXfrm>
        <a:off x="0" y="2316121"/>
        <a:ext cx="1721367" cy="925466"/>
      </dsp:txXfrm>
    </dsp:sp>
    <dsp:sp modelId="{B5288A2F-E4D8-4694-BF93-393FF2590BF7}">
      <dsp:nvSpPr>
        <dsp:cNvPr id="0" name=""/>
        <dsp:cNvSpPr/>
      </dsp:nvSpPr>
      <dsp:spPr>
        <a:xfrm rot="5400000">
          <a:off x="974433" y="2718976"/>
          <a:ext cx="1542443" cy="1341926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Email</a:t>
          </a:r>
        </a:p>
      </dsp:txBody>
      <dsp:txXfrm rot="-5400000">
        <a:off x="1283808" y="2859082"/>
        <a:ext cx="923692" cy="106171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804B942-5984-4D13-B5E7-F58B382DD3EA}">
      <dsp:nvSpPr>
        <dsp:cNvPr id="0" name=""/>
        <dsp:cNvSpPr/>
      </dsp:nvSpPr>
      <dsp:spPr>
        <a:xfrm>
          <a:off x="283957" y="0"/>
          <a:ext cx="4146487" cy="4146487"/>
        </a:xfrm>
        <a:prstGeom prst="triangl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8000"/>
                <a:lumMod val="114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0000"/>
                <a:lumMod val="8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B02C261-35DA-4DB0-A828-A1C809E92940}">
      <dsp:nvSpPr>
        <dsp:cNvPr id="0" name=""/>
        <dsp:cNvSpPr/>
      </dsp:nvSpPr>
      <dsp:spPr>
        <a:xfrm>
          <a:off x="2357201" y="415053"/>
          <a:ext cx="2695216" cy="589578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ln/>
            </a:rPr>
            <a:t>Hackers</a:t>
          </a:r>
          <a:endParaRPr lang="el-GR" sz="1800" kern="1200" dirty="0">
            <a:ln/>
          </a:endParaRPr>
        </a:p>
      </dsp:txBody>
      <dsp:txXfrm>
        <a:off x="2385982" y="443834"/>
        <a:ext cx="2637654" cy="532016"/>
      </dsp:txXfrm>
    </dsp:sp>
    <dsp:sp modelId="{E448424E-B16D-41AA-A1BA-BEA6D2CF790F}">
      <dsp:nvSpPr>
        <dsp:cNvPr id="0" name=""/>
        <dsp:cNvSpPr/>
      </dsp:nvSpPr>
      <dsp:spPr>
        <a:xfrm>
          <a:off x="2357201" y="1078329"/>
          <a:ext cx="2695216" cy="589578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ln/>
            </a:rPr>
            <a:t>Hacktivism</a:t>
          </a:r>
        </a:p>
      </dsp:txBody>
      <dsp:txXfrm>
        <a:off x="2385982" y="1107110"/>
        <a:ext cx="2637654" cy="532016"/>
      </dsp:txXfrm>
    </dsp:sp>
    <dsp:sp modelId="{521ECE21-8EF4-4E04-967A-78428184CD33}">
      <dsp:nvSpPr>
        <dsp:cNvPr id="0" name=""/>
        <dsp:cNvSpPr/>
      </dsp:nvSpPr>
      <dsp:spPr>
        <a:xfrm>
          <a:off x="2357201" y="1741605"/>
          <a:ext cx="2695216" cy="589578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800" kern="1200" dirty="0">
              <a:ln/>
            </a:rPr>
            <a:t>Οργανωμένο Έγκλημα</a:t>
          </a:r>
          <a:endParaRPr lang="en-US" sz="1800" kern="1200" dirty="0">
            <a:ln/>
          </a:endParaRPr>
        </a:p>
      </dsp:txBody>
      <dsp:txXfrm>
        <a:off x="2385982" y="1770386"/>
        <a:ext cx="2637654" cy="532016"/>
      </dsp:txXfrm>
    </dsp:sp>
    <dsp:sp modelId="{3D923D21-86C4-4CF8-8C10-BBFF2D573506}">
      <dsp:nvSpPr>
        <dsp:cNvPr id="0" name=""/>
        <dsp:cNvSpPr/>
      </dsp:nvSpPr>
      <dsp:spPr>
        <a:xfrm>
          <a:off x="2357201" y="2404881"/>
          <a:ext cx="2695216" cy="589578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800" kern="1200" dirty="0">
              <a:ln/>
            </a:rPr>
            <a:t>Ανταγωνιστές</a:t>
          </a:r>
          <a:endParaRPr lang="en-US" sz="1800" kern="1200" dirty="0">
            <a:ln/>
          </a:endParaRPr>
        </a:p>
      </dsp:txBody>
      <dsp:txXfrm>
        <a:off x="2385982" y="2433662"/>
        <a:ext cx="2637654" cy="532016"/>
      </dsp:txXfrm>
    </dsp:sp>
    <dsp:sp modelId="{2A327A57-61A1-48DA-8CD1-82333F26C5BB}">
      <dsp:nvSpPr>
        <dsp:cNvPr id="0" name=""/>
        <dsp:cNvSpPr/>
      </dsp:nvSpPr>
      <dsp:spPr>
        <a:xfrm>
          <a:off x="2357201" y="3068157"/>
          <a:ext cx="2695216" cy="589578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800" kern="1200" dirty="0">
              <a:ln/>
            </a:rPr>
            <a:t>Πρώην Υπάλληλοι</a:t>
          </a:r>
          <a:endParaRPr lang="en-US" sz="1800" kern="1200" dirty="0">
            <a:ln/>
          </a:endParaRPr>
        </a:p>
      </dsp:txBody>
      <dsp:txXfrm>
        <a:off x="2385982" y="3096938"/>
        <a:ext cx="2637654" cy="53201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AC74CFD-4E7E-486A-8BB6-8A5440929036}">
      <dsp:nvSpPr>
        <dsp:cNvPr id="0" name=""/>
        <dsp:cNvSpPr/>
      </dsp:nvSpPr>
      <dsp:spPr>
        <a:xfrm>
          <a:off x="57178" y="0"/>
          <a:ext cx="7779395" cy="124504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800" kern="1200" dirty="0"/>
            <a:t>ηλεκτρονικά δεδομένα σε υπολογιστές, </a:t>
          </a:r>
          <a:r>
            <a:rPr lang="en-US" sz="1800" kern="1200" dirty="0"/>
            <a:t>servers </a:t>
          </a:r>
          <a:r>
            <a:rPr lang="el-GR" sz="1800" kern="1200" dirty="0"/>
            <a:t>ή διαδίκτυο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l-GR" sz="1800" kern="1200" dirty="0"/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800" kern="1200" dirty="0"/>
            <a:t> ηλεκτρονικοί &amp; διαδικτυακοί κίνδυνοι</a:t>
          </a:r>
        </a:p>
      </dsp:txBody>
      <dsp:txXfrm>
        <a:off x="93644" y="36466"/>
        <a:ext cx="6435897" cy="1172110"/>
      </dsp:txXfrm>
    </dsp:sp>
    <dsp:sp modelId="{FDD4F2D3-47FA-4E61-A171-6348FD5DD388}">
      <dsp:nvSpPr>
        <dsp:cNvPr id="0" name=""/>
        <dsp:cNvSpPr/>
      </dsp:nvSpPr>
      <dsp:spPr>
        <a:xfrm>
          <a:off x="645342" y="1436302"/>
          <a:ext cx="7779395" cy="124504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GDPR             </a:t>
          </a:r>
          <a:r>
            <a:rPr lang="el-GR" sz="1800" kern="1200" dirty="0"/>
            <a:t>αλλαγές στις υποχρεώσεις των εταιρειών</a:t>
          </a:r>
          <a:r>
            <a:rPr lang="en-US" sz="1800" kern="1200" dirty="0"/>
            <a:t> </a:t>
          </a:r>
          <a:endParaRPr lang="el-GR" sz="1800" kern="1200" dirty="0"/>
        </a:p>
      </dsp:txBody>
      <dsp:txXfrm>
        <a:off x="681808" y="1472768"/>
        <a:ext cx="6210768" cy="1172110"/>
      </dsp:txXfrm>
    </dsp:sp>
    <dsp:sp modelId="{99DD7FAB-9244-472A-9947-F4253DAB4D6B}">
      <dsp:nvSpPr>
        <dsp:cNvPr id="0" name=""/>
        <dsp:cNvSpPr/>
      </dsp:nvSpPr>
      <dsp:spPr>
        <a:xfrm>
          <a:off x="1355797" y="2905100"/>
          <a:ext cx="7779395" cy="124504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800" kern="1200" dirty="0"/>
            <a:t>έλλειψη στατιστικών στοιχείων 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l-GR" sz="1800" kern="1200" dirty="0"/>
        </a:p>
        <a:p>
          <a:pPr marL="0" lvl="0" indent="0" algn="just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400" kern="1200" dirty="0"/>
            <a:t>δεν αναφέρουν κρούσματα παραβίασης &amp; απώλειας προσωπικών</a:t>
          </a:r>
        </a:p>
      </dsp:txBody>
      <dsp:txXfrm>
        <a:off x="1392263" y="2941566"/>
        <a:ext cx="6210768" cy="1172110"/>
      </dsp:txXfrm>
    </dsp:sp>
    <dsp:sp modelId="{6138D54C-9D0D-411C-96C2-5A7C5AF1BFB3}">
      <dsp:nvSpPr>
        <dsp:cNvPr id="0" name=""/>
        <dsp:cNvSpPr/>
      </dsp:nvSpPr>
      <dsp:spPr>
        <a:xfrm>
          <a:off x="6970117" y="944157"/>
          <a:ext cx="809277" cy="809277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  <a:sp3d z="50080" prstMaterial="plastic">
          <a:bevelT w="25400" h="25400"/>
          <a:bevelB w="25400" h="254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l-GR" sz="3600" kern="1200"/>
        </a:p>
      </dsp:txBody>
      <dsp:txXfrm>
        <a:off x="7152204" y="944157"/>
        <a:ext cx="445103" cy="608981"/>
      </dsp:txXfrm>
    </dsp:sp>
    <dsp:sp modelId="{088B70F7-4E4B-4CE2-ABB0-CE2A20D088D0}">
      <dsp:nvSpPr>
        <dsp:cNvPr id="0" name=""/>
        <dsp:cNvSpPr/>
      </dsp:nvSpPr>
      <dsp:spPr>
        <a:xfrm>
          <a:off x="7656534" y="2388407"/>
          <a:ext cx="809277" cy="809277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  <a:sp3d z="50080" prstMaterial="plastic">
          <a:bevelT w="25400" h="25400"/>
          <a:bevelB w="25400" h="254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l-GR" sz="3600" kern="1200"/>
        </a:p>
      </dsp:txBody>
      <dsp:txXfrm>
        <a:off x="7838621" y="2388407"/>
        <a:ext cx="445103" cy="60898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AlternatingHexagons">
  <dgm:title val=""/>
  <dgm:desc val=""/>
  <dgm:catLst>
    <dgm:cat type="list" pri="1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chMax/>
      <dgm:chPref/>
      <dgm:dir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primFontSz" for="des" forName="Parent1" val="65"/>
      <dgm:constr type="primFontSz" for="des" forName="Childtext1" refType="primFontSz" refFor="des" refForName="Parent1" op="lte"/>
      <dgm:constr type="w" for="ch" forName="composite" refType="w"/>
      <dgm:constr type="h" for="ch" forName="composite" refType="h"/>
      <dgm:constr type="h" for="ch" forName="spaceBetweenRectangles" refType="w" refFor="ch" refForName="composite" fact="-0.042"/>
      <dgm:constr type="sp" refType="h" refFor="ch" refForName="composite" op="equ" fact="0.1"/>
    </dgm:constrLst>
    <dgm:forEach name="nodesForEach" axis="ch" ptType="node">
      <dgm:layoutNode name="composite">
        <dgm:alg type="composite">
          <dgm:param type="ar" val="3.6"/>
        </dgm:alg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hoose name="Name3">
              <dgm:if name="Name4" axis="self" ptType="node" func="posOdd" op="equ" val="1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/>
                  <dgm:constr type="h" for="ch" forName="BalanceSpacing" refType="h" fact="0.1"/>
                  <dgm:constr type="l" for="ch" forName="BalanceSpacing1" refType="w" fact="0.69"/>
                  <dgm:constr type="t" for="ch" forName="BalanceSpacing1" refType="h" fact="0.2"/>
                  <dgm:constr type="w" for="ch" forName="BalanceSpacing1" refType="w" fact="0.31"/>
                  <dgm:constr type="h" for="ch" forName="BalanceSpacing1" refType="h" fact="0.6"/>
                </dgm:constrLst>
              </dgm:if>
              <dgm:else name="Name5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  <dgm:constr type="l" for="ch" forName="BalanceSpacing1" refType="w" fact="0"/>
                  <dgm:constr type="t" for="ch" forName="BalanceSpacing1" refType="h" fact="0.2"/>
                  <dgm:constr type="w" for="ch" forName="BalanceSpacing1" refType="w" fact="0.3"/>
                  <dgm:constr type="h" for="ch" forName="BalanceSpacing1" refType="h" fact="0.6"/>
                </dgm:constrLst>
              </dgm:else>
            </dgm:choose>
          </dgm:if>
          <dgm:else name="Name6">
            <dgm:choose name="Name7">
              <dgm:if name="Name8" axis="self" ptType="node" func="posOdd" op="equ" val="1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if>
              <dgm:else name="Name9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else>
            </dgm:choose>
          </dgm:else>
        </dgm:choose>
        <dgm:layoutNode name="Parent1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rot="90" type="hexagon" r:blip="">
            <dgm:adjLst>
              <dgm:adj idx="1" val="0.25"/>
              <dgm:adj idx="2" val="1.154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hildtext1" styleLbl="revTx">
          <dgm:varLst>
            <dgm:chMax val="0"/>
            <dgm:chPref val="0"/>
            <dgm:bulletEnabled val="1"/>
          </dgm:varLst>
          <dgm:choose name="Name10">
            <dgm:if name="Name11" func="var" arg="dir" op="equ" val="norm">
              <dgm:choose name="Name12">
                <dgm:if name="Name13" axis="self" ptType="node" func="posOdd" op="equ" val="1">
                  <dgm:alg type="tx">
                    <dgm:param type="parTxLTRAlign" val="l"/>
                  </dgm:alg>
                </dgm:if>
                <dgm:else name="Name14">
                  <dgm:alg type="tx">
                    <dgm:param type="parTxLTRAlign" val="r"/>
                  </dgm:alg>
                </dgm:else>
              </dgm:choose>
            </dgm:if>
            <dgm:else name="Name15">
              <dgm:choose name="Name16">
                <dgm:if name="Name17" axis="self" ptType="node" func="posOdd" op="equ" val="1">
                  <dgm:alg type="tx">
                    <dgm:param type="parTxLTRAlign" val="r"/>
                  </dgm:alg>
                </dgm:if>
                <dgm:else name="Name18">
                  <dgm:alg type="tx">
                    <dgm:param type="parTxLTRAlign" val="l"/>
                  </dgm:alg>
                </dgm:else>
              </dgm:choose>
            </dgm:else>
          </dgm:choose>
          <dgm:shape xmlns:r="http://schemas.openxmlformats.org/officeDocument/2006/relationships" type="rect" r:blip="">
            <dgm:adjLst/>
          </dgm:shape>
          <dgm:presOf axis="des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BalanceSpacing">
          <dgm:alg type="sp"/>
          <dgm:shape xmlns:r="http://schemas.openxmlformats.org/officeDocument/2006/relationships" r:blip="">
            <dgm:adjLst/>
          </dgm:shape>
        </dgm:layoutNode>
        <dgm:layoutNode name="BalanceSpacing1">
          <dgm:alg type="sp"/>
          <dgm:shape xmlns:r="http://schemas.openxmlformats.org/officeDocument/2006/relationships" r:blip="">
            <dgm:adjLst/>
          </dgm:shape>
        </dgm:layoutNode>
        <dgm:forEach name="Name19" axis="followSib" ptType="sibTrans" hideLastTrans="0" cnt="1">
          <dgm:layoutNode name="Accent1Text" styleLbl="node1">
            <dgm:alg type="tx"/>
            <dgm:shape xmlns:r="http://schemas.openxmlformats.org/officeDocument/2006/relationships" rot="90" type="hexagon" r:blip="">
              <dgm:adjLst>
                <dgm:adj idx="1" val="0.25"/>
                <dgm:adj idx="2" val="1.1547"/>
              </dgm:adjLst>
            </dgm:shape>
            <dgm:presOf axis="self" ptType="sibTrans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forEach>
      </dgm:layoutNode>
      <dgm:forEach name="Name2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6">
  <dgm:title val=""/>
  <dgm:desc val=""/>
  <dgm:catLst>
    <dgm:cat type="3D" pri="11600"/>
  </dgm:catLst>
  <dgm:scene3d>
    <a:camera prst="perspectiveRelaxedModerately" zoom="92000"/>
    <a:lightRig rig="balanced" dir="t">
      <a:rot lat="0" lon="0" rev="12700000"/>
    </a:lightRig>
  </dgm:scene3d>
  <dgm:styleLbl name="node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5400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54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25400" prstMaterial="plastic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75000" prstMaterial="plastic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2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3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4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fgAcc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0400" extrusionH="12700" prstMaterial="plastic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C5FF3B-4734-44D6-819C-AFDC1BC9C641}" type="datetimeFigureOut">
              <a:rPr lang="en-US" smtClean="0"/>
              <a:t>6/15/2018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9F2725-D102-4BAB-B58C-6485EDC2FE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13063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C5FF3B-4734-44D6-819C-AFDC1BC9C641}" type="datetimeFigureOut">
              <a:rPr lang="en-US" smtClean="0"/>
              <a:t>6/15/2018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9F2725-D102-4BAB-B58C-6485EDC2FE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92526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C5FF3B-4734-44D6-819C-AFDC1BC9C641}" type="datetimeFigureOut">
              <a:rPr lang="en-US" smtClean="0"/>
              <a:t>6/15/2018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9F2725-D102-4BAB-B58C-6485EDC2FE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09316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C5FF3B-4734-44D6-819C-AFDC1BC9C641}" type="datetimeFigureOut">
              <a:rPr lang="en-US" smtClean="0"/>
              <a:t>6/15/2018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9F2725-D102-4BAB-B58C-6485EDC2FE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43550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C5FF3B-4734-44D6-819C-AFDC1BC9C641}" type="datetimeFigureOut">
              <a:rPr lang="en-US" smtClean="0"/>
              <a:t>6/15/2018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9F2725-D102-4BAB-B58C-6485EDC2FE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96784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C5FF3B-4734-44D6-819C-AFDC1BC9C641}" type="datetimeFigureOut">
              <a:rPr lang="en-US" smtClean="0"/>
              <a:t>6/15/2018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9F2725-D102-4BAB-B58C-6485EDC2FE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25844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C5FF3B-4734-44D6-819C-AFDC1BC9C641}" type="datetimeFigureOut">
              <a:rPr lang="en-US" smtClean="0"/>
              <a:t>6/15/2018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9F2725-D102-4BAB-B58C-6485EDC2FE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10822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C5FF3B-4734-44D6-819C-AFDC1BC9C641}" type="datetimeFigureOut">
              <a:rPr lang="en-US" smtClean="0"/>
              <a:t>6/15/2018</a:t>
            </a:fld>
            <a:endParaRPr lang="en-U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9F2725-D102-4BAB-B58C-6485EDC2FE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12314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C5FF3B-4734-44D6-819C-AFDC1BC9C641}" type="datetimeFigureOut">
              <a:rPr lang="en-US" smtClean="0"/>
              <a:t>6/15/2018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9F2725-D102-4BAB-B58C-6485EDC2FE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19260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C5FF3B-4734-44D6-819C-AFDC1BC9C641}" type="datetimeFigureOut">
              <a:rPr lang="en-US" smtClean="0"/>
              <a:t>6/15/2018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9F2725-D102-4BAB-B58C-6485EDC2FE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96686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C5FF3B-4734-44D6-819C-AFDC1BC9C641}" type="datetimeFigureOut">
              <a:rPr lang="en-US" smtClean="0"/>
              <a:t>6/15/2018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9F2725-D102-4BAB-B58C-6485EDC2FE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23227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C5FF3B-4734-44D6-819C-AFDC1BC9C641}" type="datetimeFigureOut">
              <a:rPr lang="en-US" smtClean="0"/>
              <a:t>6/15/2018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9F2725-D102-4BAB-B58C-6485EDC2FEFA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1003576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C5FF3B-4734-44D6-819C-AFDC1BC9C641}" type="datetimeFigureOut">
              <a:rPr lang="en-US" smtClean="0"/>
              <a:t>6/15/2018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9F2725-D102-4BAB-B58C-6485EDC2FE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21268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C5FF3B-4734-44D6-819C-AFDC1BC9C641}" type="datetimeFigureOut">
              <a:rPr lang="en-US" smtClean="0"/>
              <a:t>6/15/2018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9F2725-D102-4BAB-B58C-6485EDC2FE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496879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C5FF3B-4734-44D6-819C-AFDC1BC9C641}" type="datetimeFigureOut">
              <a:rPr lang="en-US" smtClean="0"/>
              <a:t>6/15/2018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9F2725-D102-4BAB-B58C-6485EDC2FE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024021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C5FF3B-4734-44D6-819C-AFDC1BC9C641}" type="datetimeFigureOut">
              <a:rPr lang="en-US" smtClean="0"/>
              <a:t>6/15/2018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9F2725-D102-4BAB-B58C-6485EDC2FE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906353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C5FF3B-4734-44D6-819C-AFDC1BC9C641}" type="datetimeFigureOut">
              <a:rPr lang="en-US" smtClean="0"/>
              <a:t>6/15/2018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9F2725-D102-4BAB-B58C-6485EDC2FE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38047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8C5FF3B-4734-44D6-819C-AFDC1BC9C641}" type="datetimeFigureOut">
              <a:rPr lang="en-US" smtClean="0"/>
              <a:t>6/15/2018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9F2725-D102-4BAB-B58C-6485EDC2FE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988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3" r:id="rId1"/>
    <p:sldLayoutId id="2147483774" r:id="rId2"/>
    <p:sldLayoutId id="2147483775" r:id="rId3"/>
    <p:sldLayoutId id="2147483776" r:id="rId4"/>
    <p:sldLayoutId id="2147483777" r:id="rId5"/>
    <p:sldLayoutId id="2147483778" r:id="rId6"/>
    <p:sldLayoutId id="2147483779" r:id="rId7"/>
    <p:sldLayoutId id="2147483780" r:id="rId8"/>
    <p:sldLayoutId id="2147483781" r:id="rId9"/>
    <p:sldLayoutId id="2147483782" r:id="rId10"/>
    <p:sldLayoutId id="2147483783" r:id="rId11"/>
    <p:sldLayoutId id="2147483784" r:id="rId12"/>
    <p:sldLayoutId id="2147483785" r:id="rId13"/>
    <p:sldLayoutId id="2147483786" r:id="rId14"/>
    <p:sldLayoutId id="2147483787" r:id="rId15"/>
    <p:sldLayoutId id="2147483788" r:id="rId16"/>
    <p:sldLayoutId id="214748378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0512" y="407566"/>
            <a:ext cx="8825658" cy="3329581"/>
          </a:xfrm>
        </p:spPr>
        <p:txBody>
          <a:bodyPr/>
          <a:lstStyle/>
          <a:p>
            <a:pPr algn="r"/>
            <a:r>
              <a:rPr lang="en-US" dirty="0"/>
              <a:t>Cyber Risk Insurance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99520" y="5624832"/>
            <a:ext cx="4408718" cy="580230"/>
          </a:xfrm>
        </p:spPr>
        <p:txBody>
          <a:bodyPr>
            <a:normAutofit/>
          </a:bodyPr>
          <a:lstStyle/>
          <a:p>
            <a:r>
              <a:rPr lang="en-US" cap="none" dirty="0">
                <a:solidFill>
                  <a:schemeClr val="tx1"/>
                </a:solidFill>
                <a:latin typeface="Copperplate Gothic Bold" panose="020E0705020206020404" pitchFamily="34" charset="0"/>
              </a:rPr>
              <a:t> Front Line S.A.</a:t>
            </a:r>
            <a:endParaRPr lang="el-GR" cap="none" dirty="0">
              <a:solidFill>
                <a:schemeClr val="tx1"/>
              </a:solidFill>
            </a:endParaRPr>
          </a:p>
          <a:p>
            <a:endParaRPr lang="en-US" sz="1400" cap="none" dirty="0">
              <a:solidFill>
                <a:schemeClr val="tx2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4" name="Cube 3"/>
          <p:cNvSpPr/>
          <p:nvPr/>
        </p:nvSpPr>
        <p:spPr>
          <a:xfrm>
            <a:off x="1647658" y="5928933"/>
            <a:ext cx="182880" cy="182880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778676" y="5897285"/>
            <a:ext cx="168507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Insurance Brokers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1136066-06A7-4960-A9F9-D654619F5B09}"/>
              </a:ext>
            </a:extLst>
          </p:cNvPr>
          <p:cNvSpPr txBox="1"/>
          <p:nvPr/>
        </p:nvSpPr>
        <p:spPr>
          <a:xfrm>
            <a:off x="141924" y="4586621"/>
            <a:ext cx="595407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2400" dirty="0" err="1"/>
              <a:t>Κωνσταντέλος</a:t>
            </a:r>
            <a:r>
              <a:rPr lang="el-GR" sz="2400" dirty="0"/>
              <a:t> Τάσος</a:t>
            </a:r>
          </a:p>
          <a:p>
            <a:pPr algn="ctr"/>
            <a:r>
              <a:rPr lang="el-GR" i="1" dirty="0">
                <a:solidFill>
                  <a:schemeClr val="tx2"/>
                </a:solidFill>
              </a:rPr>
              <a:t>Διευθυντής Ανάπτυξης Εργασιών</a:t>
            </a:r>
          </a:p>
        </p:txBody>
      </p:sp>
      <p:sp>
        <p:nvSpPr>
          <p:cNvPr id="8" name="Φυσαλίδα ομιλίας: Ορθογώνιο με στρογγυλεμένες γωνίες 7">
            <a:extLst>
              <a:ext uri="{FF2B5EF4-FFF2-40B4-BE49-F238E27FC236}">
                <a16:creationId xmlns:a16="http://schemas.microsoft.com/office/drawing/2014/main" id="{9C15A6BD-1D90-45CA-ABF1-460D10A0A42E}"/>
              </a:ext>
            </a:extLst>
          </p:cNvPr>
          <p:cNvSpPr/>
          <p:nvPr/>
        </p:nvSpPr>
        <p:spPr>
          <a:xfrm>
            <a:off x="1140903" y="4273112"/>
            <a:ext cx="318782" cy="226503"/>
          </a:xfrm>
          <a:prstGeom prst="wedgeRoundRectCallou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2909347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1502" y="945524"/>
            <a:ext cx="4421599" cy="1707523"/>
          </a:xfrm>
        </p:spPr>
        <p:txBody>
          <a:bodyPr/>
          <a:lstStyle/>
          <a:p>
            <a:pPr algn="ctr"/>
            <a:r>
              <a:rPr lang="el-GR" sz="4000" dirty="0"/>
              <a:t>Ηλεκτονικοί &amp; Διαδικτυακοί Κίνδυνοι</a:t>
            </a:r>
            <a:endParaRPr lang="en-US" sz="40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1672" y="3458881"/>
            <a:ext cx="3161261" cy="210367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35639" y="945525"/>
            <a:ext cx="5444660" cy="4634284"/>
          </a:xfrm>
        </p:spPr>
        <p:txBody>
          <a:bodyPr>
            <a:normAutofit fontScale="92500" lnSpcReduction="10000"/>
          </a:bodyPr>
          <a:lstStyle/>
          <a:p>
            <a:r>
              <a:rPr lang="el-GR" sz="1800" b="1" dirty="0"/>
              <a:t>Οι κίνδυνοι αφορούν</a:t>
            </a:r>
            <a:r>
              <a:rPr lang="en-US" sz="1800" dirty="0"/>
              <a:t>:</a:t>
            </a:r>
            <a:endParaRPr lang="el-GR" sz="1800" dirty="0"/>
          </a:p>
          <a:p>
            <a:pPr marL="285750" indent="-285750">
              <a:buClr>
                <a:schemeClr val="tx2"/>
              </a:buClr>
              <a:buFont typeface="Wingdings" panose="05000000000000000000" pitchFamily="2" charset="2"/>
              <a:buChar char="q"/>
            </a:pPr>
            <a:r>
              <a:rPr lang="el-GR" sz="1600" dirty="0"/>
              <a:t>Απώλεια δεδομένων</a:t>
            </a:r>
          </a:p>
          <a:p>
            <a:pPr marL="285750" indent="-285750">
              <a:buClr>
                <a:schemeClr val="tx2"/>
              </a:buClr>
              <a:buFont typeface="Wingdings" panose="05000000000000000000" pitchFamily="2" charset="2"/>
              <a:buChar char="q"/>
            </a:pPr>
            <a:r>
              <a:rPr lang="el-GR" sz="1600" dirty="0"/>
              <a:t>Διαρροή δεδομένων από αμέλεια χρήσης ή ακόμα και από εσωτερικές ή εξωτερικές ‘επιθέσεις’.</a:t>
            </a:r>
          </a:p>
          <a:p>
            <a:pPr>
              <a:buClr>
                <a:schemeClr val="tx2"/>
              </a:buClr>
            </a:pPr>
            <a:endParaRPr lang="el-GR" sz="1600" dirty="0"/>
          </a:p>
          <a:p>
            <a:pPr>
              <a:buClr>
                <a:schemeClr val="tx2"/>
              </a:buClr>
            </a:pPr>
            <a:r>
              <a:rPr lang="el-GR" sz="1800" b="1" dirty="0"/>
              <a:t>Η επιχείρηση ενδέχεται να αντιμετωπίσει</a:t>
            </a:r>
            <a:r>
              <a:rPr lang="en-US" sz="1800" dirty="0"/>
              <a:t>:</a:t>
            </a:r>
          </a:p>
          <a:p>
            <a:pPr marL="285750" indent="-285750">
              <a:buClr>
                <a:schemeClr val="tx2"/>
              </a:buClr>
              <a:buFont typeface="Wingdings" panose="05000000000000000000" pitchFamily="2" charset="2"/>
              <a:buChar char="q"/>
            </a:pPr>
            <a:r>
              <a:rPr lang="el-GR" sz="1600" dirty="0"/>
              <a:t>Απώλεια, κλοπή προσωπικων δεδομένων, παραβίαση πληροφοριών πελατών και πρόσβαση τρίτων σε ευαίσθητα και σημαντικά δεδομένα.</a:t>
            </a:r>
          </a:p>
          <a:p>
            <a:pPr marL="285750" indent="-285750">
              <a:buClr>
                <a:schemeClr val="tx2"/>
              </a:buClr>
              <a:buFont typeface="Wingdings" panose="05000000000000000000" pitchFamily="2" charset="2"/>
              <a:buChar char="q"/>
            </a:pPr>
            <a:r>
              <a:rPr lang="el-GR" sz="1600" dirty="0"/>
              <a:t>Υποχρέωση ενημέρωσης, με βάση την ισχύουσα νομοθεσία, για τυχόν απώλεια ή διαρροή προσωπικών δεδομένων, τόσο στο φυσικό πρόσωπο που ανήκουν, όσο και στην Αρχή Προστασίας Προσωπικών Δεδομένων. </a:t>
            </a:r>
          </a:p>
          <a:p>
            <a:pPr>
              <a:buClr>
                <a:schemeClr val="tx2"/>
              </a:buClr>
            </a:pPr>
            <a:endParaRPr lang="en-US" sz="1600" dirty="0"/>
          </a:p>
          <a:p>
            <a:pPr marL="285750" indent="-285750">
              <a:buClr>
                <a:schemeClr val="tx2"/>
              </a:buClr>
              <a:buFont typeface="Wingdings" panose="05000000000000000000" pitchFamily="2" charset="2"/>
              <a:buChar char="q"/>
            </a:pPr>
            <a:r>
              <a:rPr lang="el-GR" sz="1600" dirty="0"/>
              <a:t>Οικονομικές συνέπειες</a:t>
            </a:r>
          </a:p>
        </p:txBody>
      </p:sp>
      <p:cxnSp>
        <p:nvCxnSpPr>
          <p:cNvPr id="8" name="Straight Arrow Connector 7"/>
          <p:cNvCxnSpPr/>
          <p:nvPr/>
        </p:nvCxnSpPr>
        <p:spPr>
          <a:xfrm>
            <a:off x="7507650" y="5331484"/>
            <a:ext cx="445873" cy="23507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flipV="1">
            <a:off x="7512537" y="5013879"/>
            <a:ext cx="393467" cy="30109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7953523" y="5449022"/>
            <a:ext cx="36122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400" dirty="0"/>
              <a:t>Πρόσθετα έξοδα</a:t>
            </a:r>
          </a:p>
          <a:p>
            <a:r>
              <a:rPr lang="el-GR" sz="1400" dirty="0"/>
              <a:t>για αποκατάσταση της ασφάλειας</a:t>
            </a:r>
            <a:endParaRPr lang="en-US" sz="1400" dirty="0"/>
          </a:p>
        </p:txBody>
      </p:sp>
      <p:sp>
        <p:nvSpPr>
          <p:cNvPr id="13" name="TextBox 12"/>
          <p:cNvSpPr txBox="1"/>
          <p:nvPr/>
        </p:nvSpPr>
        <p:spPr>
          <a:xfrm>
            <a:off x="7906004" y="4867033"/>
            <a:ext cx="23181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400" dirty="0"/>
              <a:t>Αποζημιώση για ζημιά ή ηθική βλάβη τρίτων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9295290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l-GR" dirty="0"/>
              <a:t>Ηλεκτρονικοί &amp; Διαδικτυακοί Κίνδυνοι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4353060" y="2550650"/>
            <a:ext cx="7037177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chemeClr val="tx2"/>
              </a:buClr>
              <a:buFont typeface="Wingdings" panose="05000000000000000000" pitchFamily="2" charset="2"/>
              <a:buChar char="q"/>
            </a:pPr>
            <a:r>
              <a:rPr lang="en-US" sz="2400" dirty="0"/>
              <a:t> </a:t>
            </a:r>
            <a:r>
              <a:rPr lang="el-GR" sz="2400" dirty="0"/>
              <a:t>Κλοπή προσωπικών στοιχείων </a:t>
            </a:r>
            <a:endParaRPr lang="en-US" sz="2400" dirty="0"/>
          </a:p>
          <a:p>
            <a:pPr>
              <a:buClr>
                <a:schemeClr val="tx2"/>
              </a:buClr>
            </a:pPr>
            <a:endParaRPr lang="en-US" sz="2400" dirty="0"/>
          </a:p>
          <a:p>
            <a:pPr>
              <a:buClr>
                <a:schemeClr val="tx2"/>
              </a:buClr>
            </a:pPr>
            <a:r>
              <a:rPr lang="el-GR" sz="2400" dirty="0"/>
              <a:t> </a:t>
            </a:r>
            <a:endParaRPr lang="en-US" sz="2400" dirty="0"/>
          </a:p>
          <a:p>
            <a:pPr marL="285750" indent="-285750">
              <a:lnSpc>
                <a:spcPct val="150000"/>
              </a:lnSpc>
              <a:buClr>
                <a:schemeClr val="tx2"/>
              </a:buClr>
              <a:buFont typeface="Wingdings" panose="05000000000000000000" pitchFamily="2" charset="2"/>
              <a:buChar char="q"/>
            </a:pPr>
            <a:r>
              <a:rPr lang="en-US" sz="2400" dirty="0"/>
              <a:t> </a:t>
            </a:r>
            <a:r>
              <a:rPr lang="el-GR" sz="2400" dirty="0"/>
              <a:t>Προβλήματα στο τμήμα ΙΤ</a:t>
            </a:r>
            <a:endParaRPr lang="en-US" sz="2400" dirty="0"/>
          </a:p>
          <a:p>
            <a:pPr marL="285750" indent="-285750">
              <a:lnSpc>
                <a:spcPct val="150000"/>
              </a:lnSpc>
              <a:buClr>
                <a:schemeClr val="tx2"/>
              </a:buClr>
              <a:buFont typeface="Wingdings" panose="05000000000000000000" pitchFamily="2" charset="2"/>
              <a:buChar char="q"/>
            </a:pPr>
            <a:r>
              <a:rPr lang="en-US" sz="2400" dirty="0"/>
              <a:t> </a:t>
            </a:r>
            <a:r>
              <a:rPr lang="el-GR" sz="2400" dirty="0"/>
              <a:t>Κρίση εταιρικής φήμης</a:t>
            </a:r>
            <a:endParaRPr lang="en-US" sz="2400" dirty="0"/>
          </a:p>
          <a:p>
            <a:pPr marL="285750" indent="-285750">
              <a:lnSpc>
                <a:spcPct val="150000"/>
              </a:lnSpc>
              <a:buClr>
                <a:schemeClr val="tx2"/>
              </a:buClr>
              <a:buFont typeface="Wingdings" panose="05000000000000000000" pitchFamily="2" charset="2"/>
              <a:buChar char="q"/>
            </a:pPr>
            <a:r>
              <a:rPr lang="en-US" sz="2400" dirty="0"/>
              <a:t> </a:t>
            </a:r>
            <a:r>
              <a:rPr lang="el-GR" sz="2400" dirty="0"/>
              <a:t>Οικονομικές επιπτώσεις</a:t>
            </a:r>
            <a:endParaRPr lang="en-US" sz="2400" dirty="0"/>
          </a:p>
          <a:p>
            <a:pPr marL="285750" indent="-285750">
              <a:lnSpc>
                <a:spcPct val="150000"/>
              </a:lnSpc>
              <a:buClr>
                <a:schemeClr val="tx2"/>
              </a:buClr>
              <a:buFont typeface="Wingdings" panose="05000000000000000000" pitchFamily="2" charset="2"/>
              <a:buChar char="q"/>
            </a:pPr>
            <a:r>
              <a:rPr lang="en-US" sz="2400" dirty="0"/>
              <a:t> </a:t>
            </a:r>
            <a:r>
              <a:rPr lang="el-GR" sz="2400" dirty="0"/>
              <a:t>Κρίση στην διοίκηση της επιχείρησης</a:t>
            </a:r>
          </a:p>
          <a:p>
            <a:pPr>
              <a:buClr>
                <a:schemeClr val="tx2"/>
              </a:buClr>
            </a:pPr>
            <a:endParaRPr lang="el-GR" sz="2400" dirty="0"/>
          </a:p>
          <a:p>
            <a:pPr marL="285750" indent="-285750">
              <a:buClr>
                <a:schemeClr val="tx2"/>
              </a:buClr>
              <a:buFont typeface="Wingdings" panose="05000000000000000000" pitchFamily="2" charset="2"/>
              <a:buChar char="q"/>
            </a:pPr>
            <a:endParaRPr lang="en-US" dirty="0"/>
          </a:p>
        </p:txBody>
      </p:sp>
      <p:sp>
        <p:nvSpPr>
          <p:cNvPr id="4" name="Right Arrow 3"/>
          <p:cNvSpPr/>
          <p:nvPr/>
        </p:nvSpPr>
        <p:spPr>
          <a:xfrm>
            <a:off x="5123092" y="3254301"/>
            <a:ext cx="450760" cy="24469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5695061" y="3129667"/>
            <a:ext cx="39795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/>
              <a:t>Κακόβουλη ενέργεια από </a:t>
            </a:r>
            <a:r>
              <a:rPr lang="en-US" dirty="0"/>
              <a:t>Hackers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347" y="1853248"/>
            <a:ext cx="3234693" cy="215254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40549096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l-GR" dirty="0"/>
              <a:t>Προσωπικά Δεδομένα</a:t>
            </a:r>
            <a:endParaRPr lang="en-US" dirty="0"/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4282163647"/>
              </p:ext>
            </p:extLst>
          </p:nvPr>
        </p:nvGraphicFramePr>
        <p:xfrm>
          <a:off x="-354702" y="732544"/>
          <a:ext cx="5703174" cy="416142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052258" y="2171562"/>
            <a:ext cx="470236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/>
              <a:t>Στοιχεία από τα οποία μπορεί να προσδιοριστεί η ταυτότητα ενός φυσικού προσώπου.</a:t>
            </a:r>
            <a:endParaRPr lang="en-US" dirty="0"/>
          </a:p>
        </p:txBody>
      </p:sp>
      <p:sp>
        <p:nvSpPr>
          <p:cNvPr id="6" name="Rounded Rectangular Callout 5"/>
          <p:cNvSpPr/>
          <p:nvPr/>
        </p:nvSpPr>
        <p:spPr>
          <a:xfrm>
            <a:off x="4790941" y="1419015"/>
            <a:ext cx="914400" cy="612648"/>
          </a:xfrm>
          <a:prstGeom prst="wedgeRoundRectCallou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4499253" y="3741222"/>
            <a:ext cx="6336405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b="1" dirty="0">
                <a:solidFill>
                  <a:schemeClr val="tx2"/>
                </a:solidFill>
              </a:rPr>
              <a:t>Επεξεργασία προσωπικών δεδομένων </a:t>
            </a:r>
            <a:r>
              <a:rPr lang="el-GR" dirty="0"/>
              <a:t>είναι κάθε εργασία που πραγματοποιείται σε δεδομένα προσωπικού χαρακτήρα</a:t>
            </a:r>
          </a:p>
          <a:p>
            <a:endParaRPr lang="el-GR" dirty="0"/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l-GR" dirty="0"/>
              <a:t>Συλλογή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l-GR" dirty="0"/>
              <a:t>Καταχώρηση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l-GR" dirty="0"/>
              <a:t>Οργάνωση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l-GR" dirty="0"/>
              <a:t>Αποθήκευση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l-GR" dirty="0"/>
              <a:t>Τροποποίηση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l-GR" dirty="0"/>
              <a:t>Εξαγωγή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562258" y="4804465"/>
            <a:ext cx="2640169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Courier New" panose="02070309020205020404" pitchFamily="49" charset="0"/>
              <a:buChar char="o"/>
            </a:pPr>
            <a:r>
              <a:rPr lang="el-GR" dirty="0"/>
              <a:t>Χρήση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l-GR" dirty="0"/>
              <a:t>Διαβίβαση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l-GR" dirty="0"/>
              <a:t>Διάδοση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l-GR" dirty="0"/>
              <a:t>Δέσμευση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l-GR" dirty="0"/>
              <a:t>Διαγραφή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l-GR" dirty="0"/>
              <a:t>Καταστροφή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81105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46111" y="452718"/>
            <a:ext cx="9566835" cy="1400530"/>
          </a:xfrm>
        </p:spPr>
        <p:txBody>
          <a:bodyPr/>
          <a:lstStyle/>
          <a:p>
            <a:pPr algn="r"/>
            <a:r>
              <a:rPr lang="el-GR" dirty="0"/>
              <a:t>Συνέπειες Παραβίασης Προσωπικών Δεδομένων για την Επιχείρηση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120461" y="2395471"/>
            <a:ext cx="9723549" cy="39857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Clr>
                <a:schemeClr val="accent2"/>
              </a:buClr>
              <a:buSzPct val="120000"/>
              <a:buFont typeface="+mj-lt"/>
              <a:buAutoNum type="arabicPeriod"/>
            </a:pPr>
            <a:r>
              <a:rPr lang="el-GR" sz="2200" dirty="0"/>
              <a:t>Ευθύνη για διαρροή προσωπικών δεδομένων και ασφάλεια δικτύων.</a:t>
            </a:r>
          </a:p>
          <a:p>
            <a:pPr marL="342900" indent="-342900">
              <a:lnSpc>
                <a:spcPct val="150000"/>
              </a:lnSpc>
              <a:buClr>
                <a:schemeClr val="accent2"/>
              </a:buClr>
              <a:buSzPct val="120000"/>
              <a:buFont typeface="+mj-lt"/>
              <a:buAutoNum type="arabicPeriod"/>
            </a:pPr>
            <a:r>
              <a:rPr lang="el-GR" sz="2200" dirty="0"/>
              <a:t>Έξοδα ενημέρωσης τρίτων και παρακολούθησης συναλλαγών.</a:t>
            </a:r>
          </a:p>
          <a:p>
            <a:pPr marL="342900" indent="-342900">
              <a:lnSpc>
                <a:spcPct val="150000"/>
              </a:lnSpc>
              <a:buClr>
                <a:schemeClr val="accent2"/>
              </a:buClr>
              <a:buSzPct val="120000"/>
              <a:buFont typeface="+mj-lt"/>
              <a:buAutoNum type="arabicPeriod"/>
            </a:pPr>
            <a:r>
              <a:rPr lang="el-GR" sz="2200" dirty="0"/>
              <a:t>Απαιτήσεις από τρίτους.</a:t>
            </a:r>
          </a:p>
          <a:p>
            <a:pPr marL="342900" indent="-342900">
              <a:lnSpc>
                <a:spcPct val="150000"/>
              </a:lnSpc>
              <a:buClr>
                <a:schemeClr val="accent2"/>
              </a:buClr>
              <a:buSzPct val="120000"/>
              <a:buFont typeface="+mj-lt"/>
              <a:buAutoNum type="arabicPeriod"/>
            </a:pPr>
            <a:r>
              <a:rPr lang="el-GR" sz="2200" dirty="0"/>
              <a:t>Έξοδα ερευνών και αποκατάστασης του δικτύου.</a:t>
            </a:r>
          </a:p>
          <a:p>
            <a:pPr marL="342900" indent="-342900">
              <a:lnSpc>
                <a:spcPct val="150000"/>
              </a:lnSpc>
              <a:buClr>
                <a:schemeClr val="accent2"/>
              </a:buClr>
              <a:buSzPct val="120000"/>
              <a:buFont typeface="+mj-lt"/>
              <a:buAutoNum type="arabicPeriod"/>
            </a:pPr>
            <a:r>
              <a:rPr lang="el-GR" sz="2200" dirty="0"/>
              <a:t>Κρίση εταιρικής φήμης.</a:t>
            </a:r>
          </a:p>
          <a:p>
            <a:pPr marL="342900" indent="-342900">
              <a:lnSpc>
                <a:spcPct val="150000"/>
              </a:lnSpc>
              <a:buClr>
                <a:schemeClr val="accent2"/>
              </a:buClr>
              <a:buSzPct val="120000"/>
              <a:buFont typeface="+mj-lt"/>
              <a:buAutoNum type="arabicPeriod"/>
            </a:pPr>
            <a:r>
              <a:rPr lang="el-GR" sz="2200" dirty="0"/>
              <a:t>Διακοπή εργασιών λόγω πτώσης του δικτύου.</a:t>
            </a:r>
          </a:p>
          <a:p>
            <a:pPr marL="342900" indent="-342900">
              <a:lnSpc>
                <a:spcPct val="150000"/>
              </a:lnSpc>
              <a:buClr>
                <a:schemeClr val="accent2"/>
              </a:buClr>
              <a:buSzPct val="120000"/>
              <a:buFont typeface="+mj-lt"/>
              <a:buAutoNum type="arabicPeriod"/>
            </a:pPr>
            <a:r>
              <a:rPr lang="el-GR" sz="2200" dirty="0"/>
              <a:t>Επιβολή διοικητικών προστίμων.</a:t>
            </a:r>
          </a:p>
          <a:p>
            <a:pPr marL="342900" indent="-342900">
              <a:buFont typeface="+mj-lt"/>
              <a:buAutoNum type="arabicPeriod"/>
            </a:pP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35501381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7000"/>
                <a:hueMod val="88000"/>
                <a:satMod val="130000"/>
                <a:lumMod val="124000"/>
              </a:schemeClr>
            </a:gs>
            <a:gs pos="100000">
              <a:schemeClr val="bg2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l-GR" dirty="0"/>
              <a:t>Κύριοι Κίνδυνοι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52134" y="1310983"/>
            <a:ext cx="4396338" cy="576262"/>
          </a:xfrm>
        </p:spPr>
        <p:txBody>
          <a:bodyPr/>
          <a:lstStyle/>
          <a:p>
            <a:r>
              <a:rPr lang="el-GR" sz="2800" i="1" dirty="0">
                <a:solidFill>
                  <a:schemeClr val="tx2"/>
                </a:solidFill>
              </a:rPr>
              <a:t>Εξωτερικοί </a:t>
            </a:r>
            <a:r>
              <a:rPr lang="en-US" sz="2800" i="1" dirty="0">
                <a:solidFill>
                  <a:schemeClr val="tx2"/>
                </a:solidFill>
              </a:rPr>
              <a:t>  :</a:t>
            </a:r>
            <a:endParaRPr lang="en-US" i="1" dirty="0">
              <a:solidFill>
                <a:schemeClr val="tx2"/>
              </a:solidFill>
            </a:endParaRPr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962258166"/>
              </p:ext>
            </p:extLst>
          </p:nvPr>
        </p:nvGraphicFramePr>
        <p:xfrm>
          <a:off x="374390" y="2191189"/>
          <a:ext cx="5336376" cy="41464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420257" y="1310983"/>
            <a:ext cx="4396339" cy="576262"/>
          </a:xfrm>
        </p:spPr>
        <p:txBody>
          <a:bodyPr/>
          <a:lstStyle/>
          <a:p>
            <a:r>
              <a:rPr lang="el-GR" sz="2800" i="1" dirty="0">
                <a:solidFill>
                  <a:schemeClr val="tx2"/>
                </a:solidFill>
              </a:rPr>
              <a:t>Εσωτερικοί</a:t>
            </a:r>
            <a:r>
              <a:rPr lang="en-US" sz="2800" i="1" dirty="0">
                <a:solidFill>
                  <a:schemeClr val="tx2"/>
                </a:solidFill>
              </a:rPr>
              <a:t>   :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787211" y="2500389"/>
            <a:ext cx="4888974" cy="3741738"/>
          </a:xfrm>
        </p:spPr>
        <p:txBody>
          <a:bodyPr/>
          <a:lstStyle/>
          <a:p>
            <a:pPr>
              <a:buClr>
                <a:schemeClr val="tx2"/>
              </a:buClr>
              <a:buFont typeface="Wingdings" panose="05000000000000000000" pitchFamily="2" charset="2"/>
              <a:buChar char="q"/>
            </a:pPr>
            <a:r>
              <a:rPr lang="el-GR" dirty="0"/>
              <a:t>Αποστολή </a:t>
            </a:r>
            <a:r>
              <a:rPr lang="en-US" dirty="0"/>
              <a:t>Email</a:t>
            </a:r>
            <a:r>
              <a:rPr lang="el-GR" dirty="0"/>
              <a:t> σε λάθος παραλήπτη</a:t>
            </a:r>
          </a:p>
          <a:p>
            <a:pPr>
              <a:buClr>
                <a:schemeClr val="tx2"/>
              </a:buClr>
              <a:buFont typeface="Wingdings" panose="05000000000000000000" pitchFamily="2" charset="2"/>
              <a:buChar char="q"/>
            </a:pPr>
            <a:r>
              <a:rPr lang="el-GR" dirty="0"/>
              <a:t>Αστοχία υλικού ή τοίχους προστασίας</a:t>
            </a:r>
          </a:p>
          <a:p>
            <a:pPr>
              <a:buClr>
                <a:schemeClr val="tx2"/>
              </a:buClr>
              <a:buFont typeface="Wingdings" panose="05000000000000000000" pitchFamily="2" charset="2"/>
              <a:buChar char="q"/>
            </a:pPr>
            <a:r>
              <a:rPr lang="el-GR" dirty="0"/>
              <a:t>Μη κρυπτογράφηση ευαίσθητων δεδομένων</a:t>
            </a:r>
          </a:p>
          <a:p>
            <a:pPr>
              <a:buClr>
                <a:schemeClr val="tx2"/>
              </a:buClr>
              <a:buFont typeface="Wingdings" panose="05000000000000000000" pitchFamily="2" charset="2"/>
              <a:buChar char="q"/>
            </a:pPr>
            <a:r>
              <a:rPr lang="el-GR" dirty="0"/>
              <a:t>Λάθος εξωτερικού συνεργάτη </a:t>
            </a:r>
          </a:p>
          <a:p>
            <a:pPr>
              <a:buClr>
                <a:schemeClr val="tx2"/>
              </a:buClr>
              <a:buFont typeface="Wingdings" panose="05000000000000000000" pitchFamily="2" charset="2"/>
              <a:buChar char="q"/>
            </a:pPr>
            <a:r>
              <a:rPr lang="el-GR" dirty="0"/>
              <a:t>Κλεμμένο </a:t>
            </a:r>
            <a:r>
              <a:rPr lang="en-US" dirty="0"/>
              <a:t>laptop, smartphone</a:t>
            </a:r>
          </a:p>
          <a:p>
            <a:pPr>
              <a:buClr>
                <a:schemeClr val="tx2"/>
              </a:buClr>
              <a:buFont typeface="Wingdings" panose="05000000000000000000" pitchFamily="2" charset="2"/>
              <a:buChar char="q"/>
            </a:pPr>
            <a:r>
              <a:rPr lang="el-GR" dirty="0"/>
              <a:t>Δυσαρεστημένος πελάτης</a:t>
            </a:r>
          </a:p>
          <a:p>
            <a:pPr>
              <a:buClr>
                <a:schemeClr val="tx2"/>
              </a:buClr>
              <a:buFont typeface="Wingdings" panose="05000000000000000000" pitchFamily="2" charset="2"/>
              <a:buChar char="q"/>
            </a:pPr>
            <a:r>
              <a:rPr lang="en-US" dirty="0"/>
              <a:t>Social Networking</a:t>
            </a:r>
            <a:endParaRPr lang="el-GR" dirty="0"/>
          </a:p>
          <a:p>
            <a:pPr>
              <a:buFont typeface="Wingdings" panose="05000000000000000000" pitchFamily="2" charset="2"/>
              <a:buChar char="q"/>
            </a:pPr>
            <a:endParaRPr lang="en-US" dirty="0"/>
          </a:p>
        </p:txBody>
      </p:sp>
      <p:sp>
        <p:nvSpPr>
          <p:cNvPr id="9" name="Arc 8"/>
          <p:cNvSpPr/>
          <p:nvPr/>
        </p:nvSpPr>
        <p:spPr>
          <a:xfrm rot="3032883">
            <a:off x="9106918" y="1229420"/>
            <a:ext cx="987057" cy="914400"/>
          </a:xfrm>
          <a:prstGeom prst="arc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Arc 9"/>
          <p:cNvSpPr/>
          <p:nvPr/>
        </p:nvSpPr>
        <p:spPr>
          <a:xfrm rot="13379196">
            <a:off x="3339283" y="1295156"/>
            <a:ext cx="914400" cy="914400"/>
          </a:xfrm>
          <a:prstGeom prst="arc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76217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dirty="0"/>
              <a:t>GDPR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half" idx="4294967295"/>
          </p:nvPr>
        </p:nvSpPr>
        <p:spPr>
          <a:xfrm>
            <a:off x="450759" y="1417003"/>
            <a:ext cx="11294772" cy="125536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l-GR" dirty="0"/>
              <a:t>Κάθε οργανισμός που χειρίζεται προσωπικά δεδομένα τα οποία αφορούν σε άτομα εντός της ΕΕ, θα είναι υποχρεωμένος να συμμορφωθεί πλήρως με τους νέους κανονισμούς </a:t>
            </a:r>
            <a:r>
              <a:rPr lang="en-US" dirty="0"/>
              <a:t>General Data Protection Regulation</a:t>
            </a:r>
            <a:r>
              <a:rPr lang="el-GR" dirty="0"/>
              <a:t>, αναθεωρώντας όλες τις διαδικασίες διαχείρισης των πληροφοριών του.</a:t>
            </a:r>
          </a:p>
          <a:p>
            <a:pPr marL="0" indent="0">
              <a:buNone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10" name="Down Arrow 9"/>
          <p:cNvSpPr/>
          <p:nvPr/>
        </p:nvSpPr>
        <p:spPr>
          <a:xfrm>
            <a:off x="9205171" y="2469468"/>
            <a:ext cx="296215" cy="47651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7437096" y="4881058"/>
            <a:ext cx="383146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dirty="0"/>
              <a:t>Η προστασία των δεδομένων αποτελεί θεμελιώδες βασικό δικαίωμα, το οποίο θα ρυθμίζεται με συνέπεια σε όλη την Ευρώπη</a:t>
            </a:r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1477887" y="3014781"/>
            <a:ext cx="4102405" cy="113877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l-GR" sz="5400" b="0" cap="none" spc="0" dirty="0">
                <a:ln w="0"/>
                <a:solidFill>
                  <a:schemeClr val="tx2"/>
                </a:solidFill>
                <a:effectLst>
                  <a:reflection blurRad="6350" stA="53000" endA="300" endPos="35500" dir="5400000" sy="-90000" algn="bl" rotWithShape="0"/>
                </a:effectLst>
              </a:rPr>
              <a:t>Πρόστιμα</a:t>
            </a:r>
          </a:p>
          <a:p>
            <a:pPr algn="ctr"/>
            <a:r>
              <a:rPr lang="el-GR" sz="1400" dirty="0">
                <a:ln w="0"/>
                <a:solidFill>
                  <a:schemeClr val="tx2"/>
                </a:solidFill>
                <a:effectLst>
                  <a:reflection blurRad="6350" stA="53000" endA="300" endPos="35500" dir="5400000" sy="-90000" algn="bl" rotWithShape="0"/>
                </a:effectLst>
              </a:rPr>
              <a:t>σε περίπτωση μη συμμόρφωσης με τον </a:t>
            </a:r>
            <a:r>
              <a:rPr lang="en-US" sz="1400" dirty="0">
                <a:ln w="0"/>
                <a:solidFill>
                  <a:schemeClr val="tx2"/>
                </a:solidFill>
                <a:effectLst>
                  <a:reflection blurRad="6350" stA="53000" endA="300" endPos="35500" dir="5400000" sy="-90000" algn="bl" rotWithShape="0"/>
                </a:effectLst>
              </a:rPr>
              <a:t>GDPR</a:t>
            </a:r>
            <a:endParaRPr lang="en-US" sz="1400" b="0" cap="none" spc="0" dirty="0">
              <a:ln w="0"/>
              <a:solidFill>
                <a:schemeClr val="tx2"/>
              </a:soli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  <p:sp>
        <p:nvSpPr>
          <p:cNvPr id="14" name="Curved Right Arrow 13"/>
          <p:cNvSpPr/>
          <p:nvPr/>
        </p:nvSpPr>
        <p:spPr>
          <a:xfrm>
            <a:off x="369215" y="4098316"/>
            <a:ext cx="553792" cy="888642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5" name="Curved Left Arrow 14"/>
          <p:cNvSpPr/>
          <p:nvPr/>
        </p:nvSpPr>
        <p:spPr>
          <a:xfrm>
            <a:off x="5348472" y="5062660"/>
            <a:ext cx="463640" cy="837127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264297" y="4416329"/>
            <a:ext cx="37772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/>
              <a:t>4% του ετήσιου παγκόσμιου κύκλου εργασιών τους.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1264297" y="5530455"/>
            <a:ext cx="37772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l-GR" dirty="0"/>
              <a:t>20 εκατ. Ευρώ</a:t>
            </a:r>
            <a:endParaRPr lang="en-US" dirty="0"/>
          </a:p>
        </p:txBody>
      </p:sp>
      <p:sp>
        <p:nvSpPr>
          <p:cNvPr id="12" name="Down Arrow 11"/>
          <p:cNvSpPr/>
          <p:nvPr/>
        </p:nvSpPr>
        <p:spPr>
          <a:xfrm>
            <a:off x="9205171" y="4358007"/>
            <a:ext cx="296215" cy="47651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7747998" y="3014781"/>
            <a:ext cx="321056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dirty="0"/>
              <a:t>Υποχρέωση ενημέρωσης για τυχόν απώλεια ή παραβίαση δεδομένων εντός 72 ωρών.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3804906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l-GR" dirty="0"/>
              <a:t>Κάλυψη Προς Τρίτους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1059807" y="2252493"/>
            <a:ext cx="8577329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l-GR" sz="2200" dirty="0"/>
              <a:t>Αποζημιώσεις και έξοδα υπεράσπισης που συνδέονται με απαιτήσεις παραβίασης προσωπικών ή εταιρικών δεδομένων (πραγματικών ή ισχυρισμών).</a:t>
            </a:r>
          </a:p>
          <a:p>
            <a:endParaRPr lang="el-GR" sz="22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l-GR" sz="2200" dirty="0"/>
              <a:t>Εύλογες επαγγελματικές αμοιβές και νομικές συμβουλές και εκπροσώπηση σε σχέση με έρευνα για την προστασία δεδομένων (διοικητικές υποχρεώσεις).</a:t>
            </a:r>
          </a:p>
          <a:p>
            <a:endParaRPr lang="el-GR" sz="22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l-GR" sz="2200" dirty="0"/>
              <a:t>Κάλυψη προστίμων που επιβάλλονται από παράβαση της νομοθεσίας περί προστασίας προσωπικών δεδομένων.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30883134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l-GR" dirty="0"/>
              <a:t>Κάλυψη για την Επιχείρηση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159097" y="1774665"/>
            <a:ext cx="9787946" cy="4647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chemeClr val="tx2"/>
              </a:buClr>
              <a:buFont typeface="Wingdings" panose="05000000000000000000" pitchFamily="2" charset="2"/>
              <a:buChar char="ü"/>
            </a:pPr>
            <a:r>
              <a:rPr lang="en-US" sz="2000" i="1" dirty="0">
                <a:solidFill>
                  <a:schemeClr val="tx2"/>
                </a:solidFill>
              </a:rPr>
              <a:t>Forensics   </a:t>
            </a:r>
            <a:endParaRPr lang="el-GR" sz="2000" i="1" dirty="0">
              <a:solidFill>
                <a:schemeClr val="tx2"/>
              </a:solidFill>
            </a:endParaRPr>
          </a:p>
          <a:p>
            <a:pPr>
              <a:buClr>
                <a:schemeClr val="tx2"/>
              </a:buClr>
            </a:pPr>
            <a:r>
              <a:rPr lang="en-US" dirty="0"/>
              <a:t> </a:t>
            </a:r>
            <a:r>
              <a:rPr lang="el-GR" dirty="0"/>
              <a:t> </a:t>
            </a:r>
          </a:p>
          <a:p>
            <a:pPr>
              <a:buClr>
                <a:schemeClr val="tx2"/>
              </a:buClr>
            </a:pPr>
            <a:r>
              <a:rPr lang="el-GR" dirty="0"/>
              <a:t>             επαγγελματικές αμοιβές εξειδικευμένων συμβούλων για τον</a:t>
            </a:r>
          </a:p>
          <a:p>
            <a:pPr>
              <a:buClr>
                <a:schemeClr val="tx2"/>
              </a:buClr>
            </a:pPr>
            <a:r>
              <a:rPr lang="el-GR" dirty="0"/>
              <a:t>             εντοπισμό και την αντιμετώπιση ηλεκτρονικών και διαδικτυακών</a:t>
            </a:r>
          </a:p>
          <a:p>
            <a:pPr>
              <a:buClr>
                <a:schemeClr val="tx2"/>
              </a:buClr>
            </a:pPr>
            <a:r>
              <a:rPr lang="el-GR" dirty="0"/>
              <a:t>             κινδύνων, καθώς και για τον προσδιορισμό της ζημιάς και την</a:t>
            </a:r>
          </a:p>
          <a:p>
            <a:pPr>
              <a:buClr>
                <a:schemeClr val="tx2"/>
              </a:buClr>
            </a:pPr>
            <a:r>
              <a:rPr lang="el-GR" dirty="0"/>
              <a:t>            αποκατάσταση των δεδομένων.</a:t>
            </a:r>
          </a:p>
          <a:p>
            <a:pPr>
              <a:buClr>
                <a:schemeClr val="tx2"/>
              </a:buClr>
            </a:pPr>
            <a:endParaRPr lang="el-GR" dirty="0"/>
          </a:p>
          <a:p>
            <a:pPr marL="285750" indent="-285750">
              <a:buClr>
                <a:schemeClr val="tx2"/>
              </a:buClr>
              <a:buFont typeface="Wingdings" panose="05000000000000000000" pitchFamily="2" charset="2"/>
              <a:buChar char="ü"/>
            </a:pPr>
            <a:r>
              <a:rPr lang="el-GR" dirty="0"/>
              <a:t>Έξοδα ενημέρωσης πελατών  εργαζομένων  αρχών σχετικά με την παραβίαση δεδομένων.</a:t>
            </a:r>
          </a:p>
          <a:p>
            <a:pPr marL="285750" indent="-285750">
              <a:buClr>
                <a:schemeClr val="tx2"/>
              </a:buClr>
              <a:buFont typeface="Wingdings" panose="05000000000000000000" pitchFamily="2" charset="2"/>
              <a:buChar char="ü"/>
            </a:pPr>
            <a:r>
              <a:rPr lang="el-GR" dirty="0"/>
              <a:t>Έξοδα αποκατάστασης της ατομικής υπόληψης για μέλη του Δ.Σ. και Γεν. Διευθυντές</a:t>
            </a:r>
          </a:p>
          <a:p>
            <a:pPr marL="285750" indent="-285750">
              <a:buClr>
                <a:schemeClr val="tx2"/>
              </a:buClr>
              <a:buFont typeface="Wingdings" panose="05000000000000000000" pitchFamily="2" charset="2"/>
              <a:buChar char="ü"/>
            </a:pPr>
            <a:r>
              <a:rPr lang="en-US" i="1" dirty="0">
                <a:solidFill>
                  <a:schemeClr val="tx2"/>
                </a:solidFill>
              </a:rPr>
              <a:t>Credit Monitoring</a:t>
            </a:r>
            <a:r>
              <a:rPr lang="en-US" sz="2400" b="1" dirty="0">
                <a:solidFill>
                  <a:schemeClr val="accent1"/>
                </a:solidFill>
              </a:rPr>
              <a:t>:</a:t>
            </a:r>
            <a:r>
              <a:rPr lang="en-US" dirty="0"/>
              <a:t>  </a:t>
            </a:r>
            <a:r>
              <a:rPr lang="el-GR" dirty="0"/>
              <a:t>το κόστος παρακολούθησης για πιθανή κατάχρηση προσωπικών πληροφοριών.</a:t>
            </a:r>
          </a:p>
          <a:p>
            <a:pPr marL="285750" indent="-285750">
              <a:buClr>
                <a:schemeClr val="tx2"/>
              </a:buClr>
              <a:buFont typeface="Wingdings" panose="05000000000000000000" pitchFamily="2" charset="2"/>
              <a:buChar char="ü"/>
            </a:pPr>
            <a:r>
              <a:rPr lang="en-US" i="1" dirty="0">
                <a:solidFill>
                  <a:schemeClr val="tx2"/>
                </a:solidFill>
              </a:rPr>
              <a:t>Crisis Management </a:t>
            </a:r>
            <a:r>
              <a:rPr lang="el-GR" i="1" dirty="0">
                <a:solidFill>
                  <a:schemeClr val="tx2"/>
                </a:solidFill>
              </a:rPr>
              <a:t>και </a:t>
            </a:r>
            <a:r>
              <a:rPr lang="el-GR" dirty="0"/>
              <a:t>επικοινωνία</a:t>
            </a:r>
            <a:r>
              <a:rPr lang="en-US" dirty="0"/>
              <a:t>: </a:t>
            </a:r>
            <a:r>
              <a:rPr lang="el-GR" dirty="0"/>
              <a:t>επαγγελματικές αμοιβές και έξοδα τρίτων</a:t>
            </a:r>
          </a:p>
          <a:p>
            <a:pPr>
              <a:buClr>
                <a:schemeClr val="tx2"/>
              </a:buClr>
            </a:pPr>
            <a:endParaRPr lang="el-GR" dirty="0"/>
          </a:p>
          <a:p>
            <a:pPr>
              <a:buClr>
                <a:schemeClr val="tx2"/>
              </a:buClr>
            </a:pPr>
            <a:r>
              <a:rPr lang="el-GR" dirty="0"/>
              <a:t>                                                                   προστασία φήμης σε περίπτωση απώλειας</a:t>
            </a:r>
          </a:p>
          <a:p>
            <a:pPr>
              <a:buClr>
                <a:schemeClr val="tx2"/>
              </a:buClr>
            </a:pPr>
            <a:r>
              <a:rPr lang="el-GR" dirty="0"/>
              <a:t>                                                                 ή διαρροής προσωπικών δεδομένων σε ΜΜΕ </a:t>
            </a:r>
            <a:endParaRPr lang="en-US" i="1" dirty="0">
              <a:solidFill>
                <a:schemeClr val="tx2"/>
              </a:solidFill>
            </a:endParaRPr>
          </a:p>
        </p:txBody>
      </p:sp>
      <p:sp>
        <p:nvSpPr>
          <p:cNvPr id="5" name="Curved Right Arrow 4"/>
          <p:cNvSpPr/>
          <p:nvPr/>
        </p:nvSpPr>
        <p:spPr>
          <a:xfrm>
            <a:off x="1584102" y="2260074"/>
            <a:ext cx="437882" cy="669701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7" name="Straight Connector 6"/>
          <p:cNvCxnSpPr/>
          <p:nvPr/>
        </p:nvCxnSpPr>
        <p:spPr>
          <a:xfrm flipH="1">
            <a:off x="4677061" y="3780281"/>
            <a:ext cx="90155" cy="238259"/>
          </a:xfrm>
          <a:prstGeom prst="line">
            <a:avLst/>
          </a:prstGeom>
          <a:ln w="1270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H="1">
            <a:off x="6297770" y="3790271"/>
            <a:ext cx="64395" cy="253383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Freeform 18"/>
          <p:cNvSpPr/>
          <p:nvPr/>
        </p:nvSpPr>
        <p:spPr>
          <a:xfrm>
            <a:off x="4767216" y="5852090"/>
            <a:ext cx="678516" cy="193183"/>
          </a:xfrm>
          <a:custGeom>
            <a:avLst/>
            <a:gdLst>
              <a:gd name="connsiteX0" fmla="*/ 321971 w 678516"/>
              <a:gd name="connsiteY0" fmla="*/ 0 h 193183"/>
              <a:gd name="connsiteX1" fmla="*/ 669701 w 678516"/>
              <a:gd name="connsiteY1" fmla="*/ 90152 h 193183"/>
              <a:gd name="connsiteX2" fmla="*/ 0 w 678516"/>
              <a:gd name="connsiteY2" fmla="*/ 193183 h 193183"/>
              <a:gd name="connsiteX3" fmla="*/ 0 w 678516"/>
              <a:gd name="connsiteY3" fmla="*/ 193183 h 193183"/>
              <a:gd name="connsiteX4" fmla="*/ 0 w 678516"/>
              <a:gd name="connsiteY4" fmla="*/ 193183 h 1931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8516" h="193183">
                <a:moveTo>
                  <a:pt x="321971" y="0"/>
                </a:moveTo>
                <a:cubicBezTo>
                  <a:pt x="522667" y="28977"/>
                  <a:pt x="723363" y="57955"/>
                  <a:pt x="669701" y="90152"/>
                </a:cubicBezTo>
                <a:cubicBezTo>
                  <a:pt x="616039" y="122349"/>
                  <a:pt x="0" y="193183"/>
                  <a:pt x="0" y="193183"/>
                </a:cubicBezTo>
                <a:lnTo>
                  <a:pt x="0" y="193183"/>
                </a:lnTo>
                <a:lnTo>
                  <a:pt x="0" y="193183"/>
                </a:ln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35398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F0DEC9AC-91F4-4D93-8D0E-8A0F0BA809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l-GR" dirty="0"/>
              <a:t>Προαιρετική αλλά Σημαντική Κάλυψη για την Επιχείρηση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C6641BB-4F16-4CA2-B04C-C213E3BECD0D}"/>
              </a:ext>
            </a:extLst>
          </p:cNvPr>
          <p:cNvSpPr txBox="1"/>
          <p:nvPr/>
        </p:nvSpPr>
        <p:spPr>
          <a:xfrm>
            <a:off x="1391593" y="3652806"/>
            <a:ext cx="865924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/>
              <a:t>Κόστη εκβιασμού </a:t>
            </a:r>
            <a:r>
              <a:rPr lang="el-GR" dirty="0">
                <a:solidFill>
                  <a:schemeClr val="tx2"/>
                </a:solidFill>
              </a:rPr>
              <a:t>/</a:t>
            </a:r>
            <a:r>
              <a:rPr lang="el-GR" dirty="0"/>
              <a:t> πληρωμή λύτρων σε τρίτους, στο πλαίσιο αντιμετώπισης μιας απειλής </a:t>
            </a:r>
            <a:r>
              <a:rPr lang="el-GR" dirty="0">
                <a:solidFill>
                  <a:schemeClr val="tx2"/>
                </a:solidFill>
              </a:rPr>
              <a:t>/</a:t>
            </a:r>
            <a:r>
              <a:rPr lang="el-GR" dirty="0"/>
              <a:t> εκβιασμού για αποκάλυψη προσωπικών δεδομένων.</a:t>
            </a:r>
          </a:p>
          <a:p>
            <a:pPr lvl="0"/>
            <a:endParaRPr lang="el-GR" sz="80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6C5FCBA-81F0-4466-BE7E-C96796B01590}"/>
              </a:ext>
            </a:extLst>
          </p:cNvPr>
          <p:cNvSpPr txBox="1"/>
          <p:nvPr/>
        </p:nvSpPr>
        <p:spPr>
          <a:xfrm>
            <a:off x="1391593" y="2755193"/>
            <a:ext cx="80460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l-GR" dirty="0"/>
              <a:t>Απώλεια καθαρών κερδών από τη διακοπή λειτουργίας του δικτύου του ασφαλισμένου, λόγω παραβίασης ασφάλειας.</a:t>
            </a:r>
          </a:p>
        </p:txBody>
      </p:sp>
      <p:sp>
        <p:nvSpPr>
          <p:cNvPr id="17" name="Ορθογώνιο 16">
            <a:extLst>
              <a:ext uri="{FF2B5EF4-FFF2-40B4-BE49-F238E27FC236}">
                <a16:creationId xmlns:a16="http://schemas.microsoft.com/office/drawing/2014/main" id="{B6A25A6B-C022-441B-9159-3BBED0541B1E}"/>
              </a:ext>
            </a:extLst>
          </p:cNvPr>
          <p:cNvSpPr/>
          <p:nvPr/>
        </p:nvSpPr>
        <p:spPr>
          <a:xfrm>
            <a:off x="1391592" y="4585956"/>
            <a:ext cx="946376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dirty="0"/>
              <a:t>Αποζημιώσεις και έξοδα υπεράσπισης σε σχέση με παραβίαση πνευματικής ιδιοκτησίας τρίτου.</a:t>
            </a:r>
          </a:p>
        </p:txBody>
      </p:sp>
      <p:sp>
        <p:nvSpPr>
          <p:cNvPr id="18" name="Ορθογώνιο 17">
            <a:extLst>
              <a:ext uri="{FF2B5EF4-FFF2-40B4-BE49-F238E27FC236}">
                <a16:creationId xmlns:a16="http://schemas.microsoft.com/office/drawing/2014/main" id="{D9B528A9-A8F3-4AFD-94A2-405E7AC7AB84}"/>
              </a:ext>
            </a:extLst>
          </p:cNvPr>
          <p:cNvSpPr/>
          <p:nvPr/>
        </p:nvSpPr>
        <p:spPr>
          <a:xfrm>
            <a:off x="1391593" y="5585805"/>
            <a:ext cx="640423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dirty="0"/>
              <a:t>Κάλυψη για ζημιά περιουσιακών στοιχειών της εταιρείας.</a:t>
            </a:r>
          </a:p>
        </p:txBody>
      </p:sp>
      <p:sp>
        <p:nvSpPr>
          <p:cNvPr id="3" name="Κύκλος: Κενός 2">
            <a:extLst>
              <a:ext uri="{FF2B5EF4-FFF2-40B4-BE49-F238E27FC236}">
                <a16:creationId xmlns:a16="http://schemas.microsoft.com/office/drawing/2014/main" id="{2AE12985-EA4F-4F18-8D2B-CB6C0374D2FE}"/>
              </a:ext>
            </a:extLst>
          </p:cNvPr>
          <p:cNvSpPr/>
          <p:nvPr/>
        </p:nvSpPr>
        <p:spPr>
          <a:xfrm>
            <a:off x="906012" y="2935745"/>
            <a:ext cx="276836" cy="285225"/>
          </a:xfrm>
          <a:prstGeom prst="don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>
              <a:solidFill>
                <a:schemeClr val="tx1"/>
              </a:solidFill>
            </a:endParaRPr>
          </a:p>
        </p:txBody>
      </p:sp>
      <p:sp>
        <p:nvSpPr>
          <p:cNvPr id="19" name="Κύκλος: Κενός 18">
            <a:extLst>
              <a:ext uri="{FF2B5EF4-FFF2-40B4-BE49-F238E27FC236}">
                <a16:creationId xmlns:a16="http://schemas.microsoft.com/office/drawing/2014/main" id="{DE74CE66-5CCC-4680-BA0A-FAE10D21F2E5}"/>
              </a:ext>
            </a:extLst>
          </p:cNvPr>
          <p:cNvSpPr/>
          <p:nvPr/>
        </p:nvSpPr>
        <p:spPr>
          <a:xfrm>
            <a:off x="906012" y="5585805"/>
            <a:ext cx="276836" cy="285225"/>
          </a:xfrm>
          <a:prstGeom prst="don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dirty="0">
              <a:solidFill>
                <a:schemeClr val="tx1"/>
              </a:solidFill>
            </a:endParaRPr>
          </a:p>
        </p:txBody>
      </p:sp>
      <p:sp>
        <p:nvSpPr>
          <p:cNvPr id="20" name="Κύκλος: Κενός 19">
            <a:extLst>
              <a:ext uri="{FF2B5EF4-FFF2-40B4-BE49-F238E27FC236}">
                <a16:creationId xmlns:a16="http://schemas.microsoft.com/office/drawing/2014/main" id="{E9F1DB05-40AB-447A-AB29-8D283DEE5B1F}"/>
              </a:ext>
            </a:extLst>
          </p:cNvPr>
          <p:cNvSpPr/>
          <p:nvPr/>
        </p:nvSpPr>
        <p:spPr>
          <a:xfrm>
            <a:off x="906012" y="4766510"/>
            <a:ext cx="276836" cy="285225"/>
          </a:xfrm>
          <a:prstGeom prst="don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>
              <a:solidFill>
                <a:schemeClr val="tx1"/>
              </a:solidFill>
            </a:endParaRPr>
          </a:p>
        </p:txBody>
      </p:sp>
      <p:sp>
        <p:nvSpPr>
          <p:cNvPr id="21" name="Κύκλος: Κενός 20">
            <a:extLst>
              <a:ext uri="{FF2B5EF4-FFF2-40B4-BE49-F238E27FC236}">
                <a16:creationId xmlns:a16="http://schemas.microsoft.com/office/drawing/2014/main" id="{5630765A-A348-43AE-B646-F035B359994B}"/>
              </a:ext>
            </a:extLst>
          </p:cNvPr>
          <p:cNvSpPr/>
          <p:nvPr/>
        </p:nvSpPr>
        <p:spPr>
          <a:xfrm>
            <a:off x="906012" y="3894915"/>
            <a:ext cx="276836" cy="285225"/>
          </a:xfrm>
          <a:prstGeom prst="don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29221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l-GR" dirty="0"/>
              <a:t>Στατιστικά</a:t>
            </a:r>
            <a:endParaRPr lang="en-US" dirty="0"/>
          </a:p>
        </p:txBody>
      </p:sp>
      <p:sp>
        <p:nvSpPr>
          <p:cNvPr id="6" name="Action Button: Sound 5">
            <a:hlinkClick r:id="" action="ppaction://noaction" highlightClick="1">
              <a:snd r:embed="rId2" name="applause.wav"/>
            </a:hlinkClick>
          </p:cNvPr>
          <p:cNvSpPr/>
          <p:nvPr/>
        </p:nvSpPr>
        <p:spPr>
          <a:xfrm>
            <a:off x="1184857" y="1526470"/>
            <a:ext cx="1042416" cy="1042416"/>
          </a:xfrm>
          <a:prstGeom prst="actionButtonSound">
            <a:avLst/>
          </a:prstGeom>
          <a:ln>
            <a:solidFill>
              <a:schemeClr val="tx2"/>
            </a:solidFill>
          </a:ln>
          <a:effectLst>
            <a:reflection blurRad="6350" stA="52000" endA="300" endPos="35000" dir="5400000" sy="-100000" algn="bl" rotWithShape="0"/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3438656" y="1916333"/>
            <a:ext cx="6612178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chemeClr val="accent1"/>
              </a:buClr>
              <a:buSzPct val="150000"/>
              <a:buFont typeface="Century Gothic" panose="020B0502020202020204" pitchFamily="34" charset="0"/>
              <a:buChar char="‼"/>
            </a:pPr>
            <a:r>
              <a:rPr lang="el-GR" dirty="0"/>
              <a:t>Το</a:t>
            </a:r>
            <a:r>
              <a:rPr lang="en-US" dirty="0"/>
              <a:t> </a:t>
            </a:r>
            <a:r>
              <a:rPr lang="en-US" b="1" dirty="0">
                <a:solidFill>
                  <a:schemeClr val="tx2"/>
                </a:solidFill>
              </a:rPr>
              <a:t>73% </a:t>
            </a:r>
            <a:r>
              <a:rPr lang="el-GR" dirty="0"/>
              <a:t>των </a:t>
            </a:r>
            <a:r>
              <a:rPr lang="en-US" dirty="0"/>
              <a:t>CISOs </a:t>
            </a:r>
            <a:r>
              <a:rPr lang="el-GR" dirty="0"/>
              <a:t>αναμένεται να βιώσει μία σημαντική παραβίαση της ασφάλειας εντός ενός έτους.</a:t>
            </a:r>
          </a:p>
          <a:p>
            <a:endParaRPr lang="el-GR" dirty="0"/>
          </a:p>
          <a:p>
            <a:pPr marL="285750" indent="-285750">
              <a:buClr>
                <a:schemeClr val="accent1"/>
              </a:buClr>
              <a:buSzPct val="150000"/>
              <a:buFont typeface="Century Gothic" panose="020B0502020202020204" pitchFamily="34" charset="0"/>
              <a:buChar char="‼"/>
            </a:pPr>
            <a:r>
              <a:rPr lang="el-GR" dirty="0"/>
              <a:t>Ο μέσος χρόνος που επιτιθέμενοι παραμένουν κρυμμένοισε ένα δίκτυο είναι </a:t>
            </a:r>
            <a:r>
              <a:rPr lang="el-GR" b="1" dirty="0">
                <a:solidFill>
                  <a:schemeClr val="tx2"/>
                </a:solidFill>
              </a:rPr>
              <a:t>&gt;140 </a:t>
            </a:r>
            <a:r>
              <a:rPr lang="el-GR" dirty="0"/>
              <a:t>μέρες.</a:t>
            </a:r>
          </a:p>
          <a:p>
            <a:endParaRPr lang="el-GR" dirty="0"/>
          </a:p>
          <a:p>
            <a:pPr marL="285750" indent="-285750">
              <a:buClr>
                <a:schemeClr val="accent2"/>
              </a:buClr>
              <a:buSzPct val="150000"/>
              <a:buFont typeface="Century Gothic" panose="020B0502020202020204" pitchFamily="34" charset="0"/>
              <a:buChar char="‼"/>
            </a:pPr>
            <a:r>
              <a:rPr lang="el-GR" dirty="0"/>
              <a:t>Το </a:t>
            </a:r>
            <a:r>
              <a:rPr lang="el-GR" b="1" dirty="0">
                <a:solidFill>
                  <a:schemeClr val="tx2"/>
                </a:solidFill>
              </a:rPr>
              <a:t>65% </a:t>
            </a:r>
            <a:r>
              <a:rPr lang="el-GR" dirty="0"/>
              <a:t>των επαγγελματιών χαρακτήρισε το </a:t>
            </a:r>
            <a:r>
              <a:rPr lang="en-US" i="1" dirty="0">
                <a:solidFill>
                  <a:schemeClr val="tx2"/>
                </a:solidFill>
              </a:rPr>
              <a:t>phishing</a:t>
            </a:r>
            <a:r>
              <a:rPr lang="en-US" dirty="0"/>
              <a:t> </a:t>
            </a:r>
            <a:r>
              <a:rPr lang="el-GR" dirty="0"/>
              <a:t>και τα </a:t>
            </a:r>
            <a:r>
              <a:rPr lang="en-US" i="1" dirty="0">
                <a:solidFill>
                  <a:schemeClr val="tx2"/>
                </a:solidFill>
              </a:rPr>
              <a:t>social media </a:t>
            </a:r>
            <a:r>
              <a:rPr lang="el-GR" dirty="0"/>
              <a:t>ως την μεγαλύτερη απειλή για την ασφάλειά τους.</a:t>
            </a:r>
          </a:p>
          <a:p>
            <a:pPr>
              <a:buClr>
                <a:schemeClr val="accent2"/>
              </a:buClr>
              <a:buSzPct val="150000"/>
            </a:pPr>
            <a:endParaRPr lang="el-GR" dirty="0"/>
          </a:p>
          <a:p>
            <a:pPr marL="285750" indent="-285750">
              <a:buClr>
                <a:schemeClr val="accent2"/>
              </a:buClr>
              <a:buSzPct val="150000"/>
              <a:buFont typeface="Century Gothic" panose="020B0502020202020204" pitchFamily="34" charset="0"/>
              <a:buChar char="‼"/>
            </a:pPr>
            <a:r>
              <a:rPr lang="el-GR" dirty="0"/>
              <a:t>Το </a:t>
            </a:r>
            <a:r>
              <a:rPr lang="el-GR" b="1" dirty="0">
                <a:solidFill>
                  <a:schemeClr val="tx2"/>
                </a:solidFill>
              </a:rPr>
              <a:t>78% </a:t>
            </a:r>
            <a:r>
              <a:rPr lang="el-GR" dirty="0"/>
              <a:t>των ανθρώπων ισχυρίζονται ότι έχουν επίγνωση των κινδύνων άγνωστων συνδέσμων στα </a:t>
            </a:r>
            <a:r>
              <a:rPr lang="en-US" dirty="0"/>
              <a:t>emails, </a:t>
            </a:r>
            <a:r>
              <a:rPr lang="el-GR" dirty="0"/>
              <a:t>όμως κάνουν κλικ σε αυτούς τους συνδέσμους.</a:t>
            </a:r>
            <a:endParaRPr lang="en-US" dirty="0"/>
          </a:p>
          <a:p>
            <a:pPr marL="285750" indent="-285750">
              <a:buFont typeface="Century Gothic" panose="020B0502020202020204" pitchFamily="34" charset="0"/>
              <a:buChar char="‼"/>
            </a:pPr>
            <a:endParaRPr lang="en-US" sz="2000" b="1" dirty="0">
              <a:solidFill>
                <a:schemeClr val="accent1"/>
              </a:solidFill>
            </a:endParaRPr>
          </a:p>
          <a:p>
            <a:pPr marL="285750" indent="-285750">
              <a:buFont typeface="Century Gothic" panose="020B0502020202020204" pitchFamily="34" charset="0"/>
              <a:buChar char="‼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95673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7000"/>
                <a:hueMod val="88000"/>
                <a:satMod val="130000"/>
                <a:lumMod val="124000"/>
              </a:schemeClr>
            </a:gs>
            <a:gs pos="100000">
              <a:schemeClr val="bg2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l-GR" dirty="0"/>
              <a:t>Διαγράμματα</a:t>
            </a:r>
            <a:endParaRPr lang="en-US" dirty="0"/>
          </a:p>
        </p:txBody>
      </p:sp>
      <p:graphicFrame>
        <p:nvGraphicFramePr>
          <p:cNvPr id="53" name="Chart 52"/>
          <p:cNvGraphicFramePr/>
          <p:nvPr>
            <p:extLst>
              <p:ext uri="{D42A27DB-BD31-4B8C-83A1-F6EECF244321}">
                <p14:modId xmlns:p14="http://schemas.microsoft.com/office/powerpoint/2010/main" val="3942390385"/>
              </p:ext>
            </p:extLst>
          </p:nvPr>
        </p:nvGraphicFramePr>
        <p:xfrm>
          <a:off x="6771552" y="1853248"/>
          <a:ext cx="5139094" cy="48570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0" name="Chart 79"/>
          <p:cNvGraphicFramePr/>
          <p:nvPr>
            <p:extLst>
              <p:ext uri="{D42A27DB-BD31-4B8C-83A1-F6EECF244321}">
                <p14:modId xmlns:p14="http://schemas.microsoft.com/office/powerpoint/2010/main" val="277081329"/>
              </p:ext>
            </p:extLst>
          </p:nvPr>
        </p:nvGraphicFramePr>
        <p:xfrm>
          <a:off x="0" y="829994"/>
          <a:ext cx="6217919" cy="58802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0887416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78E7B1D6-BA77-475D-97BC-81CDDB8027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l-GR" dirty="0"/>
              <a:t>Συμπεράσματα</a:t>
            </a:r>
          </a:p>
        </p:txBody>
      </p:sp>
      <p:graphicFrame>
        <p:nvGraphicFramePr>
          <p:cNvPr id="3" name="Διάγραμμα 2">
            <a:extLst>
              <a:ext uri="{FF2B5EF4-FFF2-40B4-BE49-F238E27FC236}">
                <a16:creationId xmlns:a16="http://schemas.microsoft.com/office/drawing/2014/main" id="{4CCEF2CC-ED85-40C4-A8CD-ABA43E20F831}"/>
              </a:ext>
            </a:extLst>
          </p:cNvPr>
          <p:cNvGraphicFramePr/>
          <p:nvPr>
            <p:extLst/>
          </p:nvPr>
        </p:nvGraphicFramePr>
        <p:xfrm>
          <a:off x="646111" y="1719743"/>
          <a:ext cx="9152230" cy="41501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Βέλος: Ραβδωτό δεξιό 3">
            <a:extLst>
              <a:ext uri="{FF2B5EF4-FFF2-40B4-BE49-F238E27FC236}">
                <a16:creationId xmlns:a16="http://schemas.microsoft.com/office/drawing/2014/main" id="{219A5121-7F9C-49D6-BA5E-027F9595C6E4}"/>
              </a:ext>
            </a:extLst>
          </p:cNvPr>
          <p:cNvSpPr/>
          <p:nvPr/>
        </p:nvSpPr>
        <p:spPr>
          <a:xfrm>
            <a:off x="2393659" y="3642101"/>
            <a:ext cx="583527" cy="305426"/>
          </a:xfrm>
          <a:prstGeom prst="stripedRightArrow">
            <a:avLst/>
          </a:prstGeom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8" name="Βέλος: Κυκλικό 7">
            <a:extLst>
              <a:ext uri="{FF2B5EF4-FFF2-40B4-BE49-F238E27FC236}">
                <a16:creationId xmlns:a16="http://schemas.microsoft.com/office/drawing/2014/main" id="{A3FFFB88-6F86-4BDA-BDDB-1C63FB15E814}"/>
              </a:ext>
            </a:extLst>
          </p:cNvPr>
          <p:cNvSpPr/>
          <p:nvPr/>
        </p:nvSpPr>
        <p:spPr>
          <a:xfrm rot="1014394">
            <a:off x="5294723" y="4764946"/>
            <a:ext cx="693182" cy="601600"/>
          </a:xfrm>
          <a:prstGeom prst="circularArrow">
            <a:avLst/>
          </a:prstGeom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9" name="Ίσο 8">
            <a:extLst>
              <a:ext uri="{FF2B5EF4-FFF2-40B4-BE49-F238E27FC236}">
                <a16:creationId xmlns:a16="http://schemas.microsoft.com/office/drawing/2014/main" id="{C37CA0FF-E60A-4AAC-909D-628EDB9783AC}"/>
              </a:ext>
            </a:extLst>
          </p:cNvPr>
          <p:cNvSpPr/>
          <p:nvPr/>
        </p:nvSpPr>
        <p:spPr>
          <a:xfrm>
            <a:off x="3196204" y="2606905"/>
            <a:ext cx="654343" cy="287297"/>
          </a:xfrm>
          <a:prstGeom prst="mathEqual">
            <a:avLst/>
          </a:prstGeom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194010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04194" y="868251"/>
            <a:ext cx="10088301" cy="3329581"/>
          </a:xfrm>
        </p:spPr>
        <p:txBody>
          <a:bodyPr/>
          <a:lstStyle/>
          <a:p>
            <a:pPr algn="ctr"/>
            <a:r>
              <a:rPr lang="el-GR" sz="4400" dirty="0"/>
              <a:t>Ο καλύτερος τρόπος να προβλέψεις το μέλλον είναι να το δημιουργήσεις.</a:t>
            </a:r>
            <a:endParaRPr lang="en-US" sz="4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l-GR" dirty="0">
                <a:solidFill>
                  <a:schemeClr val="accent1"/>
                </a:solidFill>
              </a:rPr>
              <a:t>Σας Ευχαριστουμε!</a:t>
            </a:r>
            <a:endParaRPr lang="en-US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598713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Custom 1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EA6312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808</TotalTime>
  <Words>727</Words>
  <Application>Microsoft Office PowerPoint</Application>
  <PresentationFormat>Widescreen</PresentationFormat>
  <Paragraphs>133</Paragraphs>
  <Slides>14</Slides>
  <Notes>0</Notes>
  <HiddenSlides>1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1" baseType="lpstr">
      <vt:lpstr>Arial</vt:lpstr>
      <vt:lpstr>Century Gothic</vt:lpstr>
      <vt:lpstr>Copperplate Gothic Bold</vt:lpstr>
      <vt:lpstr>Courier New</vt:lpstr>
      <vt:lpstr>Wingdings</vt:lpstr>
      <vt:lpstr>Wingdings 3</vt:lpstr>
      <vt:lpstr>Ion</vt:lpstr>
      <vt:lpstr>Cyber Risk Insurance</vt:lpstr>
      <vt:lpstr>Ηλεκτονικοί &amp; Διαδικτυακοί Κίνδυνοι</vt:lpstr>
      <vt:lpstr>Ηλεκτρονικοί &amp; Διαδικτυακοί Κίνδυνοι</vt:lpstr>
      <vt:lpstr>Προσωπικά Δεδομένα</vt:lpstr>
      <vt:lpstr>Συνέπειες Παραβίασης Προσωπικών Δεδομένων για την Επιχείρηση</vt:lpstr>
      <vt:lpstr>Κύριοι Κίνδυνοι</vt:lpstr>
      <vt:lpstr>GDPR</vt:lpstr>
      <vt:lpstr>Κάλυψη Προς Τρίτους</vt:lpstr>
      <vt:lpstr>Κάλυψη για την Επιχείρηση</vt:lpstr>
      <vt:lpstr>Προαιρετική αλλά Σημαντική Κάλυψη για την Επιχείρηση</vt:lpstr>
      <vt:lpstr>Στατιστικά</vt:lpstr>
      <vt:lpstr>Διαγράμματα</vt:lpstr>
      <vt:lpstr>Συμπεράσματα</vt:lpstr>
      <vt:lpstr>Ο καλύτερος τρόπος να προβλέψεις το μέλλον είναι να το δημιουργήσεις.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Cyber Risk Insurance</dc:title>
  <dc:creator>Dimitris</dc:creator>
  <cp:lastModifiedBy>user</cp:lastModifiedBy>
  <cp:revision>52</cp:revision>
  <dcterms:created xsi:type="dcterms:W3CDTF">2018-05-17T07:48:19Z</dcterms:created>
  <dcterms:modified xsi:type="dcterms:W3CDTF">2018-06-15T11:11:48Z</dcterms:modified>
</cp:coreProperties>
</file>