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74" r:id="rId3"/>
    <p:sldId id="277" r:id="rId4"/>
    <p:sldId id="278" r:id="rId5"/>
    <p:sldId id="279" r:id="rId6"/>
    <p:sldId id="290" r:id="rId7"/>
    <p:sldId id="291" r:id="rId8"/>
    <p:sldId id="298" r:id="rId9"/>
    <p:sldId id="299" r:id="rId10"/>
    <p:sldId id="300" r:id="rId11"/>
    <p:sldId id="302" r:id="rId12"/>
    <p:sldId id="303" r:id="rId13"/>
    <p:sldId id="268" r:id="rId14"/>
    <p:sldId id="301" r:id="rId15"/>
    <p:sldId id="264" r:id="rId16"/>
    <p:sldId id="258" r:id="rId17"/>
    <p:sldId id="259" r:id="rId18"/>
    <p:sldId id="265" r:id="rId19"/>
    <p:sldId id="266" r:id="rId20"/>
    <p:sldId id="260" r:id="rId21"/>
    <p:sldId id="269" r:id="rId22"/>
    <p:sldId id="270" r:id="rId23"/>
    <p:sldId id="262" r:id="rId24"/>
    <p:sldId id="273" r:id="rId2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4607" autoAdjust="0"/>
  </p:normalViewPr>
  <p:slideViewPr>
    <p:cSldViewPr>
      <p:cViewPr>
        <p:scale>
          <a:sx n="72" d="100"/>
          <a:sy n="72" d="100"/>
        </p:scale>
        <p:origin x="-1350" y="1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2"/>
    </p:cViewPr>
  </p:sorterViewPr>
  <p:notesViewPr>
    <p:cSldViewPr>
      <p:cViewPr>
        <p:scale>
          <a:sx n="78" d="100"/>
          <a:sy n="78" d="100"/>
        </p:scale>
        <p:origin x="-2364" y="55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632D95-3EF4-4CF2-8112-AE0A5FF0AD2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l-GR"/>
        </a:p>
      </dgm:t>
    </dgm:pt>
    <dgm:pt modelId="{D620015A-864A-4857-A087-D4733233FB58}">
      <dgm:prSet phldrT="[Κείμενο]" custT="1"/>
      <dgm:spPr/>
      <dgm:t>
        <a:bodyPr/>
        <a:lstStyle/>
        <a:p>
          <a:r>
            <a:rPr lang="el-GR" sz="1400" b="1"/>
            <a:t>ΑΠΟΡΡΙΨΗ</a:t>
          </a:r>
        </a:p>
      </dgm:t>
    </dgm:pt>
    <dgm:pt modelId="{11070233-2D87-428C-9B7A-A63BF66F2E32}" type="parTrans" cxnId="{BD69481F-CE64-489A-8887-41D0598C6C04}">
      <dgm:prSet/>
      <dgm:spPr/>
      <dgm:t>
        <a:bodyPr/>
        <a:lstStyle/>
        <a:p>
          <a:endParaRPr lang="el-GR"/>
        </a:p>
      </dgm:t>
    </dgm:pt>
    <dgm:pt modelId="{421F1F10-C33F-4717-9A7A-9EF729D291DD}" type="sibTrans" cxnId="{BD69481F-CE64-489A-8887-41D0598C6C04}">
      <dgm:prSet/>
      <dgm:spPr/>
      <dgm:t>
        <a:bodyPr/>
        <a:lstStyle/>
        <a:p>
          <a:endParaRPr lang="el-GR"/>
        </a:p>
      </dgm:t>
    </dgm:pt>
    <dgm:pt modelId="{C95D8B30-401B-4886-AFAD-7491BB241461}">
      <dgm:prSet phldrT="[Κείμενο]" custT="1"/>
      <dgm:spPr>
        <a:solidFill>
          <a:srgbClr val="00B050"/>
        </a:solidFill>
      </dgm:spPr>
      <dgm:t>
        <a:bodyPr/>
        <a:lstStyle/>
        <a:p>
          <a:r>
            <a:rPr lang="el-GR" sz="1400" b="1"/>
            <a:t>ΕΓΚΡΙΣΗ</a:t>
          </a:r>
        </a:p>
      </dgm:t>
    </dgm:pt>
    <dgm:pt modelId="{FFC0E5F2-C55C-4F74-9769-48C121DB84D9}" type="parTrans" cxnId="{5DC09484-571A-4958-AE69-632ADEE6BD81}">
      <dgm:prSet/>
      <dgm:spPr/>
      <dgm:t>
        <a:bodyPr/>
        <a:lstStyle/>
        <a:p>
          <a:endParaRPr lang="el-GR"/>
        </a:p>
      </dgm:t>
    </dgm:pt>
    <dgm:pt modelId="{7DBC0047-E598-4113-9046-6AA3C27F14F6}" type="sibTrans" cxnId="{5DC09484-571A-4958-AE69-632ADEE6BD81}">
      <dgm:prSet/>
      <dgm:spPr/>
      <dgm:t>
        <a:bodyPr/>
        <a:lstStyle/>
        <a:p>
          <a:endParaRPr lang="el-GR"/>
        </a:p>
      </dgm:t>
    </dgm:pt>
    <dgm:pt modelId="{46A37E6D-88B4-4B92-ACE5-9DD619DC15F5}">
      <dgm:prSet phldrT="[Κείμενο]" custT="1"/>
      <dgm:spPr/>
      <dgm:t>
        <a:bodyPr/>
        <a:lstStyle/>
        <a:p>
          <a:r>
            <a:rPr lang="el-GR" sz="1400" b="1" dirty="0"/>
            <a:t>ΑΠΑΝΤΗΤΙΚΟ</a:t>
          </a:r>
          <a:r>
            <a:rPr lang="en-US" sz="1400" b="1" dirty="0"/>
            <a:t> E-MAIL</a:t>
          </a:r>
          <a:endParaRPr lang="el-GR" sz="1400" b="1" dirty="0"/>
        </a:p>
      </dgm:t>
    </dgm:pt>
    <dgm:pt modelId="{BA7D0997-1F29-495C-9478-B538B4B82692}" type="sibTrans" cxnId="{5B58EE2B-71D5-4DAB-8C40-50208C9E2C3A}">
      <dgm:prSet/>
      <dgm:spPr/>
      <dgm:t>
        <a:bodyPr/>
        <a:lstStyle/>
        <a:p>
          <a:endParaRPr lang="el-GR"/>
        </a:p>
      </dgm:t>
    </dgm:pt>
    <dgm:pt modelId="{0FEC6A32-0A45-4607-9D85-3E896064F512}" type="parTrans" cxnId="{5B58EE2B-71D5-4DAB-8C40-50208C9E2C3A}">
      <dgm:prSet/>
      <dgm:spPr/>
      <dgm:t>
        <a:bodyPr/>
        <a:lstStyle/>
        <a:p>
          <a:endParaRPr lang="el-GR"/>
        </a:p>
      </dgm:t>
    </dgm:pt>
    <dgm:pt modelId="{69BB1491-A1BE-4169-BCE3-BB1A43FE6DF1}">
      <dgm:prSet custT="1"/>
      <dgm:spPr>
        <a:solidFill>
          <a:srgbClr val="FF0000"/>
        </a:solidFill>
      </dgm:spPr>
      <dgm:t>
        <a:bodyPr/>
        <a:lstStyle/>
        <a:p>
          <a:r>
            <a:rPr lang="el-GR" sz="1200" b="1"/>
            <a:t>ΤΕΡΜΑΤΙΣΜΟΣ ΔΙΑΔΙΚΑΣΙΑΣ</a:t>
          </a:r>
        </a:p>
      </dgm:t>
    </dgm:pt>
    <dgm:pt modelId="{455CC6D6-E6BB-4AB6-A443-1450A2F5133F}" type="parTrans" cxnId="{C751F40C-9418-4D65-961B-17D83A19103B}">
      <dgm:prSet/>
      <dgm:spPr/>
      <dgm:t>
        <a:bodyPr/>
        <a:lstStyle/>
        <a:p>
          <a:endParaRPr lang="el-GR"/>
        </a:p>
      </dgm:t>
    </dgm:pt>
    <dgm:pt modelId="{6ED1E9A0-85AE-4D70-8A4D-C3D29FD114FD}" type="sibTrans" cxnId="{C751F40C-9418-4D65-961B-17D83A19103B}">
      <dgm:prSet/>
      <dgm:spPr/>
      <dgm:t>
        <a:bodyPr/>
        <a:lstStyle/>
        <a:p>
          <a:endParaRPr lang="el-GR"/>
        </a:p>
      </dgm:t>
    </dgm:pt>
    <dgm:pt modelId="{F22D99D3-9112-40FA-B4BF-CB288963E576}">
      <dgm:prSet custT="1"/>
      <dgm:spPr>
        <a:solidFill>
          <a:srgbClr val="00B050"/>
        </a:solidFill>
      </dgm:spPr>
      <dgm:t>
        <a:bodyPr/>
        <a:lstStyle/>
        <a:p>
          <a:r>
            <a:rPr lang="el-GR" sz="1400" b="1"/>
            <a:t>ΑΙΤΗΣΗ ΔΑΝΕΙΟΥ</a:t>
          </a:r>
        </a:p>
      </dgm:t>
    </dgm:pt>
    <dgm:pt modelId="{67FE2267-7662-4AF4-9FEE-1D058B8B1C07}" type="parTrans" cxnId="{269B7F7F-6B2A-4694-B42E-1909354820E3}">
      <dgm:prSet/>
      <dgm:spPr/>
      <dgm:t>
        <a:bodyPr/>
        <a:lstStyle/>
        <a:p>
          <a:endParaRPr lang="el-GR"/>
        </a:p>
      </dgm:t>
    </dgm:pt>
    <dgm:pt modelId="{C66A8035-3A9F-4768-A2D4-F1309E3E778D}" type="sibTrans" cxnId="{269B7F7F-6B2A-4694-B42E-1909354820E3}">
      <dgm:prSet/>
      <dgm:spPr/>
      <dgm:t>
        <a:bodyPr/>
        <a:lstStyle/>
        <a:p>
          <a:endParaRPr lang="el-GR"/>
        </a:p>
      </dgm:t>
    </dgm:pt>
    <dgm:pt modelId="{DDE0443F-8599-4F2F-8206-D85A4C064481}">
      <dgm:prSet custT="1"/>
      <dgm:spPr>
        <a:solidFill>
          <a:srgbClr val="00B050"/>
        </a:solidFill>
      </dgm:spPr>
      <dgm:t>
        <a:bodyPr/>
        <a:lstStyle/>
        <a:p>
          <a:r>
            <a:rPr lang="el-GR" sz="1200" b="1"/>
            <a:t>ΑΠΑΝΤΗΤΙΚΟ </a:t>
          </a:r>
          <a:r>
            <a:rPr lang="en-US" sz="1200" b="1"/>
            <a:t>E-MAIL </a:t>
          </a:r>
          <a:r>
            <a:rPr lang="el-GR" sz="1200" b="1"/>
            <a:t>ΓΙΑ ΥΠΟ ΕΠΕΞΕΡΓΑΣΙΑ ΑΙΤΗΜΑ</a:t>
          </a:r>
        </a:p>
      </dgm:t>
    </dgm:pt>
    <dgm:pt modelId="{7E6230F8-A8AC-4995-9C33-28A3A88D6A70}" type="parTrans" cxnId="{09F126B1-35B6-47E6-A39D-B5CBB6660ACA}">
      <dgm:prSet/>
      <dgm:spPr/>
      <dgm:t>
        <a:bodyPr/>
        <a:lstStyle/>
        <a:p>
          <a:endParaRPr lang="el-GR"/>
        </a:p>
      </dgm:t>
    </dgm:pt>
    <dgm:pt modelId="{C57979F1-977E-4B0E-9B40-3728F34F704B}" type="sibTrans" cxnId="{09F126B1-35B6-47E6-A39D-B5CBB6660ACA}">
      <dgm:prSet/>
      <dgm:spPr/>
      <dgm:t>
        <a:bodyPr/>
        <a:lstStyle/>
        <a:p>
          <a:endParaRPr lang="el-GR"/>
        </a:p>
      </dgm:t>
    </dgm:pt>
    <dgm:pt modelId="{B4E57960-25E0-40E3-8330-2CE48E79A4C0}">
      <dgm:prSet/>
      <dgm:spPr/>
      <dgm:t>
        <a:bodyPr/>
        <a:lstStyle/>
        <a:p>
          <a:r>
            <a:rPr lang="el-GR" b="1"/>
            <a:t>ΤΗΛΕΦΩΝΙΚΗ ΕΠΙΚΟΙΝΩΝΙΑ / ΔΙΑΔΙΚΑΣΙΑ ΑΞΙΟΛΟΓΗΣΗΣ</a:t>
          </a:r>
        </a:p>
      </dgm:t>
    </dgm:pt>
    <dgm:pt modelId="{E69029BD-6237-4D4C-891B-28E9D941935A}" type="parTrans" cxnId="{0EB3A08D-A490-466D-9003-77EF89915FCD}">
      <dgm:prSet/>
      <dgm:spPr/>
      <dgm:t>
        <a:bodyPr/>
        <a:lstStyle/>
        <a:p>
          <a:endParaRPr lang="el-GR"/>
        </a:p>
      </dgm:t>
    </dgm:pt>
    <dgm:pt modelId="{5745D907-7180-4892-A69E-EDB2986711AC}" type="sibTrans" cxnId="{0EB3A08D-A490-466D-9003-77EF89915FCD}">
      <dgm:prSet/>
      <dgm:spPr/>
      <dgm:t>
        <a:bodyPr/>
        <a:lstStyle/>
        <a:p>
          <a:endParaRPr lang="el-GR"/>
        </a:p>
      </dgm:t>
    </dgm:pt>
    <dgm:pt modelId="{C9CB76F3-76B5-489B-96F8-CBCFCF2AAF92}" type="pres">
      <dgm:prSet presAssocID="{75632D95-3EF4-4CF2-8112-AE0A5FF0AD23}" presName="hierChild1" presStyleCnt="0">
        <dgm:presLayoutVars>
          <dgm:orgChart val="1"/>
          <dgm:chPref val="1"/>
          <dgm:dir/>
          <dgm:animOne val="branch"/>
          <dgm:animLvl val="lvl"/>
          <dgm:resizeHandles/>
        </dgm:presLayoutVars>
      </dgm:prSet>
      <dgm:spPr/>
      <dgm:t>
        <a:bodyPr/>
        <a:lstStyle/>
        <a:p>
          <a:endParaRPr lang="el-GR"/>
        </a:p>
      </dgm:t>
    </dgm:pt>
    <dgm:pt modelId="{1424C4B6-A096-48AB-AF4D-6FCD1D31ACD3}" type="pres">
      <dgm:prSet presAssocID="{46A37E6D-88B4-4B92-ACE5-9DD619DC15F5}" presName="hierRoot1" presStyleCnt="0">
        <dgm:presLayoutVars>
          <dgm:hierBranch val="init"/>
        </dgm:presLayoutVars>
      </dgm:prSet>
      <dgm:spPr/>
    </dgm:pt>
    <dgm:pt modelId="{09FD7C42-DB9F-44B1-8D46-3D3615029722}" type="pres">
      <dgm:prSet presAssocID="{46A37E6D-88B4-4B92-ACE5-9DD619DC15F5}" presName="rootComposite1" presStyleCnt="0"/>
      <dgm:spPr/>
    </dgm:pt>
    <dgm:pt modelId="{8E1DF07F-C4EC-4C5B-814F-462A48553FF9}" type="pres">
      <dgm:prSet presAssocID="{46A37E6D-88B4-4B92-ACE5-9DD619DC15F5}" presName="rootText1" presStyleLbl="node0" presStyleIdx="0" presStyleCnt="1" custScaleX="299608" custScaleY="141448" custLinFactNeighborX="-2602" custLinFactNeighborY="-51">
        <dgm:presLayoutVars>
          <dgm:chPref val="3"/>
        </dgm:presLayoutVars>
      </dgm:prSet>
      <dgm:spPr/>
      <dgm:t>
        <a:bodyPr/>
        <a:lstStyle/>
        <a:p>
          <a:endParaRPr lang="el-GR"/>
        </a:p>
      </dgm:t>
    </dgm:pt>
    <dgm:pt modelId="{21C89435-D6E9-462D-9F23-F2A980DCF421}" type="pres">
      <dgm:prSet presAssocID="{46A37E6D-88B4-4B92-ACE5-9DD619DC15F5}" presName="rootConnector1" presStyleLbl="node1" presStyleIdx="0" presStyleCnt="0"/>
      <dgm:spPr/>
      <dgm:t>
        <a:bodyPr/>
        <a:lstStyle/>
        <a:p>
          <a:endParaRPr lang="el-GR"/>
        </a:p>
      </dgm:t>
    </dgm:pt>
    <dgm:pt modelId="{8FC38251-C79C-4C22-B871-ED517B9864B0}" type="pres">
      <dgm:prSet presAssocID="{46A37E6D-88B4-4B92-ACE5-9DD619DC15F5}" presName="hierChild2" presStyleCnt="0"/>
      <dgm:spPr/>
    </dgm:pt>
    <dgm:pt modelId="{E72A2C1C-669D-49DA-BE23-73C337BAABAD}" type="pres">
      <dgm:prSet presAssocID="{11070233-2D87-428C-9B7A-A63BF66F2E32}" presName="Name37" presStyleLbl="parChTrans1D2" presStyleIdx="0" presStyleCnt="2"/>
      <dgm:spPr/>
      <dgm:t>
        <a:bodyPr/>
        <a:lstStyle/>
        <a:p>
          <a:endParaRPr lang="el-GR"/>
        </a:p>
      </dgm:t>
    </dgm:pt>
    <dgm:pt modelId="{CEEE41FA-B58F-44E7-8810-6EE6808243F2}" type="pres">
      <dgm:prSet presAssocID="{D620015A-864A-4857-A087-D4733233FB58}" presName="hierRoot2" presStyleCnt="0">
        <dgm:presLayoutVars>
          <dgm:hierBranch val="init"/>
        </dgm:presLayoutVars>
      </dgm:prSet>
      <dgm:spPr/>
    </dgm:pt>
    <dgm:pt modelId="{FD99D54D-CD98-4BD2-8ED9-B7289FB78878}" type="pres">
      <dgm:prSet presAssocID="{D620015A-864A-4857-A087-D4733233FB58}" presName="rootComposite" presStyleCnt="0"/>
      <dgm:spPr/>
    </dgm:pt>
    <dgm:pt modelId="{CA465CC6-3664-4519-A4E3-316C7870586D}" type="pres">
      <dgm:prSet presAssocID="{D620015A-864A-4857-A087-D4733233FB58}" presName="rootText" presStyleLbl="node2" presStyleIdx="0" presStyleCnt="2" custScaleX="184927" custScaleY="140723">
        <dgm:presLayoutVars>
          <dgm:chPref val="3"/>
        </dgm:presLayoutVars>
      </dgm:prSet>
      <dgm:spPr/>
      <dgm:t>
        <a:bodyPr/>
        <a:lstStyle/>
        <a:p>
          <a:endParaRPr lang="el-GR"/>
        </a:p>
      </dgm:t>
    </dgm:pt>
    <dgm:pt modelId="{80FC8FAE-3131-46FB-B524-B49AD2BFFEA3}" type="pres">
      <dgm:prSet presAssocID="{D620015A-864A-4857-A087-D4733233FB58}" presName="rootConnector" presStyleLbl="node2" presStyleIdx="0" presStyleCnt="2"/>
      <dgm:spPr/>
      <dgm:t>
        <a:bodyPr/>
        <a:lstStyle/>
        <a:p>
          <a:endParaRPr lang="el-GR"/>
        </a:p>
      </dgm:t>
    </dgm:pt>
    <dgm:pt modelId="{D8F906FC-A76F-4297-B745-34A1E77EC975}" type="pres">
      <dgm:prSet presAssocID="{D620015A-864A-4857-A087-D4733233FB58}" presName="hierChild4" presStyleCnt="0"/>
      <dgm:spPr/>
    </dgm:pt>
    <dgm:pt modelId="{E4FFCC2A-0C3E-47C9-BC61-B56C259457BA}" type="pres">
      <dgm:prSet presAssocID="{455CC6D6-E6BB-4AB6-A443-1450A2F5133F}" presName="Name37" presStyleLbl="parChTrans1D3" presStyleIdx="0" presStyleCnt="2"/>
      <dgm:spPr/>
      <dgm:t>
        <a:bodyPr/>
        <a:lstStyle/>
        <a:p>
          <a:endParaRPr lang="el-GR"/>
        </a:p>
      </dgm:t>
    </dgm:pt>
    <dgm:pt modelId="{E88FBEC8-BD07-4A2A-B9EC-E99A939F49E0}" type="pres">
      <dgm:prSet presAssocID="{69BB1491-A1BE-4169-BCE3-BB1A43FE6DF1}" presName="hierRoot2" presStyleCnt="0">
        <dgm:presLayoutVars>
          <dgm:hierBranch val="init"/>
        </dgm:presLayoutVars>
      </dgm:prSet>
      <dgm:spPr/>
    </dgm:pt>
    <dgm:pt modelId="{FEF82D33-0853-4D22-A8FF-02B6EAFECF9E}" type="pres">
      <dgm:prSet presAssocID="{69BB1491-A1BE-4169-BCE3-BB1A43FE6DF1}" presName="rootComposite" presStyleCnt="0"/>
      <dgm:spPr/>
    </dgm:pt>
    <dgm:pt modelId="{45EC5089-2303-4A61-B6EC-E616A065DD5B}" type="pres">
      <dgm:prSet presAssocID="{69BB1491-A1BE-4169-BCE3-BB1A43FE6DF1}" presName="rootText" presStyleLbl="node3" presStyleIdx="0" presStyleCnt="2" custScaleX="138793" custScaleY="144638" custLinFactNeighborX="-4883" custLinFactNeighborY="48">
        <dgm:presLayoutVars>
          <dgm:chPref val="3"/>
        </dgm:presLayoutVars>
      </dgm:prSet>
      <dgm:spPr/>
      <dgm:t>
        <a:bodyPr/>
        <a:lstStyle/>
        <a:p>
          <a:endParaRPr lang="el-GR"/>
        </a:p>
      </dgm:t>
    </dgm:pt>
    <dgm:pt modelId="{79B9034A-1C18-49AF-9D37-55517F27E544}" type="pres">
      <dgm:prSet presAssocID="{69BB1491-A1BE-4169-BCE3-BB1A43FE6DF1}" presName="rootConnector" presStyleLbl="node3" presStyleIdx="0" presStyleCnt="2"/>
      <dgm:spPr/>
      <dgm:t>
        <a:bodyPr/>
        <a:lstStyle/>
        <a:p>
          <a:endParaRPr lang="el-GR"/>
        </a:p>
      </dgm:t>
    </dgm:pt>
    <dgm:pt modelId="{7368F29E-1529-4C16-997B-6A1148D15AB1}" type="pres">
      <dgm:prSet presAssocID="{69BB1491-A1BE-4169-BCE3-BB1A43FE6DF1}" presName="hierChild4" presStyleCnt="0"/>
      <dgm:spPr/>
    </dgm:pt>
    <dgm:pt modelId="{B38027EE-D47E-4A47-B293-4D14A8312F7A}" type="pres">
      <dgm:prSet presAssocID="{69BB1491-A1BE-4169-BCE3-BB1A43FE6DF1}" presName="hierChild5" presStyleCnt="0"/>
      <dgm:spPr/>
    </dgm:pt>
    <dgm:pt modelId="{DB7DF54C-8A8D-4090-BE8F-4BC8EB0CEF80}" type="pres">
      <dgm:prSet presAssocID="{D620015A-864A-4857-A087-D4733233FB58}" presName="hierChild5" presStyleCnt="0"/>
      <dgm:spPr/>
    </dgm:pt>
    <dgm:pt modelId="{1BCAC160-FD59-490B-A9F3-702366380BB6}" type="pres">
      <dgm:prSet presAssocID="{FFC0E5F2-C55C-4F74-9769-48C121DB84D9}" presName="Name37" presStyleLbl="parChTrans1D2" presStyleIdx="1" presStyleCnt="2"/>
      <dgm:spPr/>
      <dgm:t>
        <a:bodyPr/>
        <a:lstStyle/>
        <a:p>
          <a:endParaRPr lang="el-GR"/>
        </a:p>
      </dgm:t>
    </dgm:pt>
    <dgm:pt modelId="{E8A40BFC-9A46-4CA5-8361-8A9086F316DD}" type="pres">
      <dgm:prSet presAssocID="{C95D8B30-401B-4886-AFAD-7491BB241461}" presName="hierRoot2" presStyleCnt="0">
        <dgm:presLayoutVars>
          <dgm:hierBranch val="init"/>
        </dgm:presLayoutVars>
      </dgm:prSet>
      <dgm:spPr/>
    </dgm:pt>
    <dgm:pt modelId="{E3883BAD-9CD2-480D-ABDF-FB1F27977C34}" type="pres">
      <dgm:prSet presAssocID="{C95D8B30-401B-4886-AFAD-7491BB241461}" presName="rootComposite" presStyleCnt="0"/>
      <dgm:spPr/>
    </dgm:pt>
    <dgm:pt modelId="{D13B252B-8078-41E1-BE7E-B1463862F4D1}" type="pres">
      <dgm:prSet presAssocID="{C95D8B30-401B-4886-AFAD-7491BB241461}" presName="rootText" presStyleLbl="node2" presStyleIdx="1" presStyleCnt="2" custScaleX="206608" custScaleY="140206">
        <dgm:presLayoutVars>
          <dgm:chPref val="3"/>
        </dgm:presLayoutVars>
      </dgm:prSet>
      <dgm:spPr/>
      <dgm:t>
        <a:bodyPr/>
        <a:lstStyle/>
        <a:p>
          <a:endParaRPr lang="el-GR"/>
        </a:p>
      </dgm:t>
    </dgm:pt>
    <dgm:pt modelId="{DF4C9054-B2A8-4428-A33B-0AA79C0A402B}" type="pres">
      <dgm:prSet presAssocID="{C95D8B30-401B-4886-AFAD-7491BB241461}" presName="rootConnector" presStyleLbl="node2" presStyleIdx="1" presStyleCnt="2"/>
      <dgm:spPr/>
      <dgm:t>
        <a:bodyPr/>
        <a:lstStyle/>
        <a:p>
          <a:endParaRPr lang="el-GR"/>
        </a:p>
      </dgm:t>
    </dgm:pt>
    <dgm:pt modelId="{75479A2A-6F13-4C21-BED2-9226A2C3805A}" type="pres">
      <dgm:prSet presAssocID="{C95D8B30-401B-4886-AFAD-7491BB241461}" presName="hierChild4" presStyleCnt="0"/>
      <dgm:spPr/>
    </dgm:pt>
    <dgm:pt modelId="{7ADA3832-BA4B-499D-9B57-A8EC8EC9742A}" type="pres">
      <dgm:prSet presAssocID="{67FE2267-7662-4AF4-9FEE-1D058B8B1C07}" presName="Name37" presStyleLbl="parChTrans1D3" presStyleIdx="1" presStyleCnt="2"/>
      <dgm:spPr/>
      <dgm:t>
        <a:bodyPr/>
        <a:lstStyle/>
        <a:p>
          <a:endParaRPr lang="el-GR"/>
        </a:p>
      </dgm:t>
    </dgm:pt>
    <dgm:pt modelId="{16B6870D-3D6B-421E-A876-45F20AE9C21E}" type="pres">
      <dgm:prSet presAssocID="{F22D99D3-9112-40FA-B4BF-CB288963E576}" presName="hierRoot2" presStyleCnt="0">
        <dgm:presLayoutVars>
          <dgm:hierBranch val="init"/>
        </dgm:presLayoutVars>
      </dgm:prSet>
      <dgm:spPr/>
    </dgm:pt>
    <dgm:pt modelId="{5D64E085-FFF2-420F-8492-FD721EAF565F}" type="pres">
      <dgm:prSet presAssocID="{F22D99D3-9112-40FA-B4BF-CB288963E576}" presName="rootComposite" presStyleCnt="0"/>
      <dgm:spPr/>
    </dgm:pt>
    <dgm:pt modelId="{A9A24CAD-58DD-42C8-B21D-3D68AB4B4865}" type="pres">
      <dgm:prSet presAssocID="{F22D99D3-9112-40FA-B4BF-CB288963E576}" presName="rootText" presStyleLbl="node3" presStyleIdx="1" presStyleCnt="2" custScaleX="210910" custScaleY="115828">
        <dgm:presLayoutVars>
          <dgm:chPref val="3"/>
        </dgm:presLayoutVars>
      </dgm:prSet>
      <dgm:spPr/>
      <dgm:t>
        <a:bodyPr/>
        <a:lstStyle/>
        <a:p>
          <a:endParaRPr lang="el-GR"/>
        </a:p>
      </dgm:t>
    </dgm:pt>
    <dgm:pt modelId="{15172E8E-10D4-44A2-AA6B-6147A83EA5A1}" type="pres">
      <dgm:prSet presAssocID="{F22D99D3-9112-40FA-B4BF-CB288963E576}" presName="rootConnector" presStyleLbl="node3" presStyleIdx="1" presStyleCnt="2"/>
      <dgm:spPr/>
      <dgm:t>
        <a:bodyPr/>
        <a:lstStyle/>
        <a:p>
          <a:endParaRPr lang="el-GR"/>
        </a:p>
      </dgm:t>
    </dgm:pt>
    <dgm:pt modelId="{DC0FCDB1-BB41-497B-98BD-ACCB48A7BEBF}" type="pres">
      <dgm:prSet presAssocID="{F22D99D3-9112-40FA-B4BF-CB288963E576}" presName="hierChild4" presStyleCnt="0"/>
      <dgm:spPr/>
    </dgm:pt>
    <dgm:pt modelId="{A52A2029-6B84-4590-84D5-EE5991550087}" type="pres">
      <dgm:prSet presAssocID="{7E6230F8-A8AC-4995-9C33-28A3A88D6A70}" presName="Name37" presStyleLbl="parChTrans1D4" presStyleIdx="0" presStyleCnt="2"/>
      <dgm:spPr/>
      <dgm:t>
        <a:bodyPr/>
        <a:lstStyle/>
        <a:p>
          <a:endParaRPr lang="el-GR"/>
        </a:p>
      </dgm:t>
    </dgm:pt>
    <dgm:pt modelId="{81DB1FAC-04F4-40F8-8272-4524CF7CF11D}" type="pres">
      <dgm:prSet presAssocID="{DDE0443F-8599-4F2F-8206-D85A4C064481}" presName="hierRoot2" presStyleCnt="0">
        <dgm:presLayoutVars>
          <dgm:hierBranch val="init"/>
        </dgm:presLayoutVars>
      </dgm:prSet>
      <dgm:spPr/>
    </dgm:pt>
    <dgm:pt modelId="{B5FC80C3-7E45-4DA8-8115-27CDF0D2D794}" type="pres">
      <dgm:prSet presAssocID="{DDE0443F-8599-4F2F-8206-D85A4C064481}" presName="rootComposite" presStyleCnt="0"/>
      <dgm:spPr/>
    </dgm:pt>
    <dgm:pt modelId="{DB90211A-A866-497F-8CF5-D96034F32FA9}" type="pres">
      <dgm:prSet presAssocID="{DDE0443F-8599-4F2F-8206-D85A4C064481}" presName="rootText" presStyleLbl="node4" presStyleIdx="0" presStyleCnt="2" custScaleX="210907" custScaleY="156702">
        <dgm:presLayoutVars>
          <dgm:chPref val="3"/>
        </dgm:presLayoutVars>
      </dgm:prSet>
      <dgm:spPr/>
      <dgm:t>
        <a:bodyPr/>
        <a:lstStyle/>
        <a:p>
          <a:endParaRPr lang="el-GR"/>
        </a:p>
      </dgm:t>
    </dgm:pt>
    <dgm:pt modelId="{4BD14D22-4F5E-4EA8-AEA3-2861ADD9F621}" type="pres">
      <dgm:prSet presAssocID="{DDE0443F-8599-4F2F-8206-D85A4C064481}" presName="rootConnector" presStyleLbl="node4" presStyleIdx="0" presStyleCnt="2"/>
      <dgm:spPr/>
      <dgm:t>
        <a:bodyPr/>
        <a:lstStyle/>
        <a:p>
          <a:endParaRPr lang="el-GR"/>
        </a:p>
      </dgm:t>
    </dgm:pt>
    <dgm:pt modelId="{0C70AE41-8378-4999-9F59-9F1E7F39EF56}" type="pres">
      <dgm:prSet presAssocID="{DDE0443F-8599-4F2F-8206-D85A4C064481}" presName="hierChild4" presStyleCnt="0"/>
      <dgm:spPr/>
    </dgm:pt>
    <dgm:pt modelId="{D2D81A79-A0FD-4870-9CCD-04DF8A0E77B5}" type="pres">
      <dgm:prSet presAssocID="{E69029BD-6237-4D4C-891B-28E9D941935A}" presName="Name37" presStyleLbl="parChTrans1D4" presStyleIdx="1" presStyleCnt="2"/>
      <dgm:spPr/>
      <dgm:t>
        <a:bodyPr/>
        <a:lstStyle/>
        <a:p>
          <a:endParaRPr lang="el-GR"/>
        </a:p>
      </dgm:t>
    </dgm:pt>
    <dgm:pt modelId="{46AB7C91-5424-42A4-8B0F-7803BFA3C86F}" type="pres">
      <dgm:prSet presAssocID="{B4E57960-25E0-40E3-8330-2CE48E79A4C0}" presName="hierRoot2" presStyleCnt="0">
        <dgm:presLayoutVars>
          <dgm:hierBranch val="init"/>
        </dgm:presLayoutVars>
      </dgm:prSet>
      <dgm:spPr/>
    </dgm:pt>
    <dgm:pt modelId="{FAA058C1-64D5-4247-9CE3-426FF418FBA6}" type="pres">
      <dgm:prSet presAssocID="{B4E57960-25E0-40E3-8330-2CE48E79A4C0}" presName="rootComposite" presStyleCnt="0"/>
      <dgm:spPr/>
    </dgm:pt>
    <dgm:pt modelId="{C696DDFE-6651-44B9-BB0F-A2766074A898}" type="pres">
      <dgm:prSet presAssocID="{B4E57960-25E0-40E3-8330-2CE48E79A4C0}" presName="rootText" presStyleLbl="node4" presStyleIdx="1" presStyleCnt="2" custScaleX="231799" custScaleY="181593">
        <dgm:presLayoutVars>
          <dgm:chPref val="3"/>
        </dgm:presLayoutVars>
      </dgm:prSet>
      <dgm:spPr/>
      <dgm:t>
        <a:bodyPr/>
        <a:lstStyle/>
        <a:p>
          <a:endParaRPr lang="el-GR"/>
        </a:p>
      </dgm:t>
    </dgm:pt>
    <dgm:pt modelId="{BA3E40F6-B1C2-47A9-8A0E-4C3CE1444912}" type="pres">
      <dgm:prSet presAssocID="{B4E57960-25E0-40E3-8330-2CE48E79A4C0}" presName="rootConnector" presStyleLbl="node4" presStyleIdx="1" presStyleCnt="2"/>
      <dgm:spPr/>
      <dgm:t>
        <a:bodyPr/>
        <a:lstStyle/>
        <a:p>
          <a:endParaRPr lang="el-GR"/>
        </a:p>
      </dgm:t>
    </dgm:pt>
    <dgm:pt modelId="{38DB13F2-CA44-4875-9D84-9CB2C88D0FCF}" type="pres">
      <dgm:prSet presAssocID="{B4E57960-25E0-40E3-8330-2CE48E79A4C0}" presName="hierChild4" presStyleCnt="0"/>
      <dgm:spPr/>
    </dgm:pt>
    <dgm:pt modelId="{6B94C8A4-5EBF-4B81-B412-43116EDDB477}" type="pres">
      <dgm:prSet presAssocID="{B4E57960-25E0-40E3-8330-2CE48E79A4C0}" presName="hierChild5" presStyleCnt="0"/>
      <dgm:spPr/>
    </dgm:pt>
    <dgm:pt modelId="{BD5E2221-D849-43AC-AD60-357ED6CD6B29}" type="pres">
      <dgm:prSet presAssocID="{DDE0443F-8599-4F2F-8206-D85A4C064481}" presName="hierChild5" presStyleCnt="0"/>
      <dgm:spPr/>
    </dgm:pt>
    <dgm:pt modelId="{24C69691-90E5-462F-8C3A-1CD6F45F58D5}" type="pres">
      <dgm:prSet presAssocID="{F22D99D3-9112-40FA-B4BF-CB288963E576}" presName="hierChild5" presStyleCnt="0"/>
      <dgm:spPr/>
    </dgm:pt>
    <dgm:pt modelId="{A0B65627-F805-4175-AE3B-CDA25306CC6E}" type="pres">
      <dgm:prSet presAssocID="{C95D8B30-401B-4886-AFAD-7491BB241461}" presName="hierChild5" presStyleCnt="0"/>
      <dgm:spPr/>
    </dgm:pt>
    <dgm:pt modelId="{0737159F-3DA9-43B9-8405-0C0078EC3850}" type="pres">
      <dgm:prSet presAssocID="{46A37E6D-88B4-4B92-ACE5-9DD619DC15F5}" presName="hierChild3" presStyleCnt="0"/>
      <dgm:spPr/>
    </dgm:pt>
  </dgm:ptLst>
  <dgm:cxnLst>
    <dgm:cxn modelId="{BD69481F-CE64-489A-8887-41D0598C6C04}" srcId="{46A37E6D-88B4-4B92-ACE5-9DD619DC15F5}" destId="{D620015A-864A-4857-A087-D4733233FB58}" srcOrd="0" destOrd="0" parTransId="{11070233-2D87-428C-9B7A-A63BF66F2E32}" sibTransId="{421F1F10-C33F-4717-9A7A-9EF729D291DD}"/>
    <dgm:cxn modelId="{09F126B1-35B6-47E6-A39D-B5CBB6660ACA}" srcId="{F22D99D3-9112-40FA-B4BF-CB288963E576}" destId="{DDE0443F-8599-4F2F-8206-D85A4C064481}" srcOrd="0" destOrd="0" parTransId="{7E6230F8-A8AC-4995-9C33-28A3A88D6A70}" sibTransId="{C57979F1-977E-4B0E-9B40-3728F34F704B}"/>
    <dgm:cxn modelId="{C49965BA-8E92-443B-80F5-55E80A922EDD}" type="presOf" srcId="{DDE0443F-8599-4F2F-8206-D85A4C064481}" destId="{4BD14D22-4F5E-4EA8-AEA3-2861ADD9F621}" srcOrd="1" destOrd="0" presId="urn:microsoft.com/office/officeart/2005/8/layout/orgChart1"/>
    <dgm:cxn modelId="{2BA0C699-9319-4354-89FF-81D2168C9FB2}" type="presOf" srcId="{FFC0E5F2-C55C-4F74-9769-48C121DB84D9}" destId="{1BCAC160-FD59-490B-A9F3-702366380BB6}" srcOrd="0" destOrd="0" presId="urn:microsoft.com/office/officeart/2005/8/layout/orgChart1"/>
    <dgm:cxn modelId="{4641577B-428F-4A21-977D-2502A214A533}" type="presOf" srcId="{455CC6D6-E6BB-4AB6-A443-1450A2F5133F}" destId="{E4FFCC2A-0C3E-47C9-BC61-B56C259457BA}" srcOrd="0" destOrd="0" presId="urn:microsoft.com/office/officeart/2005/8/layout/orgChart1"/>
    <dgm:cxn modelId="{4431DB7C-E399-40E3-A997-09063DE4272E}" type="presOf" srcId="{D620015A-864A-4857-A087-D4733233FB58}" destId="{80FC8FAE-3131-46FB-B524-B49AD2BFFEA3}" srcOrd="1" destOrd="0" presId="urn:microsoft.com/office/officeart/2005/8/layout/orgChart1"/>
    <dgm:cxn modelId="{E2F6B263-2FCA-4B11-9787-2458645FF815}" type="presOf" srcId="{69BB1491-A1BE-4169-BCE3-BB1A43FE6DF1}" destId="{79B9034A-1C18-49AF-9D37-55517F27E544}" srcOrd="1" destOrd="0" presId="urn:microsoft.com/office/officeart/2005/8/layout/orgChart1"/>
    <dgm:cxn modelId="{5DC09484-571A-4958-AE69-632ADEE6BD81}" srcId="{46A37E6D-88B4-4B92-ACE5-9DD619DC15F5}" destId="{C95D8B30-401B-4886-AFAD-7491BB241461}" srcOrd="1" destOrd="0" parTransId="{FFC0E5F2-C55C-4F74-9769-48C121DB84D9}" sibTransId="{7DBC0047-E598-4113-9046-6AA3C27F14F6}"/>
    <dgm:cxn modelId="{711E0145-0D47-4858-BCF1-1741C883CBAA}" type="presOf" srcId="{67FE2267-7662-4AF4-9FEE-1D058B8B1C07}" destId="{7ADA3832-BA4B-499D-9B57-A8EC8EC9742A}" srcOrd="0" destOrd="0" presId="urn:microsoft.com/office/officeart/2005/8/layout/orgChart1"/>
    <dgm:cxn modelId="{4483804B-8138-4885-9BD7-DF1253390BC9}" type="presOf" srcId="{C95D8B30-401B-4886-AFAD-7491BB241461}" destId="{DF4C9054-B2A8-4428-A33B-0AA79C0A402B}" srcOrd="1" destOrd="0" presId="urn:microsoft.com/office/officeart/2005/8/layout/orgChart1"/>
    <dgm:cxn modelId="{37FE4853-4375-4C6B-8CCD-C4CD7C349253}" type="presOf" srcId="{E69029BD-6237-4D4C-891B-28E9D941935A}" destId="{D2D81A79-A0FD-4870-9CCD-04DF8A0E77B5}" srcOrd="0" destOrd="0" presId="urn:microsoft.com/office/officeart/2005/8/layout/orgChart1"/>
    <dgm:cxn modelId="{72243833-1600-4ACC-A1DA-8A55DFE003FF}" type="presOf" srcId="{46A37E6D-88B4-4B92-ACE5-9DD619DC15F5}" destId="{8E1DF07F-C4EC-4C5B-814F-462A48553FF9}" srcOrd="0" destOrd="0" presId="urn:microsoft.com/office/officeart/2005/8/layout/orgChart1"/>
    <dgm:cxn modelId="{E8D13ECF-0C09-48E7-BE48-88C80F073253}" type="presOf" srcId="{69BB1491-A1BE-4169-BCE3-BB1A43FE6DF1}" destId="{45EC5089-2303-4A61-B6EC-E616A065DD5B}" srcOrd="0" destOrd="0" presId="urn:microsoft.com/office/officeart/2005/8/layout/orgChart1"/>
    <dgm:cxn modelId="{909623F8-3799-4373-8692-317FE08BCAAB}" type="presOf" srcId="{B4E57960-25E0-40E3-8330-2CE48E79A4C0}" destId="{C696DDFE-6651-44B9-BB0F-A2766074A898}" srcOrd="0" destOrd="0" presId="urn:microsoft.com/office/officeart/2005/8/layout/orgChart1"/>
    <dgm:cxn modelId="{514A945C-2BEE-4BF9-8F55-333F233B79F5}" type="presOf" srcId="{B4E57960-25E0-40E3-8330-2CE48E79A4C0}" destId="{BA3E40F6-B1C2-47A9-8A0E-4C3CE1444912}" srcOrd="1" destOrd="0" presId="urn:microsoft.com/office/officeart/2005/8/layout/orgChart1"/>
    <dgm:cxn modelId="{56B64FF9-A743-4044-AF2D-9C53196A48F3}" type="presOf" srcId="{F22D99D3-9112-40FA-B4BF-CB288963E576}" destId="{15172E8E-10D4-44A2-AA6B-6147A83EA5A1}" srcOrd="1" destOrd="0" presId="urn:microsoft.com/office/officeart/2005/8/layout/orgChart1"/>
    <dgm:cxn modelId="{6C7E91A7-B51F-462A-A758-D137377A87A2}" type="presOf" srcId="{F22D99D3-9112-40FA-B4BF-CB288963E576}" destId="{A9A24CAD-58DD-42C8-B21D-3D68AB4B4865}" srcOrd="0" destOrd="0" presId="urn:microsoft.com/office/officeart/2005/8/layout/orgChart1"/>
    <dgm:cxn modelId="{28F57EE3-8987-44C0-82A0-9FE3863BEFE5}" type="presOf" srcId="{DDE0443F-8599-4F2F-8206-D85A4C064481}" destId="{DB90211A-A866-497F-8CF5-D96034F32FA9}" srcOrd="0" destOrd="0" presId="urn:microsoft.com/office/officeart/2005/8/layout/orgChart1"/>
    <dgm:cxn modelId="{C751F40C-9418-4D65-961B-17D83A19103B}" srcId="{D620015A-864A-4857-A087-D4733233FB58}" destId="{69BB1491-A1BE-4169-BCE3-BB1A43FE6DF1}" srcOrd="0" destOrd="0" parTransId="{455CC6D6-E6BB-4AB6-A443-1450A2F5133F}" sibTransId="{6ED1E9A0-85AE-4D70-8A4D-C3D29FD114FD}"/>
    <dgm:cxn modelId="{269B7F7F-6B2A-4694-B42E-1909354820E3}" srcId="{C95D8B30-401B-4886-AFAD-7491BB241461}" destId="{F22D99D3-9112-40FA-B4BF-CB288963E576}" srcOrd="0" destOrd="0" parTransId="{67FE2267-7662-4AF4-9FEE-1D058B8B1C07}" sibTransId="{C66A8035-3A9F-4768-A2D4-F1309E3E778D}"/>
    <dgm:cxn modelId="{2B66E10B-06ED-4693-8E05-C2691481E0AD}" type="presOf" srcId="{11070233-2D87-428C-9B7A-A63BF66F2E32}" destId="{E72A2C1C-669D-49DA-BE23-73C337BAABAD}" srcOrd="0" destOrd="0" presId="urn:microsoft.com/office/officeart/2005/8/layout/orgChart1"/>
    <dgm:cxn modelId="{0EB3A08D-A490-466D-9003-77EF89915FCD}" srcId="{DDE0443F-8599-4F2F-8206-D85A4C064481}" destId="{B4E57960-25E0-40E3-8330-2CE48E79A4C0}" srcOrd="0" destOrd="0" parTransId="{E69029BD-6237-4D4C-891B-28E9D941935A}" sibTransId="{5745D907-7180-4892-A69E-EDB2986711AC}"/>
    <dgm:cxn modelId="{D0B9B624-28D7-45DD-B6A4-EFA24CBD3403}" type="presOf" srcId="{75632D95-3EF4-4CF2-8112-AE0A5FF0AD23}" destId="{C9CB76F3-76B5-489B-96F8-CBCFCF2AAF92}" srcOrd="0" destOrd="0" presId="urn:microsoft.com/office/officeart/2005/8/layout/orgChart1"/>
    <dgm:cxn modelId="{63AD5D1F-F3B1-447C-B99E-7157E949C8EF}" type="presOf" srcId="{D620015A-864A-4857-A087-D4733233FB58}" destId="{CA465CC6-3664-4519-A4E3-316C7870586D}" srcOrd="0" destOrd="0" presId="urn:microsoft.com/office/officeart/2005/8/layout/orgChart1"/>
    <dgm:cxn modelId="{938F8834-CD21-41FA-9299-25B255F8B2E7}" type="presOf" srcId="{C95D8B30-401B-4886-AFAD-7491BB241461}" destId="{D13B252B-8078-41E1-BE7E-B1463862F4D1}" srcOrd="0" destOrd="0" presId="urn:microsoft.com/office/officeart/2005/8/layout/orgChart1"/>
    <dgm:cxn modelId="{5B58EE2B-71D5-4DAB-8C40-50208C9E2C3A}" srcId="{75632D95-3EF4-4CF2-8112-AE0A5FF0AD23}" destId="{46A37E6D-88B4-4B92-ACE5-9DD619DC15F5}" srcOrd="0" destOrd="0" parTransId="{0FEC6A32-0A45-4607-9D85-3E896064F512}" sibTransId="{BA7D0997-1F29-495C-9478-B538B4B82692}"/>
    <dgm:cxn modelId="{3A11A713-6CD7-4441-93BA-31FFE15BF5FE}" type="presOf" srcId="{46A37E6D-88B4-4B92-ACE5-9DD619DC15F5}" destId="{21C89435-D6E9-462D-9F23-F2A980DCF421}" srcOrd="1" destOrd="0" presId="urn:microsoft.com/office/officeart/2005/8/layout/orgChart1"/>
    <dgm:cxn modelId="{7443E7DC-C190-44BC-A7B7-1179B1ADB765}" type="presOf" srcId="{7E6230F8-A8AC-4995-9C33-28A3A88D6A70}" destId="{A52A2029-6B84-4590-84D5-EE5991550087}" srcOrd="0" destOrd="0" presId="urn:microsoft.com/office/officeart/2005/8/layout/orgChart1"/>
    <dgm:cxn modelId="{97AD8150-36A3-4934-B85C-735107003E15}" type="presParOf" srcId="{C9CB76F3-76B5-489B-96F8-CBCFCF2AAF92}" destId="{1424C4B6-A096-48AB-AF4D-6FCD1D31ACD3}" srcOrd="0" destOrd="0" presId="urn:microsoft.com/office/officeart/2005/8/layout/orgChart1"/>
    <dgm:cxn modelId="{9EF1EFFF-CB78-4C61-BC20-58B1F14C86AB}" type="presParOf" srcId="{1424C4B6-A096-48AB-AF4D-6FCD1D31ACD3}" destId="{09FD7C42-DB9F-44B1-8D46-3D3615029722}" srcOrd="0" destOrd="0" presId="urn:microsoft.com/office/officeart/2005/8/layout/orgChart1"/>
    <dgm:cxn modelId="{3B76209F-A33F-411E-BD82-758F781CD529}" type="presParOf" srcId="{09FD7C42-DB9F-44B1-8D46-3D3615029722}" destId="{8E1DF07F-C4EC-4C5B-814F-462A48553FF9}" srcOrd="0" destOrd="0" presId="urn:microsoft.com/office/officeart/2005/8/layout/orgChart1"/>
    <dgm:cxn modelId="{38CCCDBA-E19E-46A6-94B3-2B1AF5C5F8B3}" type="presParOf" srcId="{09FD7C42-DB9F-44B1-8D46-3D3615029722}" destId="{21C89435-D6E9-462D-9F23-F2A980DCF421}" srcOrd="1" destOrd="0" presId="urn:microsoft.com/office/officeart/2005/8/layout/orgChart1"/>
    <dgm:cxn modelId="{C51B4218-DFDE-412A-AF44-CDD01245BA8E}" type="presParOf" srcId="{1424C4B6-A096-48AB-AF4D-6FCD1D31ACD3}" destId="{8FC38251-C79C-4C22-B871-ED517B9864B0}" srcOrd="1" destOrd="0" presId="urn:microsoft.com/office/officeart/2005/8/layout/orgChart1"/>
    <dgm:cxn modelId="{AE1FC0EE-A395-4EFB-BEBC-0BE6E63A165E}" type="presParOf" srcId="{8FC38251-C79C-4C22-B871-ED517B9864B0}" destId="{E72A2C1C-669D-49DA-BE23-73C337BAABAD}" srcOrd="0" destOrd="0" presId="urn:microsoft.com/office/officeart/2005/8/layout/orgChart1"/>
    <dgm:cxn modelId="{2B1E03A1-47A2-4022-86C2-831EB3A5E842}" type="presParOf" srcId="{8FC38251-C79C-4C22-B871-ED517B9864B0}" destId="{CEEE41FA-B58F-44E7-8810-6EE6808243F2}" srcOrd="1" destOrd="0" presId="urn:microsoft.com/office/officeart/2005/8/layout/orgChart1"/>
    <dgm:cxn modelId="{7C7D0C40-BFE0-4345-8E7F-A740204548E9}" type="presParOf" srcId="{CEEE41FA-B58F-44E7-8810-6EE6808243F2}" destId="{FD99D54D-CD98-4BD2-8ED9-B7289FB78878}" srcOrd="0" destOrd="0" presId="urn:microsoft.com/office/officeart/2005/8/layout/orgChart1"/>
    <dgm:cxn modelId="{27104EC9-BC48-4A10-99CD-8219A7B6B91D}" type="presParOf" srcId="{FD99D54D-CD98-4BD2-8ED9-B7289FB78878}" destId="{CA465CC6-3664-4519-A4E3-316C7870586D}" srcOrd="0" destOrd="0" presId="urn:microsoft.com/office/officeart/2005/8/layout/orgChart1"/>
    <dgm:cxn modelId="{0CE1A7A8-971A-40C7-951B-D11EE6FE28F7}" type="presParOf" srcId="{FD99D54D-CD98-4BD2-8ED9-B7289FB78878}" destId="{80FC8FAE-3131-46FB-B524-B49AD2BFFEA3}" srcOrd="1" destOrd="0" presId="urn:microsoft.com/office/officeart/2005/8/layout/orgChart1"/>
    <dgm:cxn modelId="{7B4BBDDF-1478-49E3-8B5F-0C9AD301CEEF}" type="presParOf" srcId="{CEEE41FA-B58F-44E7-8810-6EE6808243F2}" destId="{D8F906FC-A76F-4297-B745-34A1E77EC975}" srcOrd="1" destOrd="0" presId="urn:microsoft.com/office/officeart/2005/8/layout/orgChart1"/>
    <dgm:cxn modelId="{A034B18D-6029-46DB-AC01-3C1689617586}" type="presParOf" srcId="{D8F906FC-A76F-4297-B745-34A1E77EC975}" destId="{E4FFCC2A-0C3E-47C9-BC61-B56C259457BA}" srcOrd="0" destOrd="0" presId="urn:microsoft.com/office/officeart/2005/8/layout/orgChart1"/>
    <dgm:cxn modelId="{8BDF8B79-522B-46D6-8B64-70FED07214B3}" type="presParOf" srcId="{D8F906FC-A76F-4297-B745-34A1E77EC975}" destId="{E88FBEC8-BD07-4A2A-B9EC-E99A939F49E0}" srcOrd="1" destOrd="0" presId="urn:microsoft.com/office/officeart/2005/8/layout/orgChart1"/>
    <dgm:cxn modelId="{CDDE5741-37E5-42BC-B97C-38B590503CE0}" type="presParOf" srcId="{E88FBEC8-BD07-4A2A-B9EC-E99A939F49E0}" destId="{FEF82D33-0853-4D22-A8FF-02B6EAFECF9E}" srcOrd="0" destOrd="0" presId="urn:microsoft.com/office/officeart/2005/8/layout/orgChart1"/>
    <dgm:cxn modelId="{0EDDF8ED-FDA4-4178-BD3D-EB40EDB05359}" type="presParOf" srcId="{FEF82D33-0853-4D22-A8FF-02B6EAFECF9E}" destId="{45EC5089-2303-4A61-B6EC-E616A065DD5B}" srcOrd="0" destOrd="0" presId="urn:microsoft.com/office/officeart/2005/8/layout/orgChart1"/>
    <dgm:cxn modelId="{51052F2A-C4DA-4D54-903F-80982C11EA5A}" type="presParOf" srcId="{FEF82D33-0853-4D22-A8FF-02B6EAFECF9E}" destId="{79B9034A-1C18-49AF-9D37-55517F27E544}" srcOrd="1" destOrd="0" presId="urn:microsoft.com/office/officeart/2005/8/layout/orgChart1"/>
    <dgm:cxn modelId="{569BAE9C-B71F-4C3A-91E7-B9B24A84EF52}" type="presParOf" srcId="{E88FBEC8-BD07-4A2A-B9EC-E99A939F49E0}" destId="{7368F29E-1529-4C16-997B-6A1148D15AB1}" srcOrd="1" destOrd="0" presId="urn:microsoft.com/office/officeart/2005/8/layout/orgChart1"/>
    <dgm:cxn modelId="{8CF72DFD-8998-48C5-AFA5-026E0EC4E1FF}" type="presParOf" srcId="{E88FBEC8-BD07-4A2A-B9EC-E99A939F49E0}" destId="{B38027EE-D47E-4A47-B293-4D14A8312F7A}" srcOrd="2" destOrd="0" presId="urn:microsoft.com/office/officeart/2005/8/layout/orgChart1"/>
    <dgm:cxn modelId="{958EC896-388B-4D74-81A5-1549215E8F76}" type="presParOf" srcId="{CEEE41FA-B58F-44E7-8810-6EE6808243F2}" destId="{DB7DF54C-8A8D-4090-BE8F-4BC8EB0CEF80}" srcOrd="2" destOrd="0" presId="urn:microsoft.com/office/officeart/2005/8/layout/orgChart1"/>
    <dgm:cxn modelId="{6A7721ED-EEB7-4E6C-BECA-8F99DBAB16A1}" type="presParOf" srcId="{8FC38251-C79C-4C22-B871-ED517B9864B0}" destId="{1BCAC160-FD59-490B-A9F3-702366380BB6}" srcOrd="2" destOrd="0" presId="urn:microsoft.com/office/officeart/2005/8/layout/orgChart1"/>
    <dgm:cxn modelId="{BD5CF92D-957D-4CF8-8392-43119288E58E}" type="presParOf" srcId="{8FC38251-C79C-4C22-B871-ED517B9864B0}" destId="{E8A40BFC-9A46-4CA5-8361-8A9086F316DD}" srcOrd="3" destOrd="0" presId="urn:microsoft.com/office/officeart/2005/8/layout/orgChart1"/>
    <dgm:cxn modelId="{B430CAC5-AF3F-48C5-A8D4-CFFE302CE942}" type="presParOf" srcId="{E8A40BFC-9A46-4CA5-8361-8A9086F316DD}" destId="{E3883BAD-9CD2-480D-ABDF-FB1F27977C34}" srcOrd="0" destOrd="0" presId="urn:microsoft.com/office/officeart/2005/8/layout/orgChart1"/>
    <dgm:cxn modelId="{9A0E2005-CC24-4EAB-8C40-A1F128F04B02}" type="presParOf" srcId="{E3883BAD-9CD2-480D-ABDF-FB1F27977C34}" destId="{D13B252B-8078-41E1-BE7E-B1463862F4D1}" srcOrd="0" destOrd="0" presId="urn:microsoft.com/office/officeart/2005/8/layout/orgChart1"/>
    <dgm:cxn modelId="{C33B8623-0976-439F-AE5D-D34B7523F7A5}" type="presParOf" srcId="{E3883BAD-9CD2-480D-ABDF-FB1F27977C34}" destId="{DF4C9054-B2A8-4428-A33B-0AA79C0A402B}" srcOrd="1" destOrd="0" presId="urn:microsoft.com/office/officeart/2005/8/layout/orgChart1"/>
    <dgm:cxn modelId="{A9136B97-9C1C-4D9F-BF94-AFA9318FE98C}" type="presParOf" srcId="{E8A40BFC-9A46-4CA5-8361-8A9086F316DD}" destId="{75479A2A-6F13-4C21-BED2-9226A2C3805A}" srcOrd="1" destOrd="0" presId="urn:microsoft.com/office/officeart/2005/8/layout/orgChart1"/>
    <dgm:cxn modelId="{C9CE08D4-98AF-41A0-85EA-437C1A323A62}" type="presParOf" srcId="{75479A2A-6F13-4C21-BED2-9226A2C3805A}" destId="{7ADA3832-BA4B-499D-9B57-A8EC8EC9742A}" srcOrd="0" destOrd="0" presId="urn:microsoft.com/office/officeart/2005/8/layout/orgChart1"/>
    <dgm:cxn modelId="{510E797C-2537-435F-8439-1193CADBFE00}" type="presParOf" srcId="{75479A2A-6F13-4C21-BED2-9226A2C3805A}" destId="{16B6870D-3D6B-421E-A876-45F20AE9C21E}" srcOrd="1" destOrd="0" presId="urn:microsoft.com/office/officeart/2005/8/layout/orgChart1"/>
    <dgm:cxn modelId="{C5C13358-CB83-4156-919C-816627CC331F}" type="presParOf" srcId="{16B6870D-3D6B-421E-A876-45F20AE9C21E}" destId="{5D64E085-FFF2-420F-8492-FD721EAF565F}" srcOrd="0" destOrd="0" presId="urn:microsoft.com/office/officeart/2005/8/layout/orgChart1"/>
    <dgm:cxn modelId="{6041528C-F9EF-48E5-A40F-54DBB51A0198}" type="presParOf" srcId="{5D64E085-FFF2-420F-8492-FD721EAF565F}" destId="{A9A24CAD-58DD-42C8-B21D-3D68AB4B4865}" srcOrd="0" destOrd="0" presId="urn:microsoft.com/office/officeart/2005/8/layout/orgChart1"/>
    <dgm:cxn modelId="{31503462-7CF2-4B42-B16D-58573E7F148B}" type="presParOf" srcId="{5D64E085-FFF2-420F-8492-FD721EAF565F}" destId="{15172E8E-10D4-44A2-AA6B-6147A83EA5A1}" srcOrd="1" destOrd="0" presId="urn:microsoft.com/office/officeart/2005/8/layout/orgChart1"/>
    <dgm:cxn modelId="{B07795A9-AD0E-40CF-B6AA-B58614608C6A}" type="presParOf" srcId="{16B6870D-3D6B-421E-A876-45F20AE9C21E}" destId="{DC0FCDB1-BB41-497B-98BD-ACCB48A7BEBF}" srcOrd="1" destOrd="0" presId="urn:microsoft.com/office/officeart/2005/8/layout/orgChart1"/>
    <dgm:cxn modelId="{E80CFC57-9E7A-47DC-AEF9-01699CD698D6}" type="presParOf" srcId="{DC0FCDB1-BB41-497B-98BD-ACCB48A7BEBF}" destId="{A52A2029-6B84-4590-84D5-EE5991550087}" srcOrd="0" destOrd="0" presId="urn:microsoft.com/office/officeart/2005/8/layout/orgChart1"/>
    <dgm:cxn modelId="{33CF9379-208C-40C2-839C-20175E78D0C7}" type="presParOf" srcId="{DC0FCDB1-BB41-497B-98BD-ACCB48A7BEBF}" destId="{81DB1FAC-04F4-40F8-8272-4524CF7CF11D}" srcOrd="1" destOrd="0" presId="urn:microsoft.com/office/officeart/2005/8/layout/orgChart1"/>
    <dgm:cxn modelId="{D2D44C35-ADA7-4391-93CB-A2D4A3216D80}" type="presParOf" srcId="{81DB1FAC-04F4-40F8-8272-4524CF7CF11D}" destId="{B5FC80C3-7E45-4DA8-8115-27CDF0D2D794}" srcOrd="0" destOrd="0" presId="urn:microsoft.com/office/officeart/2005/8/layout/orgChart1"/>
    <dgm:cxn modelId="{EF6EBBC1-EAB7-414C-9688-31DEA33B4CE6}" type="presParOf" srcId="{B5FC80C3-7E45-4DA8-8115-27CDF0D2D794}" destId="{DB90211A-A866-497F-8CF5-D96034F32FA9}" srcOrd="0" destOrd="0" presId="urn:microsoft.com/office/officeart/2005/8/layout/orgChart1"/>
    <dgm:cxn modelId="{45049D86-C3CC-4B58-B3BE-36124620FB62}" type="presParOf" srcId="{B5FC80C3-7E45-4DA8-8115-27CDF0D2D794}" destId="{4BD14D22-4F5E-4EA8-AEA3-2861ADD9F621}" srcOrd="1" destOrd="0" presId="urn:microsoft.com/office/officeart/2005/8/layout/orgChart1"/>
    <dgm:cxn modelId="{44F1AB20-9AFA-46D7-9A2C-6DB37550C04A}" type="presParOf" srcId="{81DB1FAC-04F4-40F8-8272-4524CF7CF11D}" destId="{0C70AE41-8378-4999-9F59-9F1E7F39EF56}" srcOrd="1" destOrd="0" presId="urn:microsoft.com/office/officeart/2005/8/layout/orgChart1"/>
    <dgm:cxn modelId="{5EA07ECE-37D5-4DFA-8874-3BAC53292793}" type="presParOf" srcId="{0C70AE41-8378-4999-9F59-9F1E7F39EF56}" destId="{D2D81A79-A0FD-4870-9CCD-04DF8A0E77B5}" srcOrd="0" destOrd="0" presId="urn:microsoft.com/office/officeart/2005/8/layout/orgChart1"/>
    <dgm:cxn modelId="{EA5FFC93-DEB8-42D6-8B0A-DE4EB23D1263}" type="presParOf" srcId="{0C70AE41-8378-4999-9F59-9F1E7F39EF56}" destId="{46AB7C91-5424-42A4-8B0F-7803BFA3C86F}" srcOrd="1" destOrd="0" presId="urn:microsoft.com/office/officeart/2005/8/layout/orgChart1"/>
    <dgm:cxn modelId="{4DD80A2C-A4FE-4E22-8C68-1D8ED84A18B8}" type="presParOf" srcId="{46AB7C91-5424-42A4-8B0F-7803BFA3C86F}" destId="{FAA058C1-64D5-4247-9CE3-426FF418FBA6}" srcOrd="0" destOrd="0" presId="urn:microsoft.com/office/officeart/2005/8/layout/orgChart1"/>
    <dgm:cxn modelId="{2BA39046-506E-4445-983C-39DBD5880A77}" type="presParOf" srcId="{FAA058C1-64D5-4247-9CE3-426FF418FBA6}" destId="{C696DDFE-6651-44B9-BB0F-A2766074A898}" srcOrd="0" destOrd="0" presId="urn:microsoft.com/office/officeart/2005/8/layout/orgChart1"/>
    <dgm:cxn modelId="{CF119E9C-21F5-49C8-AFA4-4FD5E658A15D}" type="presParOf" srcId="{FAA058C1-64D5-4247-9CE3-426FF418FBA6}" destId="{BA3E40F6-B1C2-47A9-8A0E-4C3CE1444912}" srcOrd="1" destOrd="0" presId="urn:microsoft.com/office/officeart/2005/8/layout/orgChart1"/>
    <dgm:cxn modelId="{377C5905-3926-4593-8CA5-596ABC9AABB9}" type="presParOf" srcId="{46AB7C91-5424-42A4-8B0F-7803BFA3C86F}" destId="{38DB13F2-CA44-4875-9D84-9CB2C88D0FCF}" srcOrd="1" destOrd="0" presId="urn:microsoft.com/office/officeart/2005/8/layout/orgChart1"/>
    <dgm:cxn modelId="{59DD0A43-80FA-4107-B8F7-2EB6D9C78BD6}" type="presParOf" srcId="{46AB7C91-5424-42A4-8B0F-7803BFA3C86F}" destId="{6B94C8A4-5EBF-4B81-B412-43116EDDB477}" srcOrd="2" destOrd="0" presId="urn:microsoft.com/office/officeart/2005/8/layout/orgChart1"/>
    <dgm:cxn modelId="{83E347A6-8A8C-4D1B-828E-6578E6C4DC11}" type="presParOf" srcId="{81DB1FAC-04F4-40F8-8272-4524CF7CF11D}" destId="{BD5E2221-D849-43AC-AD60-357ED6CD6B29}" srcOrd="2" destOrd="0" presId="urn:microsoft.com/office/officeart/2005/8/layout/orgChart1"/>
    <dgm:cxn modelId="{2C321C13-76B2-4D30-98BE-D1964C27E5BA}" type="presParOf" srcId="{16B6870D-3D6B-421E-A876-45F20AE9C21E}" destId="{24C69691-90E5-462F-8C3A-1CD6F45F58D5}" srcOrd="2" destOrd="0" presId="urn:microsoft.com/office/officeart/2005/8/layout/orgChart1"/>
    <dgm:cxn modelId="{0649B490-D654-4235-857A-64218FE6F3F9}" type="presParOf" srcId="{E8A40BFC-9A46-4CA5-8361-8A9086F316DD}" destId="{A0B65627-F805-4175-AE3B-CDA25306CC6E}" srcOrd="2" destOrd="0" presId="urn:microsoft.com/office/officeart/2005/8/layout/orgChart1"/>
    <dgm:cxn modelId="{7C531600-0279-4E75-9F3C-FDB783ED7C5C}" type="presParOf" srcId="{1424C4B6-A096-48AB-AF4D-6FCD1D31ACD3}" destId="{0737159F-3DA9-43B9-8405-0C0078EC3850}"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EEF04C-FDF9-4BFB-8530-11B74AEE334D}" type="datetimeFigureOut">
              <a:rPr lang="el-GR" smtClean="0"/>
              <a:pPr/>
              <a:t>12/6/2018</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AA7B53-A2BC-42E9-8B78-6A0DAE2A8E20}"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EFAA7B53-A2BC-42E9-8B78-6A0DAE2A8E20}" type="slidenum">
              <a:rPr lang="el-GR" smtClean="0"/>
              <a:pPr/>
              <a:t>4</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DE1E915B-8640-40FD-B1E7-571BC301876B}" type="slidenum">
              <a:rPr lang="el-GR" smtClean="0"/>
              <a:pPr/>
              <a:t>5</a:t>
            </a:fld>
            <a:endParaRPr lang="el-G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FAA7B53-A2BC-42E9-8B78-6A0DAE2A8E20}" type="slidenum">
              <a:rPr lang="el-GR" smtClean="0"/>
              <a:pPr/>
              <a:t>7</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DE1E915B-8640-40FD-B1E7-571BC301876B}" type="slidenum">
              <a:rPr lang="el-GR" smtClean="0"/>
              <a:pPr/>
              <a:t>9</a:t>
            </a:fld>
            <a:endParaRPr lang="el-G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3 - Θέση αριθμού διαφάνειας"/>
          <p:cNvSpPr>
            <a:spLocks noGrp="1"/>
          </p:cNvSpPr>
          <p:nvPr>
            <p:ph type="sldNum" sz="quarter" idx="10"/>
          </p:nvPr>
        </p:nvSpPr>
        <p:spPr/>
        <p:txBody>
          <a:bodyPr/>
          <a:lstStyle/>
          <a:p>
            <a:fld id="{EFAA7B53-A2BC-42E9-8B78-6A0DAE2A8E20}" type="slidenum">
              <a:rPr lang="el-GR" smtClean="0"/>
              <a:pPr/>
              <a:t>18</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EFAA7B53-A2BC-42E9-8B78-6A0DAE2A8E20}" type="slidenum">
              <a:rPr lang="el-GR" smtClean="0"/>
              <a:pPr/>
              <a:t>23</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B9C44F8-397A-4872-8F60-2AE8A27928F1}" type="datetimeFigureOut">
              <a:rPr lang="el-GR" smtClean="0"/>
              <a:pPr/>
              <a:t>12/6/2018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3A8664A-2FD0-4DE6-AC27-E472D6B83266}"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9C44F8-397A-4872-8F60-2AE8A27928F1}" type="datetimeFigureOut">
              <a:rPr lang="el-GR" smtClean="0"/>
              <a:pPr/>
              <a:t>12/6/2018</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A8664A-2FD0-4DE6-AC27-E472D6B83266}"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www.microstars.gr/app"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5.gif"/><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5.gif"/></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7.gif"/><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539552" y="1556792"/>
            <a:ext cx="7772400" cy="1470025"/>
          </a:xfrm>
        </p:spPr>
        <p:txBody>
          <a:bodyPr>
            <a:normAutofit/>
          </a:bodyPr>
          <a:lstStyle/>
          <a:p>
            <a:r>
              <a:rPr lang="en-US" b="1" i="1" dirty="0" err="1" smtClean="0"/>
              <a:t>Fintech</a:t>
            </a:r>
            <a:r>
              <a:rPr lang="en-US" b="1" i="1" dirty="0" smtClean="0"/>
              <a:t> </a:t>
            </a:r>
            <a:r>
              <a:rPr lang="el-GR" b="1" i="1" dirty="0" smtClean="0"/>
              <a:t>και </a:t>
            </a:r>
            <a:r>
              <a:rPr lang="el-GR" b="1" i="1" dirty="0" err="1" smtClean="0"/>
              <a:t>Μικροπιστώσεις</a:t>
            </a:r>
            <a:r>
              <a:rPr lang="el-GR" b="1" i="1" dirty="0" smtClean="0"/>
              <a:t> στην Ελλάδα</a:t>
            </a:r>
            <a:endParaRPr lang="el-GR" b="1" i="1" dirty="0"/>
          </a:p>
        </p:txBody>
      </p:sp>
      <p:sp>
        <p:nvSpPr>
          <p:cNvPr id="3" name="2 - Υπότιτλος"/>
          <p:cNvSpPr>
            <a:spLocks noGrp="1"/>
          </p:cNvSpPr>
          <p:nvPr>
            <p:ph type="subTitle" idx="1"/>
          </p:nvPr>
        </p:nvSpPr>
        <p:spPr>
          <a:xfrm>
            <a:off x="251520" y="5229200"/>
            <a:ext cx="5040560" cy="1320552"/>
          </a:xfrm>
        </p:spPr>
        <p:txBody>
          <a:bodyPr>
            <a:normAutofit fontScale="92500" lnSpcReduction="10000"/>
          </a:bodyPr>
          <a:lstStyle/>
          <a:p>
            <a:pPr algn="l"/>
            <a:endParaRPr lang="en-US" sz="2800" dirty="0" smtClean="0">
              <a:solidFill>
                <a:schemeClr val="tx1"/>
              </a:solidFill>
            </a:endParaRPr>
          </a:p>
          <a:p>
            <a:pPr algn="l"/>
            <a:r>
              <a:rPr lang="el-GR" sz="2800" i="1" dirty="0" smtClean="0">
                <a:solidFill>
                  <a:schemeClr val="tx1"/>
                </a:solidFill>
              </a:rPr>
              <a:t>Παρασκευά Βασιλική, </a:t>
            </a:r>
            <a:endParaRPr lang="en-US" sz="2800" i="1" dirty="0" smtClean="0">
              <a:solidFill>
                <a:schemeClr val="tx1"/>
              </a:solidFill>
            </a:endParaRPr>
          </a:p>
          <a:p>
            <a:pPr algn="l"/>
            <a:r>
              <a:rPr lang="el-GR" sz="2800" i="1" dirty="0" smtClean="0">
                <a:solidFill>
                  <a:schemeClr val="tx1"/>
                </a:solidFill>
              </a:rPr>
              <a:t>Υπεύθυνη Πιστώσεων </a:t>
            </a:r>
            <a:r>
              <a:rPr lang="en-US" sz="2800" i="1" dirty="0" err="1" smtClean="0">
                <a:solidFill>
                  <a:schemeClr val="tx1"/>
                </a:solidFill>
              </a:rPr>
              <a:t>microSTARS</a:t>
            </a:r>
            <a:endParaRPr lang="el-GR" sz="2800" i="1" dirty="0">
              <a:solidFill>
                <a:schemeClr val="tx1"/>
              </a:solidFill>
            </a:endParaRPr>
          </a:p>
        </p:txBody>
      </p:sp>
      <p:pic>
        <p:nvPicPr>
          <p:cNvPr id="4" name="Picture 1"/>
          <p:cNvPicPr>
            <a:picLocks noChangeAspect="1" noChangeArrowheads="1"/>
          </p:cNvPicPr>
          <p:nvPr/>
        </p:nvPicPr>
        <p:blipFill>
          <a:blip r:embed="rId2" cstate="print"/>
          <a:srcRect/>
          <a:stretch>
            <a:fillRect/>
          </a:stretch>
        </p:blipFill>
        <p:spPr bwMode="auto">
          <a:xfrm>
            <a:off x="323529" y="107936"/>
            <a:ext cx="2355104" cy="1664880"/>
          </a:xfrm>
          <a:prstGeom prst="rect">
            <a:avLst/>
          </a:prstGeom>
          <a:noFill/>
          <a:ln w="9525">
            <a:noFill/>
            <a:miter lim="800000"/>
            <a:headEnd/>
            <a:tailEnd/>
          </a:ln>
        </p:spPr>
      </p:pic>
      <p:pic>
        <p:nvPicPr>
          <p:cNvPr id="5" name="2 - Εικόνα" descr="ΚΕΠΑ 1.png"/>
          <p:cNvPicPr>
            <a:picLocks/>
          </p:cNvPicPr>
          <p:nvPr/>
        </p:nvPicPr>
        <p:blipFill>
          <a:blip r:embed="rId3" cstate="print"/>
          <a:stretch>
            <a:fillRect/>
          </a:stretch>
        </p:blipFill>
        <p:spPr>
          <a:xfrm>
            <a:off x="5580112" y="5517232"/>
            <a:ext cx="3203848" cy="1080120"/>
          </a:xfrm>
          <a:prstGeom prst="rect">
            <a:avLst/>
          </a:prstGeom>
        </p:spPr>
      </p:pic>
      <p:pic>
        <p:nvPicPr>
          <p:cNvPr id="6160" name="Picture 16" descr="ÎÏÎ¿ÏÎ­Î»ÎµÏÎ¼Î± ÎµÎ¹ÎºÏÎ½Î±Ï Î³Î¹Î± on line application"/>
          <p:cNvPicPr>
            <a:picLocks noChangeAspect="1" noChangeArrowheads="1"/>
          </p:cNvPicPr>
          <p:nvPr/>
        </p:nvPicPr>
        <p:blipFill>
          <a:blip r:embed="rId4" cstate="print"/>
          <a:srcRect/>
          <a:stretch>
            <a:fillRect/>
          </a:stretch>
        </p:blipFill>
        <p:spPr bwMode="auto">
          <a:xfrm>
            <a:off x="1835696" y="2918827"/>
            <a:ext cx="4968552" cy="258981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 TextBox"/>
          <p:cNvSpPr txBox="1"/>
          <p:nvPr/>
        </p:nvSpPr>
        <p:spPr>
          <a:xfrm>
            <a:off x="6876256" y="3284984"/>
            <a:ext cx="1656184" cy="276999"/>
          </a:xfrm>
          <a:prstGeom prst="rect">
            <a:avLst/>
          </a:prstGeom>
          <a:noFill/>
        </p:spPr>
        <p:txBody>
          <a:bodyPr wrap="square" rtlCol="0">
            <a:spAutoFit/>
          </a:bodyPr>
          <a:lstStyle/>
          <a:p>
            <a:pPr algn="ctr"/>
            <a:r>
              <a:rPr lang="el-GR" sz="1200" dirty="0" smtClean="0">
                <a:solidFill>
                  <a:schemeClr val="bg1"/>
                </a:solidFill>
              </a:rPr>
              <a:t>ΕΠΙΚΟΙΝΩΝΙΑ</a:t>
            </a:r>
            <a:endParaRPr lang="el-GR" sz="1200" dirty="0">
              <a:solidFill>
                <a:schemeClr val="bg1"/>
              </a:solidFill>
            </a:endParaRPr>
          </a:p>
        </p:txBody>
      </p:sp>
      <p:sp>
        <p:nvSpPr>
          <p:cNvPr id="24" name="23 - TextBox"/>
          <p:cNvSpPr txBox="1"/>
          <p:nvPr/>
        </p:nvSpPr>
        <p:spPr>
          <a:xfrm>
            <a:off x="1124000" y="4445496"/>
            <a:ext cx="1008112" cy="369332"/>
          </a:xfrm>
          <a:prstGeom prst="rect">
            <a:avLst/>
          </a:prstGeom>
          <a:noFill/>
        </p:spPr>
        <p:txBody>
          <a:bodyPr wrap="square" rtlCol="0">
            <a:spAutoFit/>
          </a:bodyPr>
          <a:lstStyle/>
          <a:p>
            <a:endParaRPr lang="el-GR" dirty="0"/>
          </a:p>
        </p:txBody>
      </p:sp>
      <p:sp>
        <p:nvSpPr>
          <p:cNvPr id="28" name="27 - TextBox"/>
          <p:cNvSpPr txBox="1"/>
          <p:nvPr/>
        </p:nvSpPr>
        <p:spPr>
          <a:xfrm>
            <a:off x="3059832" y="4869160"/>
            <a:ext cx="1224136" cy="307777"/>
          </a:xfrm>
          <a:prstGeom prst="rect">
            <a:avLst/>
          </a:prstGeom>
          <a:noFill/>
        </p:spPr>
        <p:txBody>
          <a:bodyPr wrap="square" rtlCol="0">
            <a:spAutoFit/>
          </a:bodyPr>
          <a:lstStyle/>
          <a:p>
            <a:r>
              <a:rPr lang="el-GR" sz="1400" b="1" dirty="0" smtClean="0">
                <a:solidFill>
                  <a:schemeClr val="bg1"/>
                </a:solidFill>
              </a:rPr>
              <a:t>ΕΚΠΑΙΔΕΥΣΗ</a:t>
            </a:r>
            <a:endParaRPr lang="el-GR" sz="1400" b="1" dirty="0">
              <a:solidFill>
                <a:schemeClr val="bg1"/>
              </a:solidFill>
            </a:endParaRPr>
          </a:p>
        </p:txBody>
      </p:sp>
      <p:sp>
        <p:nvSpPr>
          <p:cNvPr id="33" name="32 - TextBox"/>
          <p:cNvSpPr txBox="1"/>
          <p:nvPr/>
        </p:nvSpPr>
        <p:spPr>
          <a:xfrm>
            <a:off x="7164288" y="4941168"/>
            <a:ext cx="1008112" cy="338554"/>
          </a:xfrm>
          <a:prstGeom prst="rect">
            <a:avLst/>
          </a:prstGeom>
          <a:noFill/>
        </p:spPr>
        <p:txBody>
          <a:bodyPr wrap="square" rtlCol="0">
            <a:spAutoFit/>
          </a:bodyPr>
          <a:lstStyle/>
          <a:p>
            <a:pPr algn="ctr"/>
            <a:r>
              <a:rPr lang="el-GR" sz="1600" b="1" dirty="0" smtClean="0">
                <a:solidFill>
                  <a:schemeClr val="bg1"/>
                </a:solidFill>
              </a:rPr>
              <a:t>ΚΙΛΚΙΣ</a:t>
            </a:r>
            <a:endParaRPr lang="el-GR" sz="1600" b="1" dirty="0">
              <a:solidFill>
                <a:schemeClr val="bg1"/>
              </a:solidFill>
            </a:endParaRPr>
          </a:p>
        </p:txBody>
      </p:sp>
      <p:sp>
        <p:nvSpPr>
          <p:cNvPr id="18" name="Title 3"/>
          <p:cNvSpPr txBox="1">
            <a:spLocks/>
          </p:cNvSpPr>
          <p:nvPr/>
        </p:nvSpPr>
        <p:spPr>
          <a:xfrm>
            <a:off x="395536" y="1196752"/>
            <a:ext cx="3816424" cy="864096"/>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l-GR" sz="3200" b="1" dirty="0" smtClean="0">
                <a:solidFill>
                  <a:srgbClr val="C00000"/>
                </a:solidFill>
                <a:effectLst>
                  <a:outerShdw blurRad="38100" dist="38100" dir="2700000" algn="tl">
                    <a:srgbClr val="000000">
                      <a:alpha val="43137"/>
                    </a:srgbClr>
                  </a:outerShdw>
                </a:effectLst>
                <a:latin typeface="Segoe Script" pitchFamily="34" charset="0"/>
                <a:ea typeface="+mj-ea"/>
                <a:cs typeface="Segoe UI Light" pitchFamily="34" charset="0"/>
              </a:rPr>
              <a:t>Η ταυτότητα του</a:t>
            </a:r>
            <a:endParaRPr kumimoji="0" lang="en-US" sz="32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Segoe Script" pitchFamily="34" charset="0"/>
              <a:ea typeface="+mj-ea"/>
              <a:cs typeface="Segoe UI Light"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4139952" y="980728"/>
            <a:ext cx="3085134" cy="1024695"/>
          </a:xfrm>
          <a:prstGeom prst="rect">
            <a:avLst/>
          </a:prstGeom>
          <a:noFill/>
          <a:ln w="9525">
            <a:noFill/>
            <a:miter lim="800000"/>
            <a:headEnd/>
            <a:tailEnd/>
          </a:ln>
        </p:spPr>
      </p:pic>
      <p:sp>
        <p:nvSpPr>
          <p:cNvPr id="13" name="12 - Ορθογώνιο"/>
          <p:cNvSpPr/>
          <p:nvPr/>
        </p:nvSpPr>
        <p:spPr>
          <a:xfrm>
            <a:off x="251520" y="1988840"/>
            <a:ext cx="8064896" cy="2646878"/>
          </a:xfrm>
          <a:prstGeom prst="rect">
            <a:avLst/>
          </a:prstGeom>
        </p:spPr>
        <p:txBody>
          <a:bodyPr wrap="square">
            <a:spAutoFit/>
          </a:bodyPr>
          <a:lstStyle/>
          <a:p>
            <a:pPr algn="just"/>
            <a:r>
              <a:rPr lang="el-GR" sz="2000" dirty="0" smtClean="0"/>
              <a:t>Το </a:t>
            </a:r>
            <a:r>
              <a:rPr lang="el-GR" sz="2000" b="1" dirty="0" smtClean="0"/>
              <a:t>Κέντρο Επιχειρηματικής και Πολιτιστικής Ανάπτυξης (ΚΕΠΑ) </a:t>
            </a:r>
            <a:r>
              <a:rPr lang="el-GR" sz="2000" dirty="0" smtClean="0"/>
              <a:t>είναι Αστική μη κερδοσκοπικού χαρακτήρα εταιρεία ιδιωτικού δικαίου με έδρα τη Θεσσαλονίκη.</a:t>
            </a:r>
          </a:p>
          <a:p>
            <a:pPr algn="just"/>
            <a:endParaRPr lang="el-GR" sz="800" dirty="0" smtClean="0"/>
          </a:p>
          <a:p>
            <a:r>
              <a:rPr lang="el-GR" sz="2000" dirty="0" smtClean="0"/>
              <a:t>Δημιουργήθηκε τον Μάρτιο του 1991 από:</a:t>
            </a:r>
          </a:p>
          <a:p>
            <a:pPr>
              <a:buFont typeface="Wingdings" pitchFamily="2" charset="2"/>
              <a:buChar char="q"/>
            </a:pPr>
            <a:r>
              <a:rPr lang="el-GR" sz="2000" dirty="0" smtClean="0"/>
              <a:t> το Σύνδεσμο Βιομηχανιών Βορείου Ελλάδος (</a:t>
            </a:r>
            <a:r>
              <a:rPr lang="el-GR" sz="2000" b="1" dirty="0" smtClean="0"/>
              <a:t>ΣΒΒΕ</a:t>
            </a:r>
            <a:r>
              <a:rPr lang="el-GR" sz="2000" dirty="0" smtClean="0"/>
              <a:t>) και </a:t>
            </a:r>
          </a:p>
          <a:p>
            <a:pPr>
              <a:buFont typeface="Wingdings" pitchFamily="2" charset="2"/>
              <a:buChar char="q"/>
            </a:pPr>
            <a:r>
              <a:rPr lang="el-GR" sz="2000" dirty="0" smtClean="0"/>
              <a:t> το Σύνδεσμο Εξαγωγέων Βορείου Ελλάδος (</a:t>
            </a:r>
            <a:r>
              <a:rPr lang="el-GR" sz="2000" b="1" dirty="0" smtClean="0"/>
              <a:t>ΣΕΒΕ</a:t>
            </a:r>
            <a:r>
              <a:rPr lang="el-GR" sz="2000" dirty="0" smtClean="0"/>
              <a:t>) </a:t>
            </a:r>
          </a:p>
          <a:p>
            <a:endParaRPr lang="el-GR" sz="2000" dirty="0" smtClean="0"/>
          </a:p>
          <a:p>
            <a:pPr algn="just"/>
            <a:endParaRPr lang="el-GR" dirty="0" smtClean="0"/>
          </a:p>
        </p:txBody>
      </p:sp>
      <p:pic>
        <p:nvPicPr>
          <p:cNvPr id="12" name="2 - Εικόνα" descr="ΚΕΠΑ 1.png"/>
          <p:cNvPicPr/>
          <p:nvPr/>
        </p:nvPicPr>
        <p:blipFill>
          <a:blip r:embed="rId3" cstate="print"/>
          <a:stretch>
            <a:fillRect/>
          </a:stretch>
        </p:blipFill>
        <p:spPr>
          <a:xfrm>
            <a:off x="0" y="188640"/>
            <a:ext cx="2627784" cy="936104"/>
          </a:xfrm>
          <a:prstGeom prst="rect">
            <a:avLst/>
          </a:prstGeom>
        </p:spPr>
      </p:pic>
      <p:sp>
        <p:nvSpPr>
          <p:cNvPr id="10" name="9 - Ορθογώνιο"/>
          <p:cNvSpPr/>
          <p:nvPr/>
        </p:nvSpPr>
        <p:spPr>
          <a:xfrm>
            <a:off x="323528" y="4293096"/>
            <a:ext cx="8280920" cy="1015663"/>
          </a:xfrm>
          <a:prstGeom prst="rect">
            <a:avLst/>
          </a:prstGeom>
        </p:spPr>
        <p:txBody>
          <a:bodyPr wrap="square">
            <a:spAutoFit/>
          </a:bodyPr>
          <a:lstStyle/>
          <a:p>
            <a:pPr algn="just"/>
            <a:r>
              <a:rPr lang="el-GR" sz="2000" dirty="0" smtClean="0"/>
              <a:t>Από το 1993 μέχρι σήμερα το ΚΕΠΑ δραστηριοποιείται ως </a:t>
            </a:r>
            <a:r>
              <a:rPr lang="el-GR" sz="2000" b="1" dirty="0" smtClean="0"/>
              <a:t>Φορέας Διαχείρισης Εθνικών και Ευρωπαϊκών Προγραμμάτων</a:t>
            </a:r>
            <a:r>
              <a:rPr lang="en-US" sz="2000" b="1" dirty="0" smtClean="0"/>
              <a:t> </a:t>
            </a:r>
            <a:r>
              <a:rPr lang="el-GR" sz="2000" dirty="0" smtClean="0"/>
              <a:t>συμβάλλοντας στην ανάπτυξη πολλών ΜΜΕ της Κεντρικής και Δυτικής Μακεδονίας.</a:t>
            </a:r>
            <a:endParaRPr lang="en-US" sz="2000"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9459" name="Rectangle 3"/>
          <p:cNvSpPr>
            <a:spLocks noChangeArrowheads="1"/>
          </p:cNvSpPr>
          <p:nvPr/>
        </p:nvSpPr>
        <p:spPr bwMode="auto">
          <a:xfrm>
            <a:off x="-990600" y="20097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636838" algn="ctr"/>
                <a:tab pos="5273675" algn="r"/>
              </a:tabLst>
            </a:pP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sp>
        <p:nvSpPr>
          <p:cNvPr id="5734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Georgia" pitchFamily="18" charset="0"/>
                <a:ea typeface="Calibri" pitchFamily="34" charset="0"/>
                <a:cs typeface="Times New Roman" pitchFamily="18" charset="0"/>
              </a:rPr>
              <a:t>Στα πλαίσια της προσπάθειάς του να ενισχύσει περαιτέρω τις ΜΜΕ και τους μικρο-επιχειρηματίες με τις υπηρεσίες του, το ΚΕΠΑ άρχισε να διερευνά κατά την διάρκεια του έτους 2012, την πιθανότητα δημιουργίας ενός σχήματος ΜικροΧρηματοδοτήσεων για την περιοχή της Κεντρικής Μακεδονίας.  Σε αυτή την κατεύθυνση, το ΚΕΠΑ μερίμνησε για  λήψη τεχνικής βοήθειας από τη </a:t>
            </a:r>
            <a:r>
              <a:rPr kumimoji="0" lang="en-US" sz="1100" b="0" i="0" u="none" strike="noStrike" cap="none" normalizeH="0" baseline="0" smtClean="0">
                <a:ln>
                  <a:noFill/>
                </a:ln>
                <a:solidFill>
                  <a:schemeClr val="tx1"/>
                </a:solidFill>
                <a:effectLst/>
                <a:latin typeface="Georgia" pitchFamily="18" charset="0"/>
                <a:ea typeface="Calibri" pitchFamily="34" charset="0"/>
                <a:cs typeface="Times New Roman" pitchFamily="18" charset="0"/>
              </a:rPr>
              <a:t>MicroFinanza Rating</a:t>
            </a:r>
            <a:r>
              <a:rPr kumimoji="0" lang="el-GR" sz="1100" b="0" i="0" u="none" strike="noStrike" cap="none" normalizeH="0" baseline="0" smtClean="0">
                <a:ln>
                  <a:noFill/>
                </a:ln>
                <a:solidFill>
                  <a:schemeClr val="tx1"/>
                </a:solidFill>
                <a:effectLst/>
                <a:latin typeface="Georgia" pitchFamily="18" charset="0"/>
                <a:ea typeface="Calibri" pitchFamily="34" charset="0"/>
                <a:cs typeface="Times New Roman" pitchFamily="18" charset="0"/>
              </a:rPr>
              <a:t>, στο πλαίσιο του έργου </a:t>
            </a:r>
            <a:r>
              <a:rPr kumimoji="0" lang="en-GB" sz="1100" b="0" i="0" u="none" strike="noStrike" cap="none" normalizeH="0" baseline="0" smtClean="0">
                <a:ln>
                  <a:noFill/>
                </a:ln>
                <a:solidFill>
                  <a:schemeClr val="tx1"/>
                </a:solidFill>
                <a:effectLst/>
                <a:latin typeface="Georgia" pitchFamily="18" charset="0"/>
                <a:ea typeface="Calibri" pitchFamily="34" charset="0"/>
                <a:cs typeface="Times New Roman" pitchFamily="18" charset="0"/>
              </a:rPr>
              <a:t>JASMINE</a:t>
            </a:r>
            <a:r>
              <a:rPr kumimoji="0" lang="en-GB" sz="1100" b="0" i="0" u="sng" strike="noStrike" cap="none" normalizeH="0" baseline="30000" smtClean="0">
                <a:ln>
                  <a:noFill/>
                </a:ln>
                <a:solidFill>
                  <a:srgbClr val="800080"/>
                </a:solidFill>
                <a:effectLst/>
                <a:latin typeface="Georgia" pitchFamily="18" charset="0"/>
                <a:ea typeface="Calibri" pitchFamily="34" charset="0"/>
                <a:cs typeface="Times New Roman" pitchFamily="18" charset="0"/>
                <a:hlinkClick r:id=""/>
              </a:rPr>
              <a:t>[</a:t>
            </a:r>
            <a:r>
              <a:rPr kumimoji="0" lang="en-GB" sz="1100" b="0" i="0" u="sng" strike="noStrike" cap="none" normalizeH="0" baseline="30000" smtClean="0" bmk="">
                <a:ln>
                  <a:noFill/>
                </a:ln>
                <a:solidFill>
                  <a:srgbClr val="800080"/>
                </a:solidFill>
                <a:effectLst/>
                <a:latin typeface="Georgia" pitchFamily="18" charset="0"/>
                <a:ea typeface="Calibri" pitchFamily="34" charset="0"/>
                <a:cs typeface="Times New Roman" pitchFamily="18" charset="0"/>
                <a:hlinkClick r:id=""/>
              </a:rPr>
              <a:t>1]</a:t>
            </a:r>
            <a:r>
              <a:rPr kumimoji="0" lang="el-GR" sz="1100" b="0" i="0" u="none" strike="noStrike" cap="none" normalizeH="0" baseline="0" smtClean="0">
                <a:ln>
                  <a:noFill/>
                </a:ln>
                <a:solidFill>
                  <a:schemeClr val="tx1"/>
                </a:solidFill>
                <a:effectLst/>
                <a:latin typeface="Georgia" pitchFamily="18" charset="0"/>
                <a:ea typeface="Calibri" pitchFamily="34" charset="0"/>
                <a:cs typeface="Times New Roman" pitchFamily="18" charset="0"/>
              </a:rPr>
              <a:t>. Από το 2015, το ΚΕΠΑ ξεκίνησε να προετοιμάζει το έδαφος με την υλοποίηση του έργου </a:t>
            </a:r>
            <a:r>
              <a:rPr kumimoji="0" lang="en-US" sz="1100" b="0" i="0" u="none" strike="noStrike" cap="none" normalizeH="0" baseline="0" smtClean="0">
                <a:ln>
                  <a:noFill/>
                </a:ln>
                <a:solidFill>
                  <a:schemeClr val="tx1"/>
                </a:solidFill>
                <a:effectLst/>
                <a:latin typeface="Georgia" pitchFamily="18" charset="0"/>
                <a:ea typeface="Calibri" pitchFamily="34" charset="0"/>
                <a:cs typeface="Times New Roman" pitchFamily="18" charset="0"/>
              </a:rPr>
              <a:t>microSTARS</a:t>
            </a:r>
            <a:r>
              <a:rPr kumimoji="0" lang="el-GR" sz="1100" b="0" i="0" u="none" strike="noStrike" cap="none" normalizeH="0" baseline="0" smtClean="0">
                <a:ln>
                  <a:noFill/>
                </a:ln>
                <a:solidFill>
                  <a:schemeClr val="tx1"/>
                </a:solidFill>
                <a:effectLst/>
                <a:latin typeface="Georgia" pitchFamily="18" charset="0"/>
                <a:ea typeface="Calibri" pitchFamily="34" charset="0"/>
                <a:cs typeface="Times New Roman" pitchFamily="18" charset="0"/>
              </a:rPr>
              <a:t>, το οποίο αφορά σε δύο ειδών παροχές, κυρίως σε αυτό-απασχολούμενους και ιδιοκτήτες μικρών και πολύ μικρών επιχειρήσεων: Μικροπιστώσεις και Υπηρεσίες Επιχειρηματικής Ανάπτυξης Μικρών και Πολύ Μικρών Επιχειρήσεων</a:t>
            </a:r>
            <a:r>
              <a:rPr kumimoji="0" lang="el-GR" sz="800" b="0" i="0" u="none" strike="noStrike" cap="none" normalizeH="0" baseline="0" smtClean="0">
                <a:ln>
                  <a:noFill/>
                </a:ln>
                <a:solidFill>
                  <a:schemeClr val="tx1"/>
                </a:solidFill>
                <a:effectLst/>
                <a:latin typeface="Arial" pitchFamily="34" charset="0"/>
                <a:cs typeface="Arial" pitchFamily="34" charset="0"/>
              </a:rPr>
              <a:t> </a:t>
            </a:r>
            <a:endParaRPr kumimoji="0" lang="el-GR"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800" b="0" i="0" u="none" strike="noStrike" cap="none" normalizeH="0" baseline="0" smtClean="0">
                <a:ln>
                  <a:noFill/>
                </a:ln>
                <a:solidFill>
                  <a:schemeClr val="tx1"/>
                </a:solidFill>
                <a:effectLst/>
                <a:latin typeface="Arial" pitchFamily="34" charset="0"/>
                <a:cs typeface="Arial" pitchFamily="34" charset="0"/>
              </a:rPr>
              <a:t/>
            </a:r>
            <a:br>
              <a:rPr kumimoji="0" lang="el-GR" sz="1800" b="0" i="0" u="none" strike="noStrike" cap="none" normalizeH="0" baseline="0" smtClean="0">
                <a:ln>
                  <a:noFill/>
                </a:ln>
                <a:solidFill>
                  <a:schemeClr val="tx1"/>
                </a:solidFill>
                <a:effectLst/>
                <a:latin typeface="Arial" pitchFamily="34" charset="0"/>
                <a:cs typeface="Arial" pitchFamily="34" charset="0"/>
              </a:rPr>
            </a:b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sp>
        <p:nvSpPr>
          <p:cNvPr id="57346" name="Rectangle 2"/>
          <p:cNvSpPr>
            <a:spLocks noChangeArrowheads="1"/>
          </p:cNvSpPr>
          <p:nvPr/>
        </p:nvSpPr>
        <p:spPr bwMode="auto">
          <a:xfrm>
            <a:off x="0" y="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1" name="20 - Ορθογώνιο"/>
          <p:cNvSpPr/>
          <p:nvPr/>
        </p:nvSpPr>
        <p:spPr>
          <a:xfrm>
            <a:off x="179512" y="1772816"/>
            <a:ext cx="8568952" cy="3785652"/>
          </a:xfrm>
          <a:prstGeom prst="rect">
            <a:avLst/>
          </a:prstGeom>
        </p:spPr>
        <p:txBody>
          <a:bodyPr wrap="square">
            <a:spAutoFit/>
          </a:bodyPr>
          <a:lstStyle/>
          <a:p>
            <a:pPr algn="just"/>
            <a:r>
              <a:rPr lang="el-GR" sz="2000" dirty="0" smtClean="0"/>
              <a:t>Το ΚΕΠΑ, στα πλαίσια της προσπάθειάς του να ενισχύσει περαιτέρω τις ΜΜΕ με τις υπηρεσίες του, άρχισε να διερευνά το 2012, την </a:t>
            </a:r>
            <a:r>
              <a:rPr lang="el-GR" sz="2000" b="1" dirty="0" smtClean="0"/>
              <a:t>πιθανότητα δημιουργίας ενός μη τραπεζικού φορέα παροχής </a:t>
            </a:r>
            <a:r>
              <a:rPr lang="el-GR" sz="2000" b="1" dirty="0" err="1" smtClean="0"/>
              <a:t>μικρο</a:t>
            </a:r>
            <a:r>
              <a:rPr lang="en-US" sz="2000" b="1" dirty="0" smtClean="0"/>
              <a:t>-</a:t>
            </a:r>
            <a:r>
              <a:rPr lang="el-GR" sz="2000" b="1" dirty="0" smtClean="0"/>
              <a:t>χρηματοδοτήσεων</a:t>
            </a:r>
            <a:r>
              <a:rPr lang="en-US" sz="2000" dirty="0" smtClean="0"/>
              <a:t>, </a:t>
            </a:r>
            <a:r>
              <a:rPr lang="el-GR" sz="2000" dirty="0" smtClean="0"/>
              <a:t>δημιουργώντας το Ελληνικό μοντέλο παροχής και υποστήριξης</a:t>
            </a:r>
            <a:r>
              <a:rPr lang="en-US" sz="2000" dirty="0" smtClean="0"/>
              <a:t> </a:t>
            </a:r>
            <a:r>
              <a:rPr lang="en-US" sz="2000" b="1" dirty="0" smtClean="0"/>
              <a:t>(</a:t>
            </a:r>
            <a:r>
              <a:rPr lang="el-GR" sz="2000" b="1" dirty="0" smtClean="0"/>
              <a:t>δάνεια μέχρι 25.000€ χωρίς εμπράγματες εγγυήσεις μαζί με παροχή επιχειρηματικής υποστήριξης στον δανειολήπτη)</a:t>
            </a:r>
            <a:r>
              <a:rPr lang="en-US" sz="2000" b="1" dirty="0" smtClean="0"/>
              <a:t>.</a:t>
            </a:r>
            <a:r>
              <a:rPr lang="el-GR" sz="2000" dirty="0" smtClean="0"/>
              <a:t> </a:t>
            </a:r>
            <a:endParaRPr lang="en-US" sz="2000" dirty="0" smtClean="0"/>
          </a:p>
          <a:p>
            <a:pPr algn="just"/>
            <a:endParaRPr lang="en-US" sz="2000" dirty="0" smtClean="0">
              <a:latin typeface="+mj-lt"/>
            </a:endParaRPr>
          </a:p>
          <a:p>
            <a:pPr algn="just"/>
            <a:r>
              <a:rPr lang="el-GR" sz="2000" dirty="0" smtClean="0"/>
              <a:t>Λαμβάνοντας</a:t>
            </a:r>
            <a:r>
              <a:rPr lang="en-US" sz="2000" dirty="0" smtClean="0"/>
              <a:t> </a:t>
            </a:r>
            <a:r>
              <a:rPr lang="el-GR" sz="2000" dirty="0" smtClean="0"/>
              <a:t>σταδιακά τεχνική βοήθεια από την Ευρωπαϊκή Τράπεζα Επενδύσεων, στα πλαίσια των δράσεων </a:t>
            </a:r>
            <a:r>
              <a:rPr lang="el-GR" sz="2000" b="1" dirty="0" smtClean="0"/>
              <a:t>JASMINE, </a:t>
            </a:r>
            <a:r>
              <a:rPr lang="el-GR" sz="2000" b="1" dirty="0" err="1" smtClean="0"/>
              <a:t>EaSI</a:t>
            </a:r>
            <a:r>
              <a:rPr lang="el-GR" sz="2000" b="1" dirty="0" smtClean="0"/>
              <a:t> TA</a:t>
            </a:r>
            <a:r>
              <a:rPr lang="en-US" sz="2000" b="1" dirty="0" smtClean="0"/>
              <a:t> </a:t>
            </a:r>
            <a:r>
              <a:rPr lang="el-GR" sz="2000" dirty="0" smtClean="0"/>
              <a:t>και από το διασυνοριακό πρόγραμμα </a:t>
            </a:r>
            <a:r>
              <a:rPr lang="el-GR" sz="2000" b="1" dirty="0" err="1" smtClean="0"/>
              <a:t>Interreg</a:t>
            </a:r>
            <a:r>
              <a:rPr lang="el-GR" sz="2000" b="1" smtClean="0"/>
              <a:t> </a:t>
            </a:r>
            <a:r>
              <a:rPr lang="el-GR" sz="2000" b="1" smtClean="0"/>
              <a:t>Ελλάδα-FYROM</a:t>
            </a:r>
            <a:r>
              <a:rPr lang="el-GR" sz="2000" dirty="0" smtClean="0"/>
              <a:t>, δημιούργησε και διατηρεί σήμερα δύο δομές στήριξης της επιχειρηματικότητας (σε Θεσσαλονίκη και Κιλκίς), μέσα από το </a:t>
            </a:r>
            <a:r>
              <a:rPr lang="el-GR" sz="2000" dirty="0" err="1" smtClean="0"/>
              <a:t>project</a:t>
            </a:r>
            <a:r>
              <a:rPr lang="el-GR" sz="2000" dirty="0" smtClean="0"/>
              <a:t> «</a:t>
            </a:r>
            <a:r>
              <a:rPr lang="el-GR" sz="2000" b="1" dirty="0" err="1" smtClean="0"/>
              <a:t>microSTARS</a:t>
            </a:r>
            <a:r>
              <a:rPr lang="el-GR" sz="2000" b="1" dirty="0" smtClean="0"/>
              <a:t>».</a:t>
            </a:r>
            <a:endParaRPr lang="en-US" sz="2000" dirty="0" smtClean="0">
              <a:latin typeface="+mj-lt"/>
            </a:endParaRPr>
          </a:p>
        </p:txBody>
      </p:sp>
      <p:sp>
        <p:nvSpPr>
          <p:cNvPr id="22" name="21 - Ορθογώνιο"/>
          <p:cNvSpPr/>
          <p:nvPr/>
        </p:nvSpPr>
        <p:spPr>
          <a:xfrm>
            <a:off x="323528" y="1124744"/>
            <a:ext cx="7920880" cy="892552"/>
          </a:xfrm>
          <a:prstGeom prst="rect">
            <a:avLst/>
          </a:prstGeom>
        </p:spPr>
        <p:txBody>
          <a:bodyPr wrap="square">
            <a:spAutoFit/>
          </a:bodyPr>
          <a:lstStyle/>
          <a:p>
            <a:r>
              <a:rPr lang="el-GR" sz="3200" b="1" dirty="0" smtClean="0">
                <a:solidFill>
                  <a:srgbClr val="C00000"/>
                </a:solidFill>
                <a:effectLst>
                  <a:outerShdw blurRad="38100" dist="38100" dir="2700000" algn="tl">
                    <a:srgbClr val="000000">
                      <a:alpha val="43137"/>
                    </a:srgbClr>
                  </a:outerShdw>
                </a:effectLst>
                <a:latin typeface="Segoe Script" pitchFamily="34" charset="0"/>
                <a:ea typeface="Cambria Math" pitchFamily="18" charset="0"/>
              </a:rPr>
              <a:t>Μικροπιστώσεις και ΚΕΠΑ</a:t>
            </a:r>
          </a:p>
          <a:p>
            <a:endParaRPr lang="el-GR" sz="2000" dirty="0">
              <a:solidFill>
                <a:schemeClr val="bg1"/>
              </a:solidFill>
              <a:latin typeface="+mj-lt"/>
            </a:endParaRPr>
          </a:p>
        </p:txBody>
      </p:sp>
      <p:pic>
        <p:nvPicPr>
          <p:cNvPr id="9" name="2 - Εικόνα" descr="ΚΕΠΑ 1.png"/>
          <p:cNvPicPr/>
          <p:nvPr/>
        </p:nvPicPr>
        <p:blipFill>
          <a:blip r:embed="rId2" cstate="print"/>
          <a:stretch>
            <a:fillRect/>
          </a:stretch>
        </p:blipFill>
        <p:spPr>
          <a:xfrm>
            <a:off x="0" y="188640"/>
            <a:ext cx="2627784" cy="720080"/>
          </a:xfrm>
          <a:prstGeom prst="rect">
            <a:avLst/>
          </a:prstGeom>
        </p:spPr>
      </p:pic>
      <p:pic>
        <p:nvPicPr>
          <p:cNvPr id="10" name="Picture 2"/>
          <p:cNvPicPr>
            <a:picLocks noChangeAspect="1" noChangeArrowheads="1"/>
          </p:cNvPicPr>
          <p:nvPr/>
        </p:nvPicPr>
        <p:blipFill>
          <a:blip r:embed="rId3" cstate="print"/>
          <a:srcRect/>
          <a:stretch>
            <a:fillRect/>
          </a:stretch>
        </p:blipFill>
        <p:spPr bwMode="auto">
          <a:xfrm>
            <a:off x="5652120" y="5466051"/>
            <a:ext cx="3491880" cy="139195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052736"/>
            <a:ext cx="8229600" cy="1143000"/>
          </a:xfrm>
        </p:spPr>
        <p:txBody>
          <a:bodyPr>
            <a:normAutofit fontScale="90000"/>
          </a:bodyPr>
          <a:lstStyle/>
          <a:p>
            <a:pPr lvl="0"/>
            <a:r>
              <a:rPr lang="el-GR" b="1" dirty="0" smtClean="0">
                <a:solidFill>
                  <a:srgbClr val="C00000"/>
                </a:solidFill>
                <a:effectLst>
                  <a:outerShdw blurRad="38100" dist="38100" dir="2700000" algn="tl">
                    <a:srgbClr val="000000">
                      <a:alpha val="43137"/>
                    </a:srgbClr>
                  </a:outerShdw>
                </a:effectLst>
                <a:latin typeface="Segoe Script" pitchFamily="34" charset="0"/>
                <a:cs typeface="Segoe UI Light" pitchFamily="34" charset="0"/>
              </a:rPr>
              <a:t/>
            </a:r>
            <a:br>
              <a:rPr lang="el-GR" b="1" dirty="0" smtClean="0">
                <a:solidFill>
                  <a:srgbClr val="C00000"/>
                </a:solidFill>
                <a:effectLst>
                  <a:outerShdw blurRad="38100" dist="38100" dir="2700000" algn="tl">
                    <a:srgbClr val="000000">
                      <a:alpha val="43137"/>
                    </a:srgbClr>
                  </a:outerShdw>
                </a:effectLst>
                <a:latin typeface="Segoe Script" pitchFamily="34" charset="0"/>
                <a:cs typeface="Segoe UI Light" pitchFamily="34" charset="0"/>
              </a:rPr>
            </a:br>
            <a:r>
              <a:rPr lang="el-GR" b="1" dirty="0" smtClean="0">
                <a:solidFill>
                  <a:srgbClr val="C00000"/>
                </a:solidFill>
                <a:effectLst>
                  <a:outerShdw blurRad="38100" dist="38100" dir="2700000" algn="tl">
                    <a:srgbClr val="000000">
                      <a:alpha val="43137"/>
                    </a:srgbClr>
                  </a:outerShdw>
                </a:effectLst>
                <a:latin typeface="Segoe Script" pitchFamily="34" charset="0"/>
                <a:cs typeface="Segoe UI Light" pitchFamily="34" charset="0"/>
              </a:rPr>
              <a:t>Σκοπός του </a:t>
            </a:r>
            <a:r>
              <a:rPr lang="en-US" b="1" dirty="0" err="1" smtClean="0">
                <a:solidFill>
                  <a:srgbClr val="C00000"/>
                </a:solidFill>
                <a:effectLst>
                  <a:outerShdw blurRad="38100" dist="38100" dir="2700000" algn="tl">
                    <a:srgbClr val="000000">
                      <a:alpha val="43137"/>
                    </a:srgbClr>
                  </a:outerShdw>
                </a:effectLst>
                <a:latin typeface="Segoe Script" pitchFamily="34" charset="0"/>
                <a:cs typeface="Segoe UI Light" pitchFamily="34" charset="0"/>
              </a:rPr>
              <a:t>microSTARS</a:t>
            </a:r>
            <a:r>
              <a:rPr lang="en-US" b="1" dirty="0" smtClean="0">
                <a:solidFill>
                  <a:srgbClr val="C00000"/>
                </a:solidFill>
                <a:effectLst>
                  <a:outerShdw blurRad="38100" dist="38100" dir="2700000" algn="tl">
                    <a:srgbClr val="000000">
                      <a:alpha val="43137"/>
                    </a:srgbClr>
                  </a:outerShdw>
                </a:effectLst>
                <a:latin typeface="Segoe Script" pitchFamily="34" charset="0"/>
                <a:cs typeface="Segoe UI Light" pitchFamily="34" charset="0"/>
              </a:rPr>
              <a:t/>
            </a:r>
            <a:br>
              <a:rPr lang="en-US" b="1" dirty="0" smtClean="0">
                <a:solidFill>
                  <a:srgbClr val="C00000"/>
                </a:solidFill>
                <a:effectLst>
                  <a:outerShdw blurRad="38100" dist="38100" dir="2700000" algn="tl">
                    <a:srgbClr val="000000">
                      <a:alpha val="43137"/>
                    </a:srgbClr>
                  </a:outerShdw>
                </a:effectLst>
                <a:latin typeface="Segoe Script" pitchFamily="34" charset="0"/>
                <a:cs typeface="Segoe UI Light" pitchFamily="34" charset="0"/>
              </a:rPr>
            </a:br>
            <a:endParaRPr lang="el-GR" dirty="0"/>
          </a:p>
        </p:txBody>
      </p:sp>
      <p:sp>
        <p:nvSpPr>
          <p:cNvPr id="3" name="2 - Θέση περιεχομένου"/>
          <p:cNvSpPr>
            <a:spLocks noGrp="1"/>
          </p:cNvSpPr>
          <p:nvPr>
            <p:ph idx="1"/>
          </p:nvPr>
        </p:nvSpPr>
        <p:spPr>
          <a:xfrm>
            <a:off x="323528" y="1844824"/>
            <a:ext cx="8363272" cy="3744416"/>
          </a:xfrm>
        </p:spPr>
        <p:txBody>
          <a:bodyPr>
            <a:normAutofit fontScale="25000" lnSpcReduction="20000"/>
          </a:bodyPr>
          <a:lstStyle/>
          <a:p>
            <a:pPr>
              <a:buNone/>
            </a:pPr>
            <a:endParaRPr lang="el-GR" dirty="0" smtClean="0">
              <a:latin typeface="Calibri" pitchFamily="34" charset="0"/>
              <a:cs typeface="Calibri" pitchFamily="34" charset="0"/>
            </a:endParaRPr>
          </a:p>
          <a:p>
            <a:r>
              <a:rPr lang="el-GR" sz="8400" dirty="0" smtClean="0">
                <a:latin typeface="Calibri" pitchFamily="34" charset="0"/>
                <a:cs typeface="Calibri" pitchFamily="34" charset="0"/>
              </a:rPr>
              <a:t>να υποστηρίξει τις πολύ μικρές και τις μικρές επιχειρήσεις</a:t>
            </a:r>
          </a:p>
          <a:p>
            <a:r>
              <a:rPr lang="el-GR" sz="8400" dirty="0" smtClean="0">
                <a:latin typeface="Calibri" pitchFamily="34" charset="0"/>
                <a:cs typeface="Calibri" pitchFamily="34" charset="0"/>
              </a:rPr>
              <a:t>να διευκολύνει την ίδρυση και ανάπτυξη νέων επιχειρήσεων </a:t>
            </a:r>
          </a:p>
          <a:p>
            <a:pPr>
              <a:buNone/>
            </a:pPr>
            <a:endParaRPr lang="el-GR" sz="8400" b="1" dirty="0" smtClean="0">
              <a:latin typeface="Calibri" pitchFamily="34" charset="0"/>
              <a:cs typeface="Calibri" pitchFamily="34" charset="0"/>
            </a:endParaRPr>
          </a:p>
          <a:p>
            <a:pPr algn="ctr">
              <a:buNone/>
            </a:pPr>
            <a:r>
              <a:rPr lang="el-GR" sz="9600" b="1" i="1" dirty="0" smtClean="0">
                <a:latin typeface="Calibri" pitchFamily="34" charset="0"/>
                <a:cs typeface="Calibri" pitchFamily="34" charset="0"/>
              </a:rPr>
              <a:t>με παροχή υπηρεσιών επιχειρηματικής ανάπτυξης </a:t>
            </a:r>
          </a:p>
          <a:p>
            <a:pPr algn="ctr">
              <a:buNone/>
            </a:pPr>
            <a:r>
              <a:rPr lang="el-GR" sz="9600" b="1" i="1" dirty="0" smtClean="0">
                <a:latin typeface="Calibri" pitchFamily="34" charset="0"/>
                <a:cs typeface="Calibri" pitchFamily="34" charset="0"/>
              </a:rPr>
              <a:t>και παροχή </a:t>
            </a:r>
            <a:r>
              <a:rPr lang="el-GR" sz="9600" b="1" i="1" dirty="0" err="1" smtClean="0">
                <a:latin typeface="Calibri" pitchFamily="34" charset="0"/>
                <a:cs typeface="Calibri" pitchFamily="34" charset="0"/>
              </a:rPr>
              <a:t>μικροδανείων</a:t>
            </a:r>
            <a:r>
              <a:rPr lang="el-GR" sz="9600" dirty="0" smtClean="0">
                <a:latin typeface="Calibri" pitchFamily="34" charset="0"/>
                <a:cs typeface="Calibri" pitchFamily="34" charset="0"/>
              </a:rPr>
              <a:t>.</a:t>
            </a:r>
          </a:p>
          <a:p>
            <a:pPr>
              <a:buNone/>
            </a:pPr>
            <a:endParaRPr lang="el-GR" sz="8400" dirty="0" smtClean="0">
              <a:latin typeface="Calibri" pitchFamily="34" charset="0"/>
              <a:cs typeface="Calibri" pitchFamily="34" charset="0"/>
            </a:endParaRPr>
          </a:p>
          <a:p>
            <a:pPr>
              <a:buNone/>
            </a:pPr>
            <a:r>
              <a:rPr lang="el-GR" sz="8400" b="1" dirty="0" smtClean="0">
                <a:solidFill>
                  <a:srgbClr val="C00000"/>
                </a:solidFill>
                <a:latin typeface="Calibri" pitchFamily="34" charset="0"/>
                <a:cs typeface="Calibri" pitchFamily="34" charset="0"/>
              </a:rPr>
              <a:t>	Ωφελούμενοι</a:t>
            </a:r>
            <a:endParaRPr lang="el-GR" sz="8400" b="1" dirty="0" smtClean="0">
              <a:latin typeface="Calibri" pitchFamily="34" charset="0"/>
              <a:cs typeface="Calibri" pitchFamily="34" charset="0"/>
            </a:endParaRPr>
          </a:p>
          <a:p>
            <a:pPr>
              <a:buClr>
                <a:srgbClr val="FF0000"/>
              </a:buClr>
            </a:pPr>
            <a:r>
              <a:rPr lang="el-GR" sz="8400" dirty="0" smtClean="0">
                <a:latin typeface="Calibri" pitchFamily="34" charset="0"/>
                <a:cs typeface="Calibri" pitchFamily="34" charset="0"/>
              </a:rPr>
              <a:t>Άνεργοι οι οποίοι θέλουν να αναπτύξουν επιχειρηματική δραστηριότητα</a:t>
            </a:r>
          </a:p>
          <a:p>
            <a:pPr>
              <a:buClr>
                <a:srgbClr val="FF0000"/>
              </a:buClr>
            </a:pPr>
            <a:r>
              <a:rPr lang="el-GR" sz="8400" dirty="0" smtClean="0">
                <a:latin typeface="Calibri" pitchFamily="34" charset="0"/>
                <a:cs typeface="Calibri" pitchFamily="34" charset="0"/>
              </a:rPr>
              <a:t>Νεοϊδρυθείσες μικρές επιχειρήσεις</a:t>
            </a:r>
          </a:p>
          <a:p>
            <a:pPr>
              <a:buClr>
                <a:srgbClr val="FF0000"/>
              </a:buClr>
            </a:pPr>
            <a:r>
              <a:rPr lang="el-GR" sz="8400" dirty="0" smtClean="0">
                <a:latin typeface="Calibri" pitchFamily="34" charset="0"/>
                <a:cs typeface="Calibri" pitchFamily="34" charset="0"/>
              </a:rPr>
              <a:t>Υφιστάμενες μικρές επιχειρήσεις </a:t>
            </a:r>
          </a:p>
          <a:p>
            <a:pPr>
              <a:buClr>
                <a:srgbClr val="FF0000"/>
              </a:buClr>
              <a:buNone/>
            </a:pPr>
            <a:endParaRPr lang="el-GR" sz="8000" dirty="0" smtClean="0">
              <a:latin typeface="Calibri" pitchFamily="34" charset="0"/>
              <a:cs typeface="Calibri" pitchFamily="34" charset="0"/>
            </a:endParaRPr>
          </a:p>
          <a:p>
            <a:pPr>
              <a:buClr>
                <a:srgbClr val="FF0000"/>
              </a:buClr>
              <a:buNone/>
            </a:pPr>
            <a:r>
              <a:rPr lang="el-GR" sz="8000" b="1" dirty="0" smtClean="0">
                <a:solidFill>
                  <a:srgbClr val="C00000"/>
                </a:solidFill>
                <a:latin typeface="Calibri" pitchFamily="34" charset="0"/>
                <a:cs typeface="Calibri" pitchFamily="34" charset="0"/>
              </a:rPr>
              <a:t> </a:t>
            </a:r>
            <a:endParaRPr lang="el-GR" sz="8000" u="sng" dirty="0" smtClean="0">
              <a:latin typeface="Calibri" pitchFamily="34" charset="0"/>
              <a:cs typeface="Calibri" pitchFamily="34" charset="0"/>
            </a:endParaRPr>
          </a:p>
          <a:p>
            <a:pPr>
              <a:buNone/>
            </a:pPr>
            <a:endParaRPr lang="el-GR" b="1" dirty="0" smtClean="0"/>
          </a:p>
          <a:p>
            <a:endParaRPr lang="el-GR" dirty="0"/>
          </a:p>
        </p:txBody>
      </p:sp>
      <p:pic>
        <p:nvPicPr>
          <p:cNvPr id="4" name="Picture 1"/>
          <p:cNvPicPr>
            <a:picLocks noChangeAspect="1" noChangeArrowheads="1"/>
          </p:cNvPicPr>
          <p:nvPr/>
        </p:nvPicPr>
        <p:blipFill>
          <a:blip r:embed="rId3" cstate="print"/>
          <a:srcRect/>
          <a:stretch>
            <a:fillRect/>
          </a:stretch>
        </p:blipFill>
        <p:spPr bwMode="auto">
          <a:xfrm>
            <a:off x="251520" y="0"/>
            <a:ext cx="1877392" cy="1327174"/>
          </a:xfrm>
          <a:prstGeom prst="rect">
            <a:avLst/>
          </a:prstGeom>
          <a:noFill/>
          <a:ln w="9525">
            <a:noFill/>
            <a:miter lim="800000"/>
            <a:headEnd/>
            <a:tailEnd/>
          </a:ln>
        </p:spPr>
      </p:pic>
      <p:pic>
        <p:nvPicPr>
          <p:cNvPr id="5" name="2 - Εικόνα" descr="ΚΕΠΑ 1.png"/>
          <p:cNvPicPr/>
          <p:nvPr/>
        </p:nvPicPr>
        <p:blipFill>
          <a:blip r:embed="rId4" cstate="print"/>
          <a:stretch>
            <a:fillRect/>
          </a:stretch>
        </p:blipFill>
        <p:spPr>
          <a:xfrm>
            <a:off x="6804248" y="6137920"/>
            <a:ext cx="2339752" cy="720080"/>
          </a:xfrm>
          <a:prstGeom prst="rect">
            <a:avLst/>
          </a:prstGeom>
        </p:spPr>
      </p:pic>
      <p:pic>
        <p:nvPicPr>
          <p:cNvPr id="27650" name="Picture 2" descr="ÎÏÎ¿ÏÎ­Î»ÎµÏÎ¼Î± ÎµÎ¹ÎºÏÎ½Î±Ï Î³Î¹Î± target"/>
          <p:cNvPicPr>
            <a:picLocks noChangeAspect="1" noChangeArrowheads="1"/>
          </p:cNvPicPr>
          <p:nvPr/>
        </p:nvPicPr>
        <p:blipFill>
          <a:blip r:embed="rId5" cstate="print"/>
          <a:srcRect/>
          <a:stretch>
            <a:fillRect/>
          </a:stretch>
        </p:blipFill>
        <p:spPr bwMode="auto">
          <a:xfrm>
            <a:off x="4716016" y="4725144"/>
            <a:ext cx="2107441" cy="198884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https://www.arlo.co/media/1282/create-different-types-of-events.png"/>
          <p:cNvPicPr>
            <a:picLocks noChangeAspect="1" noChangeArrowheads="1"/>
          </p:cNvPicPr>
          <p:nvPr/>
        </p:nvPicPr>
        <p:blipFill>
          <a:blip r:embed="rId3" cstate="print"/>
          <a:srcRect/>
          <a:stretch>
            <a:fillRect/>
          </a:stretch>
        </p:blipFill>
        <p:spPr bwMode="auto">
          <a:xfrm>
            <a:off x="0" y="1916832"/>
            <a:ext cx="7236296" cy="2999995"/>
          </a:xfrm>
          <a:prstGeom prst="rect">
            <a:avLst/>
          </a:prstGeom>
          <a:noFill/>
        </p:spPr>
      </p:pic>
      <p:sp>
        <p:nvSpPr>
          <p:cNvPr id="10" name="9 - TextBox"/>
          <p:cNvSpPr txBox="1"/>
          <p:nvPr/>
        </p:nvSpPr>
        <p:spPr>
          <a:xfrm>
            <a:off x="611560" y="3429000"/>
            <a:ext cx="8208912" cy="369332"/>
          </a:xfrm>
          <a:prstGeom prst="rect">
            <a:avLst/>
          </a:prstGeom>
          <a:noFill/>
        </p:spPr>
        <p:txBody>
          <a:bodyPr wrap="square" rtlCol="0">
            <a:spAutoFit/>
          </a:bodyPr>
          <a:lstStyle/>
          <a:p>
            <a:pPr algn="ctr"/>
            <a:r>
              <a:rPr lang="el-GR" dirty="0" smtClean="0">
                <a:solidFill>
                  <a:schemeClr val="bg1"/>
                </a:solidFill>
              </a:rPr>
              <a:t>ΕΡΓΟ</a:t>
            </a:r>
            <a:endParaRPr lang="el-GR" dirty="0">
              <a:solidFill>
                <a:schemeClr val="bg1"/>
              </a:solidFill>
            </a:endParaRPr>
          </a:p>
        </p:txBody>
      </p:sp>
      <p:sp>
        <p:nvSpPr>
          <p:cNvPr id="24" name="23 - TextBox"/>
          <p:cNvSpPr txBox="1"/>
          <p:nvPr/>
        </p:nvSpPr>
        <p:spPr>
          <a:xfrm>
            <a:off x="1124000" y="4445496"/>
            <a:ext cx="1008112" cy="369332"/>
          </a:xfrm>
          <a:prstGeom prst="rect">
            <a:avLst/>
          </a:prstGeom>
          <a:noFill/>
        </p:spPr>
        <p:txBody>
          <a:bodyPr wrap="square" rtlCol="0">
            <a:spAutoFit/>
          </a:bodyPr>
          <a:lstStyle/>
          <a:p>
            <a:endParaRPr lang="el-GR" dirty="0"/>
          </a:p>
        </p:txBody>
      </p:sp>
      <p:sp>
        <p:nvSpPr>
          <p:cNvPr id="33" name="32 - TextBox"/>
          <p:cNvSpPr txBox="1"/>
          <p:nvPr/>
        </p:nvSpPr>
        <p:spPr>
          <a:xfrm>
            <a:off x="7164288" y="4941168"/>
            <a:ext cx="1008112" cy="338554"/>
          </a:xfrm>
          <a:prstGeom prst="rect">
            <a:avLst/>
          </a:prstGeom>
          <a:noFill/>
        </p:spPr>
        <p:txBody>
          <a:bodyPr wrap="square" rtlCol="0">
            <a:spAutoFit/>
          </a:bodyPr>
          <a:lstStyle/>
          <a:p>
            <a:pPr algn="ctr"/>
            <a:r>
              <a:rPr lang="el-GR" sz="1600" b="1" dirty="0" smtClean="0">
                <a:solidFill>
                  <a:schemeClr val="bg1"/>
                </a:solidFill>
              </a:rPr>
              <a:t>ΚΙΛΚΙΣ</a:t>
            </a:r>
            <a:endParaRPr lang="el-GR" sz="1600" b="1" dirty="0">
              <a:solidFill>
                <a:schemeClr val="bg1"/>
              </a:solidFill>
            </a:endParaRPr>
          </a:p>
        </p:txBody>
      </p:sp>
      <p:sp>
        <p:nvSpPr>
          <p:cNvPr id="11" name="Title 3"/>
          <p:cNvSpPr txBox="1">
            <a:spLocks/>
          </p:cNvSpPr>
          <p:nvPr/>
        </p:nvSpPr>
        <p:spPr>
          <a:xfrm>
            <a:off x="0" y="1844824"/>
            <a:ext cx="9144000" cy="864096"/>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lang="el-GR" sz="3200" b="1" dirty="0" smtClean="0">
              <a:solidFill>
                <a:schemeClr val="bg1"/>
              </a:solidFill>
              <a:effectLst>
                <a:outerShdw blurRad="38100" dist="38100" dir="2700000" algn="tl">
                  <a:srgbClr val="000000">
                    <a:alpha val="43137"/>
                  </a:srgbClr>
                </a:outerShdw>
              </a:effectLst>
              <a:latin typeface="Segoe Script" pitchFamily="34" charset="0"/>
              <a:ea typeface="+mj-ea"/>
              <a:cs typeface="Segoe UI Light" pitchFamily="34" charset="0"/>
            </a:endParaRPr>
          </a:p>
        </p:txBody>
      </p:sp>
      <p:sp>
        <p:nvSpPr>
          <p:cNvPr id="17" name="16 - TextBox"/>
          <p:cNvSpPr txBox="1"/>
          <p:nvPr/>
        </p:nvSpPr>
        <p:spPr>
          <a:xfrm>
            <a:off x="467544" y="3284984"/>
            <a:ext cx="5472608" cy="2308324"/>
          </a:xfrm>
          <a:prstGeom prst="rect">
            <a:avLst/>
          </a:prstGeom>
          <a:noFill/>
        </p:spPr>
        <p:txBody>
          <a:bodyPr wrap="square" rtlCol="0">
            <a:spAutoFit/>
          </a:bodyPr>
          <a:lstStyle/>
          <a:p>
            <a:pPr algn="just">
              <a:buFont typeface="Arial" pitchFamily="34" charset="0"/>
              <a:buChar char="•"/>
            </a:pPr>
            <a:endParaRPr lang="el-GR" dirty="0" smtClean="0"/>
          </a:p>
          <a:p>
            <a:endParaRPr lang="el-GR" dirty="0" smtClean="0"/>
          </a:p>
          <a:p>
            <a:endParaRPr lang="el-GR" dirty="0" smtClean="0">
              <a:solidFill>
                <a:srgbClr val="FF0000"/>
              </a:solidFill>
            </a:endParaRPr>
          </a:p>
          <a:p>
            <a:endParaRPr lang="el-GR" u="sng" dirty="0" smtClean="0"/>
          </a:p>
          <a:p>
            <a:endParaRPr lang="el-GR" dirty="0" smtClean="0"/>
          </a:p>
          <a:p>
            <a:endParaRPr lang="el-GR" dirty="0" smtClean="0"/>
          </a:p>
          <a:p>
            <a:endParaRPr lang="el-GR" dirty="0" smtClean="0"/>
          </a:p>
          <a:p>
            <a:endParaRPr lang="el-GR" dirty="0"/>
          </a:p>
        </p:txBody>
      </p:sp>
      <p:sp>
        <p:nvSpPr>
          <p:cNvPr id="6146" name="AutoShape 2" descr="Αποτέλεσμα εικόνας για συνεταιριστικη καρδιτσα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8" name="17 - TextBox"/>
          <p:cNvSpPr txBox="1"/>
          <p:nvPr/>
        </p:nvSpPr>
        <p:spPr>
          <a:xfrm>
            <a:off x="0" y="4581128"/>
            <a:ext cx="9144000" cy="1077218"/>
          </a:xfrm>
          <a:prstGeom prst="rect">
            <a:avLst/>
          </a:prstGeom>
          <a:noFill/>
        </p:spPr>
        <p:txBody>
          <a:bodyPr wrap="square" rtlCol="0">
            <a:spAutoFit/>
          </a:bodyPr>
          <a:lstStyle/>
          <a:p>
            <a:r>
              <a:rPr lang="el-GR" sz="2400" dirty="0" smtClean="0"/>
              <a:t> </a:t>
            </a:r>
            <a:r>
              <a:rPr lang="el-GR" sz="2000" dirty="0" smtClean="0">
                <a:latin typeface="+mj-lt"/>
              </a:rPr>
              <a:t>Καθοδήγηση    </a:t>
            </a:r>
            <a:r>
              <a:rPr lang="el-GR" sz="2000" dirty="0" smtClean="0">
                <a:solidFill>
                  <a:srgbClr val="FF0000"/>
                </a:solidFill>
                <a:effectLst>
                  <a:outerShdw blurRad="38100" dist="38100" dir="2700000" algn="tl">
                    <a:srgbClr val="000000">
                      <a:alpha val="43137"/>
                    </a:srgbClr>
                  </a:outerShdw>
                </a:effectLst>
                <a:latin typeface="+mj-lt"/>
              </a:rPr>
              <a:t>Ατομική</a:t>
            </a:r>
            <a:r>
              <a:rPr lang="el-GR" sz="2000" dirty="0" smtClean="0">
                <a:latin typeface="+mj-lt"/>
              </a:rPr>
              <a:t>            Θεματικά        </a:t>
            </a:r>
            <a:r>
              <a:rPr lang="en-US" sz="2000" dirty="0" smtClean="0">
                <a:solidFill>
                  <a:srgbClr val="FF0000"/>
                </a:solidFill>
                <a:effectLst>
                  <a:outerShdw blurRad="38100" dist="38100" dir="2700000" algn="tl">
                    <a:srgbClr val="000000">
                      <a:alpha val="43137"/>
                    </a:srgbClr>
                  </a:outerShdw>
                </a:effectLst>
                <a:latin typeface="+mj-lt"/>
              </a:rPr>
              <a:t>on line </a:t>
            </a:r>
            <a:r>
              <a:rPr lang="el-GR" sz="2000" dirty="0" smtClean="0">
                <a:solidFill>
                  <a:srgbClr val="FF0000"/>
                </a:solidFill>
                <a:effectLst>
                  <a:outerShdw blurRad="38100" dist="38100" dir="2700000" algn="tl">
                    <a:srgbClr val="000000">
                      <a:alpha val="43137"/>
                    </a:srgbClr>
                  </a:outerShdw>
                </a:effectLst>
                <a:latin typeface="+mj-lt"/>
              </a:rPr>
              <a:t>πλατφόρμα               </a:t>
            </a:r>
            <a:r>
              <a:rPr lang="el-GR" sz="2000" dirty="0" smtClean="0">
                <a:effectLst>
                  <a:outerShdw blurRad="38100" dist="38100" dir="2700000" algn="tl">
                    <a:srgbClr val="000000">
                      <a:alpha val="43137"/>
                    </a:srgbClr>
                  </a:outerShdw>
                </a:effectLst>
                <a:latin typeface="+mj-lt"/>
              </a:rPr>
              <a:t>Χορήγηση  </a:t>
            </a:r>
          </a:p>
          <a:p>
            <a:r>
              <a:rPr lang="el-GR" sz="2000" dirty="0" smtClean="0">
                <a:solidFill>
                  <a:srgbClr val="FF0000"/>
                </a:solidFill>
                <a:effectLst>
                  <a:outerShdw blurRad="38100" dist="38100" dir="2700000" algn="tl">
                    <a:srgbClr val="000000">
                      <a:alpha val="43137"/>
                    </a:srgbClr>
                  </a:outerShdw>
                </a:effectLst>
                <a:latin typeface="+mj-lt"/>
              </a:rPr>
              <a:t>                     Συμβουλευτική   </a:t>
            </a:r>
            <a:r>
              <a:rPr lang="en-US" sz="2000" dirty="0" smtClean="0">
                <a:solidFill>
                  <a:srgbClr val="FF0000"/>
                </a:solidFill>
                <a:effectLst>
                  <a:outerShdw blurRad="38100" dist="38100" dir="2700000" algn="tl">
                    <a:srgbClr val="000000">
                      <a:alpha val="43137"/>
                    </a:srgbClr>
                  </a:outerShdw>
                </a:effectLst>
                <a:latin typeface="+mj-lt"/>
              </a:rPr>
              <a:t> </a:t>
            </a:r>
            <a:r>
              <a:rPr lang="el-GR" sz="2000" dirty="0" smtClean="0">
                <a:solidFill>
                  <a:srgbClr val="FF0000"/>
                </a:solidFill>
                <a:effectLst>
                  <a:outerShdw blurRad="38100" dist="38100" dir="2700000" algn="tl">
                    <a:srgbClr val="000000">
                      <a:alpha val="43137"/>
                    </a:srgbClr>
                  </a:outerShdw>
                </a:effectLst>
                <a:latin typeface="+mj-lt"/>
              </a:rPr>
              <a:t> </a:t>
            </a:r>
            <a:r>
              <a:rPr lang="el-GR" sz="2000" dirty="0" smtClean="0">
                <a:latin typeface="+mj-lt"/>
              </a:rPr>
              <a:t>Εργαστήρια           </a:t>
            </a:r>
            <a:r>
              <a:rPr lang="el-GR" sz="2000" dirty="0" smtClean="0">
                <a:solidFill>
                  <a:srgbClr val="FF0000"/>
                </a:solidFill>
                <a:effectLst>
                  <a:outerShdw blurRad="38100" dist="38100" dir="2700000" algn="tl">
                    <a:srgbClr val="000000">
                      <a:alpha val="43137"/>
                    </a:srgbClr>
                  </a:outerShdw>
                </a:effectLst>
                <a:latin typeface="+mj-lt"/>
              </a:rPr>
              <a:t>εκπαίδευσης</a:t>
            </a:r>
            <a:r>
              <a:rPr lang="en-US" sz="2000" dirty="0" smtClean="0">
                <a:effectLst>
                  <a:outerShdw blurRad="38100" dist="38100" dir="2700000" algn="tl">
                    <a:srgbClr val="000000">
                      <a:alpha val="43137"/>
                    </a:srgbClr>
                  </a:outerShdw>
                </a:effectLst>
                <a:latin typeface="+mj-lt"/>
              </a:rPr>
              <a:t>  </a:t>
            </a:r>
            <a:r>
              <a:rPr lang="el-GR" sz="2000" dirty="0" smtClean="0">
                <a:effectLst>
                  <a:outerShdw blurRad="38100" dist="38100" dir="2700000" algn="tl">
                    <a:srgbClr val="000000">
                      <a:alpha val="43137"/>
                    </a:srgbClr>
                  </a:outerShdw>
                </a:effectLst>
                <a:latin typeface="+mj-lt"/>
              </a:rPr>
              <a:t>              </a:t>
            </a:r>
            <a:r>
              <a:rPr lang="el-GR" sz="2000" dirty="0" err="1" smtClean="0">
                <a:effectLst>
                  <a:outerShdw blurRad="38100" dist="38100" dir="2700000" algn="tl">
                    <a:srgbClr val="000000">
                      <a:alpha val="43137"/>
                    </a:srgbClr>
                  </a:outerShdw>
                </a:effectLst>
                <a:latin typeface="+mj-lt"/>
              </a:rPr>
              <a:t>Μικροδανείων</a:t>
            </a:r>
            <a:endParaRPr lang="el-GR" sz="2000" dirty="0" smtClean="0">
              <a:effectLst>
                <a:outerShdw blurRad="38100" dist="38100" dir="2700000" algn="tl">
                  <a:srgbClr val="000000">
                    <a:alpha val="43137"/>
                  </a:srgbClr>
                </a:outerShdw>
              </a:effectLst>
              <a:latin typeface="+mj-lt"/>
            </a:endParaRPr>
          </a:p>
          <a:p>
            <a:r>
              <a:rPr lang="el-GR" sz="2000" dirty="0" smtClean="0">
                <a:latin typeface="+mj-lt"/>
              </a:rPr>
              <a:t>                      </a:t>
            </a:r>
            <a:r>
              <a:rPr lang="en-US" sz="2000" dirty="0" smtClean="0">
                <a:latin typeface="+mj-lt"/>
              </a:rPr>
              <a:t> </a:t>
            </a:r>
            <a:r>
              <a:rPr lang="el-GR" sz="2000" dirty="0" smtClean="0">
                <a:latin typeface="+mj-lt"/>
              </a:rPr>
              <a:t> </a:t>
            </a:r>
            <a:r>
              <a:rPr lang="el-GR" sz="2000" dirty="0" smtClean="0">
                <a:solidFill>
                  <a:srgbClr val="FF0000"/>
                </a:solidFill>
                <a:effectLst>
                  <a:outerShdw blurRad="38100" dist="38100" dir="2700000" algn="tl">
                    <a:srgbClr val="000000">
                      <a:alpha val="43137"/>
                    </a:srgbClr>
                  </a:outerShdw>
                </a:effectLst>
                <a:latin typeface="+mj-lt"/>
              </a:rPr>
              <a:t>Υποστήριξη</a:t>
            </a:r>
            <a:r>
              <a:rPr lang="el-GR" sz="2000" dirty="0" smtClean="0">
                <a:latin typeface="+mj-lt"/>
              </a:rPr>
              <a:t>        (</a:t>
            </a:r>
            <a:r>
              <a:rPr lang="en-US" sz="2000" dirty="0" smtClean="0">
                <a:latin typeface="+mj-lt"/>
              </a:rPr>
              <a:t>workshops)</a:t>
            </a:r>
            <a:endParaRPr lang="el-GR" sz="2000" dirty="0">
              <a:latin typeface="+mj-lt"/>
            </a:endParaRPr>
          </a:p>
        </p:txBody>
      </p:sp>
      <p:pic>
        <p:nvPicPr>
          <p:cNvPr id="28674" name="Picture 2" descr="Αποτέλεσμα εικόνας για microloan"/>
          <p:cNvPicPr>
            <a:picLocks noChangeAspect="1" noChangeArrowheads="1"/>
          </p:cNvPicPr>
          <p:nvPr/>
        </p:nvPicPr>
        <p:blipFill>
          <a:blip r:embed="rId4" cstate="print"/>
          <a:srcRect/>
          <a:stretch>
            <a:fillRect/>
          </a:stretch>
        </p:blipFill>
        <p:spPr bwMode="auto">
          <a:xfrm>
            <a:off x="7092280" y="2420888"/>
            <a:ext cx="1835697" cy="1777380"/>
          </a:xfrm>
          <a:prstGeom prst="rect">
            <a:avLst/>
          </a:prstGeom>
          <a:noFill/>
        </p:spPr>
      </p:pic>
      <p:pic>
        <p:nvPicPr>
          <p:cNvPr id="16" name="2 - Εικόνα" descr="ΚΕΠΑ 1.png"/>
          <p:cNvPicPr/>
          <p:nvPr/>
        </p:nvPicPr>
        <p:blipFill>
          <a:blip r:embed="rId5" cstate="print"/>
          <a:stretch>
            <a:fillRect/>
          </a:stretch>
        </p:blipFill>
        <p:spPr>
          <a:xfrm>
            <a:off x="6516216" y="6137920"/>
            <a:ext cx="2627784" cy="720080"/>
          </a:xfrm>
          <a:prstGeom prst="rect">
            <a:avLst/>
          </a:prstGeom>
        </p:spPr>
      </p:pic>
      <p:pic>
        <p:nvPicPr>
          <p:cNvPr id="23" name="Picture 1"/>
          <p:cNvPicPr>
            <a:picLocks noChangeAspect="1" noChangeArrowheads="1"/>
          </p:cNvPicPr>
          <p:nvPr/>
        </p:nvPicPr>
        <p:blipFill>
          <a:blip r:embed="rId6" cstate="print"/>
          <a:srcRect/>
          <a:stretch>
            <a:fillRect/>
          </a:stretch>
        </p:blipFill>
        <p:spPr bwMode="auto">
          <a:xfrm>
            <a:off x="539552" y="260648"/>
            <a:ext cx="1877392" cy="1327174"/>
          </a:xfrm>
          <a:prstGeom prst="rect">
            <a:avLst/>
          </a:prstGeom>
          <a:noFill/>
          <a:ln w="9525">
            <a:noFill/>
            <a:miter lim="800000"/>
            <a:headEnd/>
            <a:tailEnd/>
          </a:ln>
        </p:spPr>
      </p:pic>
      <p:sp>
        <p:nvSpPr>
          <p:cNvPr id="25" name="Titre 8"/>
          <p:cNvSpPr txBox="1">
            <a:spLocks/>
          </p:cNvSpPr>
          <p:nvPr/>
        </p:nvSpPr>
        <p:spPr>
          <a:xfrm>
            <a:off x="611560" y="476672"/>
            <a:ext cx="4176464" cy="562074"/>
          </a:xfrm>
          <a:prstGeom prst="rect">
            <a:avLst/>
          </a:prstGeom>
        </p:spPr>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4400" b="1" dirty="0" smtClean="0">
                <a:solidFill>
                  <a:schemeClr val="tx2"/>
                </a:solidFill>
                <a:latin typeface="+mj-lt"/>
                <a:ea typeface="+mj-ea"/>
                <a:cs typeface="+mj-cs"/>
              </a:rPr>
              <a:t>Οι Υπηρεσίες</a:t>
            </a:r>
            <a:endParaRPr kumimoji="0" lang="en-GB" sz="4400" b="1"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2" cstate="print"/>
          <a:srcRect/>
          <a:stretch>
            <a:fillRect/>
          </a:stretch>
        </p:blipFill>
        <p:spPr bwMode="auto">
          <a:xfrm>
            <a:off x="539552" y="260648"/>
            <a:ext cx="1877392" cy="1327174"/>
          </a:xfrm>
          <a:prstGeom prst="rect">
            <a:avLst/>
          </a:prstGeom>
          <a:noFill/>
          <a:ln w="9525">
            <a:noFill/>
            <a:miter lim="800000"/>
            <a:headEnd/>
            <a:tailEnd/>
          </a:ln>
        </p:spPr>
      </p:pic>
      <p:sp>
        <p:nvSpPr>
          <p:cNvPr id="10" name="Titre 8"/>
          <p:cNvSpPr txBox="1">
            <a:spLocks/>
          </p:cNvSpPr>
          <p:nvPr/>
        </p:nvSpPr>
        <p:spPr>
          <a:xfrm>
            <a:off x="611560" y="476672"/>
            <a:ext cx="4176464" cy="562074"/>
          </a:xfrm>
          <a:prstGeom prst="rect">
            <a:avLst/>
          </a:prstGeom>
        </p:spPr>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4400" b="1" noProof="0" dirty="0" smtClean="0">
                <a:solidFill>
                  <a:schemeClr val="tx2"/>
                </a:solidFill>
                <a:latin typeface="+mj-lt"/>
                <a:ea typeface="+mj-ea"/>
                <a:cs typeface="+mj-cs"/>
              </a:rPr>
              <a:t>μικρο</a:t>
            </a:r>
            <a:r>
              <a:rPr kumimoji="0" lang="el-GR" sz="4400" b="1" i="0" u="none" strike="noStrike" kern="1200" cap="none" spc="0" normalizeH="0" baseline="0" noProof="0" dirty="0" smtClean="0">
                <a:ln>
                  <a:noFill/>
                </a:ln>
                <a:solidFill>
                  <a:schemeClr val="tx2"/>
                </a:solidFill>
                <a:effectLst/>
                <a:uLnTx/>
                <a:uFillTx/>
                <a:latin typeface="+mj-lt"/>
                <a:ea typeface="+mj-ea"/>
                <a:cs typeface="+mj-cs"/>
              </a:rPr>
              <a:t>δάνεια</a:t>
            </a:r>
            <a:endParaRPr kumimoji="0" lang="en-GB" sz="4400" b="1" i="0" u="none" strike="noStrike" kern="1200" cap="none" spc="0" normalizeH="0" baseline="0" noProof="0" dirty="0">
              <a:ln>
                <a:noFill/>
              </a:ln>
              <a:solidFill>
                <a:schemeClr val="tx2"/>
              </a:solidFill>
              <a:effectLst/>
              <a:uLnTx/>
              <a:uFillTx/>
              <a:latin typeface="+mj-lt"/>
              <a:ea typeface="+mj-ea"/>
              <a:cs typeface="+mj-cs"/>
            </a:endParaRPr>
          </a:p>
        </p:txBody>
      </p:sp>
      <p:sp>
        <p:nvSpPr>
          <p:cNvPr id="7" name="Rectangle 1"/>
          <p:cNvSpPr>
            <a:spLocks noChangeArrowheads="1"/>
          </p:cNvSpPr>
          <p:nvPr/>
        </p:nvSpPr>
        <p:spPr bwMode="auto">
          <a:xfrm>
            <a:off x="611560" y="1772816"/>
            <a:ext cx="7632848"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l-GR" sz="2000" i="0" u="none" strike="noStrike" cap="none" normalizeH="0" baseline="0" dirty="0" smtClean="0">
                <a:ln>
                  <a:noFill/>
                </a:ln>
                <a:solidFill>
                  <a:schemeClr val="tx1"/>
                </a:solidFill>
                <a:effectLst/>
                <a:ea typeface="Calibri" pitchFamily="34" charset="0"/>
                <a:cs typeface="Arial" pitchFamily="34" charset="0"/>
              </a:rPr>
              <a:t>Δυνατότητα Χορήγησης Μικροδανείων σε υφιστάμενες μικρές και πολύ μικρές επιχειρήσεις και </a:t>
            </a:r>
            <a:r>
              <a:rPr kumimoji="0" lang="en-US" sz="2000" i="0" u="none" strike="noStrike" cap="none" normalizeH="0" dirty="0" smtClean="0">
                <a:ln>
                  <a:noFill/>
                </a:ln>
                <a:solidFill>
                  <a:schemeClr val="tx1"/>
                </a:solidFill>
                <a:effectLst/>
                <a:ea typeface="Calibri" pitchFamily="34" charset="0"/>
                <a:cs typeface="Arial" pitchFamily="34" charset="0"/>
              </a:rPr>
              <a:t>start ups (</a:t>
            </a:r>
            <a:r>
              <a:rPr kumimoji="0" lang="en-US" sz="2000" i="1" u="none" strike="noStrike" cap="none" normalizeH="0" dirty="0" smtClean="0">
                <a:ln>
                  <a:noFill/>
                </a:ln>
                <a:solidFill>
                  <a:schemeClr val="tx1"/>
                </a:solidFill>
                <a:effectLst/>
                <a:ea typeface="Calibri" pitchFamily="34" charset="0"/>
                <a:cs typeface="Arial" pitchFamily="34" charset="0"/>
              </a:rPr>
              <a:t>minimum </a:t>
            </a:r>
            <a:r>
              <a:rPr kumimoji="0" lang="el-GR" sz="2000" i="1" u="none" strike="noStrike" cap="none" normalizeH="0" dirty="0" smtClean="0">
                <a:ln>
                  <a:noFill/>
                </a:ln>
                <a:solidFill>
                  <a:schemeClr val="tx1"/>
                </a:solidFill>
                <a:effectLst/>
                <a:ea typeface="Calibri" pitchFamily="34" charset="0"/>
                <a:cs typeface="Arial" pitchFamily="34" charset="0"/>
              </a:rPr>
              <a:t>λειτουργίας </a:t>
            </a:r>
            <a:r>
              <a:rPr kumimoji="0" lang="en-US" sz="2000" i="1" u="none" strike="noStrike" cap="none" normalizeH="0" dirty="0" smtClean="0">
                <a:ln>
                  <a:noFill/>
                </a:ln>
                <a:solidFill>
                  <a:schemeClr val="tx1"/>
                </a:solidFill>
                <a:effectLst/>
                <a:ea typeface="Calibri" pitchFamily="34" charset="0"/>
                <a:cs typeface="Arial" pitchFamily="34" charset="0"/>
              </a:rPr>
              <a:t>6 </a:t>
            </a:r>
            <a:r>
              <a:rPr kumimoji="0" lang="el-GR" sz="2000" i="1" u="none" strike="noStrike" cap="none" normalizeH="0" dirty="0" smtClean="0">
                <a:ln>
                  <a:noFill/>
                </a:ln>
                <a:solidFill>
                  <a:schemeClr val="tx1"/>
                </a:solidFill>
                <a:effectLst/>
                <a:ea typeface="Calibri" pitchFamily="34" charset="0"/>
                <a:cs typeface="Arial" pitchFamily="34" charset="0"/>
              </a:rPr>
              <a:t>μήνες</a:t>
            </a:r>
            <a:r>
              <a:rPr kumimoji="0" lang="en-US" sz="2000" i="0" u="none" strike="noStrike" cap="none" normalizeH="0" dirty="0" smtClean="0">
                <a:ln>
                  <a:noFill/>
                </a:ln>
                <a:solidFill>
                  <a:schemeClr val="tx1"/>
                </a:solidFill>
                <a:effectLst/>
                <a:ea typeface="Calibri" pitchFamily="34" charset="0"/>
                <a:cs typeface="Arial" pitchFamily="34" charset="0"/>
              </a:rPr>
              <a:t>), </a:t>
            </a:r>
            <a:r>
              <a:rPr kumimoji="0" lang="el-GR" sz="2000" i="0" u="none" strike="noStrike" cap="none" normalizeH="0" dirty="0" smtClean="0">
                <a:ln>
                  <a:noFill/>
                </a:ln>
                <a:solidFill>
                  <a:schemeClr val="tx1"/>
                </a:solidFill>
                <a:effectLst/>
                <a:ea typeface="Calibri" pitchFamily="34" charset="0"/>
                <a:cs typeface="Arial" pitchFamily="34" charset="0"/>
              </a:rPr>
              <a:t>σε συνεργασία με την </a:t>
            </a:r>
            <a:r>
              <a:rPr kumimoji="0" lang="el-GR" sz="2000" b="1" i="0" u="none" strike="noStrike" cap="none" normalizeH="0" dirty="0" smtClean="0">
                <a:ln>
                  <a:noFill/>
                </a:ln>
                <a:solidFill>
                  <a:schemeClr val="tx1"/>
                </a:solidFill>
                <a:effectLst/>
                <a:ea typeface="Calibri" pitchFamily="34" charset="0"/>
                <a:cs typeface="Arial" pitchFamily="34" charset="0"/>
              </a:rPr>
              <a:t>Συνεταιριστική Τράπεζα Καρδίτσας</a:t>
            </a:r>
            <a:r>
              <a:rPr kumimoji="0" lang="el-GR" sz="2000" i="0" u="none" strike="noStrike" cap="none" normalizeH="0" dirty="0" smtClean="0">
                <a:ln>
                  <a:noFill/>
                </a:ln>
                <a:solidFill>
                  <a:schemeClr val="tx1"/>
                </a:solidFill>
                <a:effectLst/>
                <a:ea typeface="Calibri" pitchFamily="34" charset="0"/>
                <a:cs typeface="Arial" pitchFamily="34" charset="0"/>
              </a:rPr>
              <a:t> και την </a:t>
            </a:r>
            <a:r>
              <a:rPr kumimoji="0" lang="el-GR" sz="2000" b="1" i="0" u="none" strike="noStrike" cap="none" normalizeH="0" dirty="0" smtClean="0">
                <a:ln>
                  <a:noFill/>
                </a:ln>
                <a:solidFill>
                  <a:schemeClr val="tx1"/>
                </a:solidFill>
                <a:effectLst/>
                <a:ea typeface="Calibri" pitchFamily="34" charset="0"/>
                <a:cs typeface="Arial" pitchFamily="34" charset="0"/>
              </a:rPr>
              <a:t>Παγκρήτια</a:t>
            </a:r>
            <a:r>
              <a:rPr lang="el-GR" sz="2000" b="1" dirty="0" smtClean="0">
                <a:ea typeface="Calibri" pitchFamily="34" charset="0"/>
                <a:cs typeface="Arial" pitchFamily="34" charset="0"/>
              </a:rPr>
              <a:t> Συνεταιριστική Τράπεζα</a:t>
            </a:r>
            <a:r>
              <a:rPr kumimoji="0" lang="el-GR" sz="2000" b="0" i="0" u="none" strike="noStrike" cap="none" normalizeH="0" baseline="0" dirty="0" smtClean="0">
                <a:ln>
                  <a:noFill/>
                </a:ln>
                <a:solidFill>
                  <a:schemeClr val="tx1"/>
                </a:solidFill>
                <a:effectLst/>
                <a:ea typeface="Calibri" pitchFamily="34" charset="0"/>
                <a:cs typeface="Arial" pitchFamily="34" charset="0"/>
              </a:rPr>
              <a:t>.</a:t>
            </a:r>
          </a:p>
          <a:p>
            <a:pPr marL="0" marR="0" lvl="0" indent="0" defTabSz="914400" rtl="0" eaLnBrk="0" fontAlgn="base" latinLnBrk="0" hangingPunct="0">
              <a:lnSpc>
                <a:spcPct val="100000"/>
              </a:lnSpc>
              <a:spcBef>
                <a:spcPct val="0"/>
              </a:spcBef>
              <a:spcAft>
                <a:spcPct val="0"/>
              </a:spcAft>
              <a:buClr>
                <a:schemeClr val="accent1">
                  <a:lumMod val="75000"/>
                </a:schemeClr>
              </a:buClr>
              <a:buSzTx/>
              <a:tabLst/>
            </a:pPr>
            <a:endParaRPr kumimoji="0" lang="el-GR" sz="2000" b="0" i="0" u="none" strike="noStrike" cap="none" normalizeH="0" baseline="0" dirty="0" smtClean="0">
              <a:ln>
                <a:noFill/>
              </a:ln>
              <a:solidFill>
                <a:srgbClr val="FF0000"/>
              </a:solidFill>
              <a:effectLst/>
              <a:cs typeface="Arial" pitchFamily="34" charset="0"/>
            </a:endParaRPr>
          </a:p>
          <a:p>
            <a:pPr marL="0" marR="0" lvl="0" indent="0" defTabSz="914400" rtl="0" eaLnBrk="0" fontAlgn="base" latinLnBrk="0" hangingPunct="0">
              <a:lnSpc>
                <a:spcPct val="100000"/>
              </a:lnSpc>
              <a:spcBef>
                <a:spcPct val="0"/>
              </a:spcBef>
              <a:spcAft>
                <a:spcPct val="0"/>
              </a:spcAft>
              <a:buClr>
                <a:schemeClr val="accent1">
                  <a:lumMod val="75000"/>
                </a:schemeClr>
              </a:buClr>
              <a:buSzTx/>
              <a:buFont typeface="Courier New" pitchFamily="49" charset="0"/>
              <a:buChar char="o"/>
              <a:tabLst/>
            </a:pPr>
            <a:r>
              <a:rPr kumimoji="0" lang="el-GR" sz="2000" b="0" i="0" u="none" strike="noStrike" cap="none" normalizeH="0" baseline="0" dirty="0" smtClean="0">
                <a:ln>
                  <a:noFill/>
                </a:ln>
                <a:solidFill>
                  <a:srgbClr val="FF0000"/>
                </a:solidFill>
                <a:effectLst/>
                <a:ea typeface="Calibri" pitchFamily="34" charset="0"/>
                <a:cs typeface="Arial" pitchFamily="34" charset="0"/>
              </a:rPr>
              <a:t> </a:t>
            </a:r>
            <a:r>
              <a:rPr lang="el-GR" sz="2000" dirty="0" smtClean="0">
                <a:solidFill>
                  <a:srgbClr val="FF0000"/>
                </a:solidFill>
                <a:ea typeface="Calibri" pitchFamily="34" charset="0"/>
                <a:cs typeface="Arial" pitchFamily="34" charset="0"/>
              </a:rPr>
              <a:t>Ενισχύσεις ύψους από </a:t>
            </a:r>
            <a:r>
              <a:rPr lang="el-GR" sz="2000" b="1" dirty="0" smtClean="0">
                <a:solidFill>
                  <a:srgbClr val="FF0000"/>
                </a:solidFill>
                <a:ea typeface="Calibri" pitchFamily="34" charset="0"/>
                <a:cs typeface="Arial" pitchFamily="34" charset="0"/>
              </a:rPr>
              <a:t>1.000€</a:t>
            </a:r>
            <a:r>
              <a:rPr lang="el-GR" sz="2000" dirty="0" smtClean="0">
                <a:solidFill>
                  <a:srgbClr val="FF0000"/>
                </a:solidFill>
                <a:ea typeface="Calibri" pitchFamily="34" charset="0"/>
                <a:cs typeface="Arial" pitchFamily="34" charset="0"/>
              </a:rPr>
              <a:t> έως </a:t>
            </a:r>
            <a:r>
              <a:rPr kumimoji="0" lang="el-GR" sz="2000" b="1" i="0" u="none" strike="noStrike" cap="none" normalizeH="0" baseline="0" dirty="0" smtClean="0">
                <a:ln>
                  <a:noFill/>
                </a:ln>
                <a:solidFill>
                  <a:srgbClr val="FF0000"/>
                </a:solidFill>
                <a:effectLst>
                  <a:outerShdw blurRad="38100" dist="38100" dir="2700000" algn="tl">
                    <a:srgbClr val="000000">
                      <a:alpha val="43137"/>
                    </a:srgbClr>
                  </a:outerShdw>
                </a:effectLst>
                <a:ea typeface="Calibri" pitchFamily="34" charset="0"/>
                <a:cs typeface="Arial" pitchFamily="34" charset="0"/>
              </a:rPr>
              <a:t>25.000</a:t>
            </a:r>
            <a:r>
              <a:rPr lang="el-GR" sz="2000" b="1" dirty="0" smtClean="0">
                <a:solidFill>
                  <a:srgbClr val="FF0000"/>
                </a:solidFill>
                <a:ea typeface="Calibri" pitchFamily="34" charset="0"/>
                <a:cs typeface="Arial" pitchFamily="34" charset="0"/>
              </a:rPr>
              <a:t>€</a:t>
            </a:r>
          </a:p>
          <a:p>
            <a:pPr marL="0" marR="0" lvl="0" indent="0" defTabSz="914400" rtl="0" eaLnBrk="0" fontAlgn="base" latinLnBrk="0" hangingPunct="0">
              <a:lnSpc>
                <a:spcPct val="100000"/>
              </a:lnSpc>
              <a:spcBef>
                <a:spcPct val="0"/>
              </a:spcBef>
              <a:spcAft>
                <a:spcPct val="0"/>
              </a:spcAft>
              <a:buClr>
                <a:schemeClr val="accent1">
                  <a:lumMod val="75000"/>
                </a:schemeClr>
              </a:buClr>
              <a:buSzTx/>
              <a:tabLst/>
            </a:pPr>
            <a:endParaRPr lang="el-GR" sz="2000" b="1" dirty="0" smtClean="0">
              <a:solidFill>
                <a:srgbClr val="FF0000"/>
              </a:solidFill>
              <a:ea typeface="Calibri" pitchFamily="34" charset="0"/>
              <a:cs typeface="Arial" pitchFamily="34" charset="0"/>
            </a:endParaRPr>
          </a:p>
          <a:p>
            <a:pPr marL="0" marR="0" lvl="0" indent="0" defTabSz="914400" rtl="0" eaLnBrk="0" fontAlgn="base" latinLnBrk="0" hangingPunct="0">
              <a:lnSpc>
                <a:spcPct val="100000"/>
              </a:lnSpc>
              <a:spcBef>
                <a:spcPct val="0"/>
              </a:spcBef>
              <a:spcAft>
                <a:spcPct val="0"/>
              </a:spcAft>
              <a:buClr>
                <a:schemeClr val="accent1">
                  <a:lumMod val="75000"/>
                </a:schemeClr>
              </a:buClr>
              <a:buSzTx/>
              <a:buFont typeface="Courier New" pitchFamily="49" charset="0"/>
              <a:buChar char="o"/>
              <a:tabLst/>
            </a:pPr>
            <a:r>
              <a:rPr kumimoji="0" lang="el-GR" sz="2000" i="0" u="none" strike="noStrike" cap="none" normalizeH="0" baseline="0" dirty="0" smtClean="0">
                <a:ln>
                  <a:noFill/>
                </a:ln>
                <a:solidFill>
                  <a:srgbClr val="FF0000"/>
                </a:solidFill>
                <a:effectLst/>
                <a:ea typeface="Calibri" pitchFamily="34" charset="0"/>
                <a:cs typeface="Arial" pitchFamily="34" charset="0"/>
              </a:rPr>
              <a:t> Χωρίς εμπράγματες εξασφαλίσεις</a:t>
            </a:r>
            <a:r>
              <a:rPr kumimoji="0" lang="en-US" sz="2000" i="0" u="none" strike="noStrike" cap="none" normalizeH="0" baseline="0" dirty="0" smtClean="0">
                <a:ln>
                  <a:noFill/>
                </a:ln>
                <a:solidFill>
                  <a:srgbClr val="FF0000"/>
                </a:solidFill>
                <a:effectLst/>
                <a:ea typeface="Calibri" pitchFamily="34" charset="0"/>
                <a:cs typeface="Arial" pitchFamily="34" charset="0"/>
              </a:rPr>
              <a:t> (</a:t>
            </a:r>
            <a:r>
              <a:rPr kumimoji="0" lang="el-GR" sz="2000" i="0" u="none" strike="noStrike" cap="none" normalizeH="0" baseline="0" dirty="0" smtClean="0">
                <a:ln>
                  <a:noFill/>
                </a:ln>
                <a:solidFill>
                  <a:srgbClr val="FF0000"/>
                </a:solidFill>
                <a:effectLst/>
                <a:ea typeface="Calibri" pitchFamily="34" charset="0"/>
                <a:cs typeface="Arial" pitchFamily="34" charset="0"/>
              </a:rPr>
              <a:t>απαραίτητη</a:t>
            </a:r>
            <a:r>
              <a:rPr kumimoji="0" lang="el-GR" sz="2000" i="0" u="none" strike="noStrike" cap="none" normalizeH="0" dirty="0" smtClean="0">
                <a:ln>
                  <a:noFill/>
                </a:ln>
                <a:solidFill>
                  <a:srgbClr val="FF0000"/>
                </a:solidFill>
                <a:effectLst/>
                <a:ea typeface="Calibri" pitchFamily="34" charset="0"/>
                <a:cs typeface="Arial" pitchFamily="34" charset="0"/>
              </a:rPr>
              <a:t> η ύπαρξη εγγυητή)</a:t>
            </a:r>
            <a:endParaRPr kumimoji="0" lang="el-GR" sz="2000" i="0" u="none" strike="noStrike" cap="none" normalizeH="0" baseline="0" dirty="0" smtClean="0">
              <a:ln>
                <a:noFill/>
              </a:ln>
              <a:solidFill>
                <a:srgbClr val="FF0000"/>
              </a:solidFill>
              <a:effectLst/>
              <a:ea typeface="Calibri" pitchFamily="34" charset="0"/>
              <a:cs typeface="Arial" pitchFamily="34" charset="0"/>
            </a:endParaRPr>
          </a:p>
          <a:p>
            <a:pPr marL="0" marR="0" lvl="0" indent="0" defTabSz="914400" rtl="0" eaLnBrk="0" fontAlgn="base" latinLnBrk="0" hangingPunct="0">
              <a:lnSpc>
                <a:spcPct val="100000"/>
              </a:lnSpc>
              <a:spcBef>
                <a:spcPct val="0"/>
              </a:spcBef>
              <a:spcAft>
                <a:spcPct val="0"/>
              </a:spcAft>
              <a:buClr>
                <a:schemeClr val="accent1">
                  <a:lumMod val="75000"/>
                </a:schemeClr>
              </a:buClr>
              <a:buSzTx/>
              <a:tabLst/>
            </a:pPr>
            <a:endParaRPr kumimoji="0" lang="el-GR" sz="2000" b="0" i="0" u="none" strike="noStrike" cap="none" normalizeH="0" baseline="0" dirty="0" smtClean="0">
              <a:ln>
                <a:noFill/>
              </a:ln>
              <a:solidFill>
                <a:srgbClr val="FF0000"/>
              </a:solidFill>
              <a:effectLst/>
              <a:cs typeface="Arial" pitchFamily="34" charset="0"/>
            </a:endParaRPr>
          </a:p>
          <a:p>
            <a:pPr marL="0" marR="0" lvl="0" indent="0" defTabSz="914400" rtl="0" eaLnBrk="0" fontAlgn="base" latinLnBrk="0" hangingPunct="0">
              <a:lnSpc>
                <a:spcPct val="100000"/>
              </a:lnSpc>
              <a:spcBef>
                <a:spcPct val="0"/>
              </a:spcBef>
              <a:spcAft>
                <a:spcPct val="0"/>
              </a:spcAft>
              <a:buClr>
                <a:schemeClr val="accent1">
                  <a:lumMod val="75000"/>
                </a:schemeClr>
              </a:buClr>
              <a:buSzTx/>
              <a:buFont typeface="Courier New" pitchFamily="49" charset="0"/>
              <a:buChar char="o"/>
              <a:tabLst/>
            </a:pPr>
            <a:r>
              <a:rPr kumimoji="0" lang="el-GR" sz="2000" b="0" i="0" u="none" strike="noStrike" cap="none" normalizeH="0" baseline="0" dirty="0" smtClean="0">
                <a:ln>
                  <a:noFill/>
                </a:ln>
                <a:solidFill>
                  <a:srgbClr val="FF0000"/>
                </a:solidFill>
                <a:effectLst/>
                <a:ea typeface="Calibri" pitchFamily="34" charset="0"/>
                <a:cs typeface="Arial" pitchFamily="34" charset="0"/>
              </a:rPr>
              <a:t> Επιτόκιο </a:t>
            </a:r>
            <a:r>
              <a:rPr kumimoji="0" lang="el-GR" sz="2000" b="0" i="0" u="none" strike="noStrike" cap="none" normalizeH="0" baseline="0" smtClean="0">
                <a:ln>
                  <a:noFill/>
                </a:ln>
                <a:solidFill>
                  <a:srgbClr val="FF0000"/>
                </a:solidFill>
                <a:effectLst/>
                <a:ea typeface="Calibri" pitchFamily="34" charset="0"/>
                <a:cs typeface="Arial" pitchFamily="34" charset="0"/>
              </a:rPr>
              <a:t>εκκίνησης  </a:t>
            </a:r>
            <a:r>
              <a:rPr lang="el-GR" sz="2000" smtClean="0">
                <a:solidFill>
                  <a:srgbClr val="FF0000"/>
                </a:solidFill>
                <a:effectLst>
                  <a:outerShdw blurRad="38100" dist="38100" dir="2700000" algn="tl">
                    <a:srgbClr val="000000">
                      <a:alpha val="43137"/>
                    </a:srgbClr>
                  </a:outerShdw>
                </a:effectLst>
                <a:ea typeface="Calibri" pitchFamily="34" charset="0"/>
                <a:cs typeface="Arial" pitchFamily="34" charset="0"/>
              </a:rPr>
              <a:t>7</a:t>
            </a:r>
            <a:r>
              <a:rPr kumimoji="0" lang="el-GR" sz="2000" b="0" i="0" u="none" strike="noStrike" cap="none" normalizeH="0" smtClean="0">
                <a:ln>
                  <a:noFill/>
                </a:ln>
                <a:solidFill>
                  <a:srgbClr val="FF0000"/>
                </a:solidFill>
                <a:effectLst>
                  <a:outerShdw blurRad="38100" dist="38100" dir="2700000" algn="tl">
                    <a:srgbClr val="000000">
                      <a:alpha val="43137"/>
                    </a:srgbClr>
                  </a:outerShdw>
                </a:effectLst>
                <a:ea typeface="Calibri" pitchFamily="34" charset="0"/>
                <a:cs typeface="Arial" pitchFamily="34" charset="0"/>
              </a:rPr>
              <a:t>%</a:t>
            </a:r>
            <a:endParaRPr kumimoji="0" lang="el-GR" sz="2000" b="0" i="0" u="none" strike="noStrike" cap="none" normalizeH="0" dirty="0" smtClean="0">
              <a:ln>
                <a:noFill/>
              </a:ln>
              <a:solidFill>
                <a:srgbClr val="FF0000"/>
              </a:solidFill>
              <a:effectLst>
                <a:outerShdw blurRad="38100" dist="38100" dir="2700000" algn="tl">
                  <a:srgbClr val="000000">
                    <a:alpha val="43137"/>
                  </a:srgbClr>
                </a:outerShdw>
              </a:effectLst>
              <a:ea typeface="Calibri" pitchFamily="34" charset="0"/>
              <a:cs typeface="Arial" pitchFamily="34" charset="0"/>
            </a:endParaRPr>
          </a:p>
          <a:p>
            <a:pPr marL="0" marR="0" lvl="0" indent="0" defTabSz="914400" rtl="0" eaLnBrk="0" fontAlgn="base" latinLnBrk="0" hangingPunct="0">
              <a:lnSpc>
                <a:spcPct val="100000"/>
              </a:lnSpc>
              <a:spcBef>
                <a:spcPct val="0"/>
              </a:spcBef>
              <a:spcAft>
                <a:spcPct val="0"/>
              </a:spcAft>
              <a:buClr>
                <a:schemeClr val="accent1">
                  <a:lumMod val="75000"/>
                </a:schemeClr>
              </a:buClr>
              <a:buSzTx/>
              <a:tabLst/>
            </a:pPr>
            <a:endParaRPr kumimoji="0" lang="el-GR" sz="2000" b="0" i="0" u="none" strike="noStrike" cap="none" normalizeH="0" baseline="0" dirty="0" smtClean="0">
              <a:ln>
                <a:noFill/>
              </a:ln>
              <a:solidFill>
                <a:srgbClr val="FF0000"/>
              </a:solidFill>
              <a:effectLst>
                <a:outerShdw blurRad="38100" dist="38100" dir="2700000" algn="tl">
                  <a:srgbClr val="000000">
                    <a:alpha val="43137"/>
                  </a:srgbClr>
                </a:outerShdw>
              </a:effectLst>
              <a:cs typeface="Arial" pitchFamily="34" charset="0"/>
            </a:endParaRPr>
          </a:p>
        </p:txBody>
      </p:sp>
      <p:pic>
        <p:nvPicPr>
          <p:cNvPr id="8" name="2 - Εικόνα" descr="ΚΕΠΑ 1.png"/>
          <p:cNvPicPr/>
          <p:nvPr/>
        </p:nvPicPr>
        <p:blipFill>
          <a:blip r:embed="rId3" cstate="print"/>
          <a:stretch>
            <a:fillRect/>
          </a:stretch>
        </p:blipFill>
        <p:spPr>
          <a:xfrm>
            <a:off x="6516216" y="6137920"/>
            <a:ext cx="2627784" cy="720080"/>
          </a:xfrm>
          <a:prstGeom prst="rect">
            <a:avLst/>
          </a:prstGeom>
        </p:spPr>
      </p:pic>
      <p:pic>
        <p:nvPicPr>
          <p:cNvPr id="23554" name="Picture 2" descr="ÎÏÎ¿ÏÎ­Î»ÎµÏÎ¼Î± ÎµÎ¹ÎºÏÎ½Î±Ï Î³Î¹Î± microloans"/>
          <p:cNvPicPr>
            <a:picLocks noChangeAspect="1" noChangeArrowheads="1"/>
          </p:cNvPicPr>
          <p:nvPr/>
        </p:nvPicPr>
        <p:blipFill>
          <a:blip r:embed="rId4" cstate="print"/>
          <a:srcRect/>
          <a:stretch>
            <a:fillRect/>
          </a:stretch>
        </p:blipFill>
        <p:spPr bwMode="auto">
          <a:xfrm>
            <a:off x="3707904" y="4326972"/>
            <a:ext cx="2160240" cy="2531028"/>
          </a:xfrm>
          <a:prstGeom prst="rect">
            <a:avLst/>
          </a:prstGeom>
          <a:noFill/>
        </p:spPr>
      </p:pic>
    </p:spTree>
    <p:extLst>
      <p:ext uri="{BB962C8B-B14F-4D97-AF65-F5344CB8AC3E}">
        <p14:creationId xmlns="" xmlns:p14="http://schemas.microsoft.com/office/powerpoint/2010/main" val="26875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wipe(down)">
                                      <p:cBhvr>
                                        <p:cTn id="10" dur="500"/>
                                        <p:tgtEl>
                                          <p:spTgt spid="7">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animEffect transition="in" filter="wipe(down)">
                                      <p:cBhvr>
                                        <p:cTn id="13" dur="500"/>
                                        <p:tgtEl>
                                          <p:spTgt spid="7">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xEl>
                                              <p:pRg st="6" end="6"/>
                                            </p:txEl>
                                          </p:spTgt>
                                        </p:tgtEl>
                                        <p:attrNameLst>
                                          <p:attrName>style.visibility</p:attrName>
                                        </p:attrNameLst>
                                      </p:cBhvr>
                                      <p:to>
                                        <p:strVal val="visible"/>
                                      </p:to>
                                    </p:set>
                                    <p:animEffect transition="in" filter="wipe(down)">
                                      <p:cBhvr>
                                        <p:cTn id="16"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3" cstate="print"/>
          <a:srcRect/>
          <a:stretch>
            <a:fillRect/>
          </a:stretch>
        </p:blipFill>
        <p:spPr bwMode="auto">
          <a:xfrm>
            <a:off x="539552" y="260648"/>
            <a:ext cx="1877392" cy="1327174"/>
          </a:xfrm>
          <a:prstGeom prst="rect">
            <a:avLst/>
          </a:prstGeom>
          <a:noFill/>
          <a:ln w="9525">
            <a:noFill/>
            <a:miter lim="800000"/>
            <a:headEnd/>
            <a:tailEnd/>
          </a:ln>
        </p:spPr>
      </p:pic>
      <p:sp>
        <p:nvSpPr>
          <p:cNvPr id="10" name="Titre 8"/>
          <p:cNvSpPr txBox="1">
            <a:spLocks/>
          </p:cNvSpPr>
          <p:nvPr/>
        </p:nvSpPr>
        <p:spPr>
          <a:xfrm>
            <a:off x="611560" y="476672"/>
            <a:ext cx="4176464" cy="562074"/>
          </a:xfrm>
          <a:prstGeom prst="rect">
            <a:avLst/>
          </a:prstGeom>
        </p:spPr>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4400" b="1" dirty="0" err="1" smtClean="0">
                <a:solidFill>
                  <a:schemeClr val="tx2"/>
                </a:solidFill>
                <a:latin typeface="+mj-lt"/>
                <a:ea typeface="+mj-ea"/>
                <a:cs typeface="+mj-cs"/>
              </a:rPr>
              <a:t>μικρο</a:t>
            </a:r>
            <a:r>
              <a:rPr kumimoji="0" lang="el-GR" sz="4400" b="1" i="0" u="none" strike="noStrike" kern="1200" cap="none" spc="0" normalizeH="0" baseline="0" noProof="0" dirty="0" smtClean="0">
                <a:ln>
                  <a:noFill/>
                </a:ln>
                <a:solidFill>
                  <a:schemeClr val="tx2"/>
                </a:solidFill>
                <a:effectLst/>
                <a:uLnTx/>
                <a:uFillTx/>
                <a:latin typeface="+mj-lt"/>
                <a:ea typeface="+mj-ea"/>
                <a:cs typeface="+mj-cs"/>
              </a:rPr>
              <a:t>δάνεια</a:t>
            </a:r>
            <a:endParaRPr kumimoji="0" lang="en-GB"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8" name="2 - Εικόνα" descr="ΚΕΠΑ 1.png"/>
          <p:cNvPicPr/>
          <p:nvPr/>
        </p:nvPicPr>
        <p:blipFill>
          <a:blip r:embed="rId4" cstate="print"/>
          <a:stretch>
            <a:fillRect/>
          </a:stretch>
        </p:blipFill>
        <p:spPr>
          <a:xfrm>
            <a:off x="6516216" y="6137920"/>
            <a:ext cx="2627784" cy="720080"/>
          </a:xfrm>
          <a:prstGeom prst="rect">
            <a:avLst/>
          </a:prstGeom>
        </p:spPr>
      </p:pic>
      <p:sp>
        <p:nvSpPr>
          <p:cNvPr id="11" name="10 - TextBox"/>
          <p:cNvSpPr txBox="1"/>
          <p:nvPr/>
        </p:nvSpPr>
        <p:spPr>
          <a:xfrm>
            <a:off x="539552" y="2780928"/>
            <a:ext cx="8064896" cy="3785652"/>
          </a:xfrm>
          <a:prstGeom prst="rect">
            <a:avLst/>
          </a:prstGeom>
          <a:noFill/>
        </p:spPr>
        <p:txBody>
          <a:bodyPr wrap="square" rtlCol="0">
            <a:spAutoFit/>
          </a:bodyPr>
          <a:lstStyle/>
          <a:p>
            <a:pPr marL="342900" indent="-342900" algn="just">
              <a:buFont typeface="Wingdings" pitchFamily="2" charset="2"/>
              <a:buChar char="ü"/>
            </a:pPr>
            <a:r>
              <a:rPr lang="el-GR" sz="2400" dirty="0" smtClean="0"/>
              <a:t>Αγορά εξοπλισμού &amp; μηχανημάτων</a:t>
            </a:r>
          </a:p>
          <a:p>
            <a:pPr marL="342900" indent="-342900" algn="just">
              <a:buFont typeface="Wingdings" pitchFamily="2" charset="2"/>
              <a:buChar char="ü"/>
            </a:pPr>
            <a:endParaRPr lang="el-GR" sz="2400" dirty="0" smtClean="0"/>
          </a:p>
          <a:p>
            <a:pPr marL="342900" indent="-342900" algn="just">
              <a:buFont typeface="Wingdings" pitchFamily="2" charset="2"/>
              <a:buChar char="ü"/>
            </a:pPr>
            <a:r>
              <a:rPr lang="el-GR" sz="2400" dirty="0" smtClean="0"/>
              <a:t>Αγορά λογισμικού</a:t>
            </a:r>
          </a:p>
          <a:p>
            <a:pPr marL="342900" indent="-342900" algn="just">
              <a:buFont typeface="Wingdings" pitchFamily="2" charset="2"/>
              <a:buChar char="ü"/>
            </a:pPr>
            <a:endParaRPr lang="el-GR" sz="2400" dirty="0" smtClean="0"/>
          </a:p>
          <a:p>
            <a:pPr marL="342900" indent="-342900" algn="just">
              <a:buFont typeface="Wingdings" pitchFamily="2" charset="2"/>
              <a:buChar char="ü"/>
            </a:pPr>
            <a:r>
              <a:rPr lang="el-GR" sz="2400" dirty="0" smtClean="0"/>
              <a:t>Αγορά α’ υλών ή/και εμπορευμάτων</a:t>
            </a:r>
          </a:p>
          <a:p>
            <a:pPr marL="342900" indent="-342900" algn="just">
              <a:buFont typeface="Wingdings" pitchFamily="2" charset="2"/>
              <a:buChar char="ü"/>
            </a:pPr>
            <a:endParaRPr lang="el-GR" sz="2400" dirty="0" smtClean="0"/>
          </a:p>
          <a:p>
            <a:pPr marL="342900" indent="-342900" algn="just">
              <a:buFont typeface="Wingdings" pitchFamily="2" charset="2"/>
              <a:buChar char="ü"/>
            </a:pPr>
            <a:r>
              <a:rPr lang="el-GR" sz="2400" dirty="0" smtClean="0"/>
              <a:t>Μικρής έκτασης κτιριακές επεμβάσεις</a:t>
            </a:r>
          </a:p>
          <a:p>
            <a:pPr marL="342900" indent="-342900" algn="just"/>
            <a:endParaRPr lang="el-GR" sz="2400" dirty="0" smtClean="0"/>
          </a:p>
          <a:p>
            <a:pPr marL="342900" indent="-342900" algn="just">
              <a:buFont typeface="Wingdings" pitchFamily="2" charset="2"/>
              <a:buChar char="ü"/>
            </a:pPr>
            <a:r>
              <a:rPr lang="el-GR" sz="2400" dirty="0" smtClean="0"/>
              <a:t>Λοιπές δαπάνες (π.χ. συμμετοχή σε εκθέσεις στην Ελλάδα και το εξωτερικό)</a:t>
            </a:r>
            <a:endParaRPr lang="el-GR" dirty="0"/>
          </a:p>
        </p:txBody>
      </p:sp>
      <p:sp>
        <p:nvSpPr>
          <p:cNvPr id="12" name="Rectangle 1"/>
          <p:cNvSpPr>
            <a:spLocks noChangeArrowheads="1"/>
          </p:cNvSpPr>
          <p:nvPr/>
        </p:nvSpPr>
        <p:spPr bwMode="auto">
          <a:xfrm>
            <a:off x="395536" y="1700808"/>
            <a:ext cx="784887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
                <a:schemeClr val="accent6">
                  <a:lumMod val="75000"/>
                </a:schemeClr>
              </a:buClr>
              <a:buSzTx/>
              <a:buFont typeface="Courier New" pitchFamily="49" charset="0"/>
              <a:buChar char="o"/>
              <a:tabLst/>
            </a:pPr>
            <a:r>
              <a:rPr kumimoji="0" lang="en-US" sz="2800" b="0" i="1" u="none" strike="noStrike" cap="none" normalizeH="0" baseline="0" dirty="0" smtClean="0">
                <a:ln>
                  <a:noFill/>
                </a:ln>
                <a:effectLst/>
                <a:latin typeface="Cambria Math" pitchFamily="18" charset="0"/>
                <a:ea typeface="Cambria Math" pitchFamily="18" charset="0"/>
                <a:cs typeface="Times New Roman" pitchFamily="18" charset="0"/>
              </a:rPr>
              <a:t> </a:t>
            </a:r>
            <a:r>
              <a:rPr lang="el-GR" sz="2800" i="1" dirty="0" smtClean="0">
                <a:latin typeface="Cambria Math" pitchFamily="18" charset="0"/>
                <a:ea typeface="Cambria Math" pitchFamily="18" charset="0"/>
                <a:cs typeface="Times New Roman" pitchFamily="18" charset="0"/>
              </a:rPr>
              <a:t>Ενδεικτικές Επιλέξιμες Δαπάνες</a:t>
            </a:r>
          </a:p>
          <a:p>
            <a:pPr marL="0" marR="0" lvl="0" indent="0" algn="l" defTabSz="914400" rtl="0" eaLnBrk="1" fontAlgn="base" latinLnBrk="0" hangingPunct="1">
              <a:lnSpc>
                <a:spcPct val="100000"/>
              </a:lnSpc>
              <a:spcBef>
                <a:spcPct val="0"/>
              </a:spcBef>
              <a:spcAft>
                <a:spcPct val="0"/>
              </a:spcAft>
              <a:buClr>
                <a:schemeClr val="accent6">
                  <a:lumMod val="75000"/>
                </a:schemeClr>
              </a:buClr>
              <a:buSzTx/>
              <a:tabLst/>
            </a:pPr>
            <a:r>
              <a:rPr kumimoji="0" lang="el-GR" sz="2800" b="0" i="1" u="none" strike="noStrike" cap="none" normalizeH="0" baseline="0" dirty="0" smtClean="0">
                <a:ln>
                  <a:noFill/>
                </a:ln>
                <a:solidFill>
                  <a:srgbClr val="C00000"/>
                </a:solidFill>
                <a:effectLst/>
                <a:latin typeface="Cambria Math" pitchFamily="18" charset="0"/>
                <a:ea typeface="Cambria Math" pitchFamily="18" charset="0"/>
                <a:cs typeface="Times New Roman" pitchFamily="18" charset="0"/>
              </a:rPr>
              <a:t>    (δαπάνες</a:t>
            </a:r>
            <a:r>
              <a:rPr kumimoji="0" lang="el-GR" sz="2800" b="0" i="1" u="none" strike="noStrike" cap="none" normalizeH="0" dirty="0" smtClean="0">
                <a:ln>
                  <a:noFill/>
                </a:ln>
                <a:solidFill>
                  <a:srgbClr val="C00000"/>
                </a:solidFill>
                <a:effectLst/>
                <a:latin typeface="Cambria Math" pitchFamily="18" charset="0"/>
                <a:ea typeface="Cambria Math" pitchFamily="18" charset="0"/>
                <a:cs typeface="Times New Roman" pitchFamily="18" charset="0"/>
              </a:rPr>
              <a:t> αναπτυξιακού σκοπού)</a:t>
            </a:r>
            <a:endParaRPr kumimoji="0" lang="el-GR" sz="2800" b="0" i="0" u="none" strike="noStrike" cap="none" normalizeH="0" baseline="0" dirty="0" smtClean="0">
              <a:ln>
                <a:noFill/>
              </a:ln>
              <a:solidFill>
                <a:srgbClr val="C00000"/>
              </a:solidFill>
              <a:effectLst/>
              <a:latin typeface="Cambria Math" pitchFamily="18" charset="0"/>
              <a:ea typeface="Cambria Math" pitchFamily="18" charset="0"/>
              <a:cs typeface="Arial" pitchFamily="34" charset="0"/>
            </a:endParaRPr>
          </a:p>
        </p:txBody>
      </p:sp>
      <p:pic>
        <p:nvPicPr>
          <p:cNvPr id="22530" name="Picture 2" descr="ÎÏÎ¿ÏÎ­Î»ÎµÏÎ¼Î± ÎµÎ¹ÎºÏÎ½Î±Ï Î³Î¹Î± business expenses"/>
          <p:cNvPicPr>
            <a:picLocks noChangeAspect="1" noChangeArrowheads="1"/>
          </p:cNvPicPr>
          <p:nvPr/>
        </p:nvPicPr>
        <p:blipFill>
          <a:blip r:embed="rId5" cstate="print"/>
          <a:srcRect/>
          <a:stretch>
            <a:fillRect/>
          </a:stretch>
        </p:blipFill>
        <p:spPr bwMode="auto">
          <a:xfrm>
            <a:off x="5940152" y="2276872"/>
            <a:ext cx="2843808" cy="1990665"/>
          </a:xfrm>
          <a:prstGeom prst="rect">
            <a:avLst/>
          </a:prstGeom>
          <a:noFill/>
        </p:spPr>
      </p:pic>
    </p:spTree>
    <p:extLst>
      <p:ext uri="{BB962C8B-B14F-4D97-AF65-F5344CB8AC3E}">
        <p14:creationId xmlns="" xmlns:p14="http://schemas.microsoft.com/office/powerpoint/2010/main" val="26875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00"/>
                                        <p:tgtEl>
                                          <p:spTgt spid="12">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wipe(down)">
                                      <p:cBhvr>
                                        <p:cTn id="10"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2" cstate="print"/>
          <a:srcRect/>
          <a:stretch>
            <a:fillRect/>
          </a:stretch>
        </p:blipFill>
        <p:spPr bwMode="auto">
          <a:xfrm>
            <a:off x="539552" y="260648"/>
            <a:ext cx="1877392" cy="1327174"/>
          </a:xfrm>
          <a:prstGeom prst="rect">
            <a:avLst/>
          </a:prstGeom>
          <a:noFill/>
          <a:ln w="9525">
            <a:noFill/>
            <a:miter lim="800000"/>
            <a:headEnd/>
            <a:tailEnd/>
          </a:ln>
        </p:spPr>
      </p:pic>
      <p:sp>
        <p:nvSpPr>
          <p:cNvPr id="10" name="Titre 8"/>
          <p:cNvSpPr txBox="1">
            <a:spLocks/>
          </p:cNvSpPr>
          <p:nvPr/>
        </p:nvSpPr>
        <p:spPr>
          <a:xfrm>
            <a:off x="395536" y="476672"/>
            <a:ext cx="4176464" cy="562074"/>
          </a:xfrm>
          <a:prstGeom prst="rect">
            <a:avLst/>
          </a:prstGeom>
        </p:spPr>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4400" b="1" i="0" u="none" strike="noStrike" kern="1200" cap="none" spc="0" normalizeH="0" baseline="0" noProof="0" dirty="0">
              <a:ln>
                <a:noFill/>
              </a:ln>
              <a:solidFill>
                <a:schemeClr val="tx2"/>
              </a:solidFill>
              <a:effectLst/>
              <a:uLnTx/>
              <a:uFillTx/>
              <a:latin typeface="+mj-lt"/>
              <a:ea typeface="+mj-ea"/>
              <a:cs typeface="+mj-cs"/>
            </a:endParaRPr>
          </a:p>
        </p:txBody>
      </p:sp>
      <p:pic>
        <p:nvPicPr>
          <p:cNvPr id="8" name="2 - Εικόνα" descr="ΚΕΠΑ 1.png"/>
          <p:cNvPicPr/>
          <p:nvPr/>
        </p:nvPicPr>
        <p:blipFill>
          <a:blip r:embed="rId3" cstate="print"/>
          <a:stretch>
            <a:fillRect/>
          </a:stretch>
        </p:blipFill>
        <p:spPr>
          <a:xfrm>
            <a:off x="6516216" y="5949280"/>
            <a:ext cx="2627784" cy="720080"/>
          </a:xfrm>
          <a:prstGeom prst="rect">
            <a:avLst/>
          </a:prstGeom>
        </p:spPr>
      </p:pic>
      <p:sp>
        <p:nvSpPr>
          <p:cNvPr id="6" name="5 - TextBox"/>
          <p:cNvSpPr txBox="1"/>
          <p:nvPr/>
        </p:nvSpPr>
        <p:spPr>
          <a:xfrm>
            <a:off x="1403648" y="1700808"/>
            <a:ext cx="6840760" cy="584775"/>
          </a:xfrm>
          <a:prstGeom prst="rect">
            <a:avLst/>
          </a:prstGeom>
          <a:noFill/>
        </p:spPr>
        <p:txBody>
          <a:bodyPr wrap="square" rtlCol="0">
            <a:spAutoFit/>
          </a:bodyPr>
          <a:lstStyle/>
          <a:p>
            <a:r>
              <a:rPr lang="en-US" sz="3200" b="1" dirty="0" err="1" smtClean="0">
                <a:solidFill>
                  <a:srgbClr val="C00000"/>
                </a:solidFill>
                <a:effectLst>
                  <a:outerShdw blurRad="38100" dist="38100" dir="2700000" algn="tl">
                    <a:srgbClr val="000000">
                      <a:alpha val="43137"/>
                    </a:srgbClr>
                  </a:outerShdw>
                </a:effectLst>
                <a:latin typeface="Segoe Script" pitchFamily="34" charset="0"/>
                <a:ea typeface="Cambria Math" pitchFamily="18" charset="0"/>
              </a:rPr>
              <a:t>Fintech</a:t>
            </a:r>
            <a:r>
              <a:rPr lang="en-US" sz="3200" b="1" dirty="0" smtClean="0">
                <a:solidFill>
                  <a:srgbClr val="C00000"/>
                </a:solidFill>
                <a:effectLst>
                  <a:outerShdw blurRad="38100" dist="38100" dir="2700000" algn="tl">
                    <a:srgbClr val="000000">
                      <a:alpha val="43137"/>
                    </a:srgbClr>
                  </a:outerShdw>
                </a:effectLst>
                <a:latin typeface="Segoe Script" pitchFamily="34" charset="0"/>
                <a:ea typeface="Cambria Math" pitchFamily="18" charset="0"/>
              </a:rPr>
              <a:t> </a:t>
            </a:r>
            <a:r>
              <a:rPr lang="el-GR" sz="3200" b="1" dirty="0" smtClean="0">
                <a:solidFill>
                  <a:srgbClr val="C00000"/>
                </a:solidFill>
                <a:effectLst>
                  <a:outerShdw blurRad="38100" dist="38100" dir="2700000" algn="tl">
                    <a:srgbClr val="000000">
                      <a:alpha val="43137"/>
                    </a:srgbClr>
                  </a:outerShdw>
                </a:effectLst>
                <a:latin typeface="Segoe Script" pitchFamily="34" charset="0"/>
                <a:ea typeface="Cambria Math" pitchFamily="18" charset="0"/>
              </a:rPr>
              <a:t>και </a:t>
            </a:r>
            <a:r>
              <a:rPr lang="en-US" sz="3200" b="1" dirty="0" err="1" smtClean="0">
                <a:solidFill>
                  <a:srgbClr val="C00000"/>
                </a:solidFill>
                <a:effectLst>
                  <a:outerShdw blurRad="38100" dist="38100" dir="2700000" algn="tl">
                    <a:srgbClr val="000000">
                      <a:alpha val="43137"/>
                    </a:srgbClr>
                  </a:outerShdw>
                </a:effectLst>
                <a:latin typeface="Segoe Script" pitchFamily="34" charset="0"/>
                <a:ea typeface="Cambria Math" pitchFamily="18" charset="0"/>
              </a:rPr>
              <a:t>microSTARS</a:t>
            </a:r>
            <a:endParaRPr lang="el-GR" sz="3200" b="1" dirty="0">
              <a:solidFill>
                <a:srgbClr val="C00000"/>
              </a:solidFill>
              <a:effectLst>
                <a:outerShdw blurRad="38100" dist="38100" dir="2700000" algn="tl">
                  <a:srgbClr val="000000">
                    <a:alpha val="43137"/>
                  </a:srgbClr>
                </a:outerShdw>
              </a:effectLst>
              <a:latin typeface="Segoe Script" pitchFamily="34" charset="0"/>
              <a:ea typeface="Cambria Math" pitchFamily="18" charset="0"/>
            </a:endParaRPr>
          </a:p>
        </p:txBody>
      </p:sp>
      <p:sp>
        <p:nvSpPr>
          <p:cNvPr id="11" name="10 - TextBox"/>
          <p:cNvSpPr txBox="1"/>
          <p:nvPr/>
        </p:nvSpPr>
        <p:spPr>
          <a:xfrm>
            <a:off x="0" y="2348880"/>
            <a:ext cx="9144000" cy="2308324"/>
          </a:xfrm>
          <a:prstGeom prst="rect">
            <a:avLst/>
          </a:prstGeom>
          <a:noFill/>
        </p:spPr>
        <p:txBody>
          <a:bodyPr wrap="square" rtlCol="0">
            <a:spAutoFit/>
          </a:bodyPr>
          <a:lstStyle/>
          <a:p>
            <a:pPr>
              <a:lnSpc>
                <a:spcPct val="150000"/>
              </a:lnSpc>
              <a:buFont typeface="Wingdings" pitchFamily="2" charset="2"/>
              <a:buChar char="Ø"/>
            </a:pPr>
            <a:r>
              <a:rPr lang="en-US" sz="2400" dirty="0" smtClean="0"/>
              <a:t>On line </a:t>
            </a:r>
            <a:r>
              <a:rPr lang="el-GR" sz="2400" dirty="0" smtClean="0"/>
              <a:t>πλατφόρμα υποβολής </a:t>
            </a:r>
            <a:r>
              <a:rPr lang="en-US" sz="2400" dirty="0" smtClean="0"/>
              <a:t>&amp;</a:t>
            </a:r>
            <a:r>
              <a:rPr lang="el-GR" sz="2400" dirty="0" smtClean="0"/>
              <a:t> επεξεργασίας </a:t>
            </a:r>
            <a:r>
              <a:rPr lang="el-GR" sz="2400" b="1" dirty="0" smtClean="0"/>
              <a:t>δανειακών αιτημάτων </a:t>
            </a:r>
          </a:p>
          <a:p>
            <a:pPr>
              <a:lnSpc>
                <a:spcPct val="150000"/>
              </a:lnSpc>
              <a:buFont typeface="Wingdings" pitchFamily="2" charset="2"/>
              <a:buChar char="Ø"/>
            </a:pPr>
            <a:r>
              <a:rPr lang="en-US" sz="2400" b="1" dirty="0" err="1" smtClean="0"/>
              <a:t>microSTARS</a:t>
            </a:r>
            <a:r>
              <a:rPr lang="en-US" sz="2400" b="1" dirty="0" smtClean="0"/>
              <a:t> </a:t>
            </a:r>
            <a:r>
              <a:rPr lang="el-GR" sz="2400" b="1" dirty="0" smtClean="0"/>
              <a:t>Ε</a:t>
            </a:r>
            <a:r>
              <a:rPr lang="en-US" sz="2400" b="1" dirty="0" smtClean="0"/>
              <a:t>-learning Academy</a:t>
            </a:r>
            <a:r>
              <a:rPr lang="el-GR" sz="2400" dirty="0" smtClean="0"/>
              <a:t> με την υποστήριξη της </a:t>
            </a:r>
            <a:r>
              <a:rPr lang="en-US" sz="2400" dirty="0" err="1" smtClean="0"/>
              <a:t>Schoox</a:t>
            </a:r>
            <a:endParaRPr lang="el-GR" sz="2400" dirty="0" smtClean="0"/>
          </a:p>
          <a:p>
            <a:pPr>
              <a:lnSpc>
                <a:spcPct val="150000"/>
              </a:lnSpc>
              <a:buFont typeface="Wingdings" pitchFamily="2" charset="2"/>
              <a:buChar char="Ø"/>
            </a:pPr>
            <a:r>
              <a:rPr lang="el-GR" sz="2400" dirty="0" smtClean="0"/>
              <a:t>Ηλεκτρονικό</a:t>
            </a:r>
            <a:r>
              <a:rPr lang="en-US" sz="2400" dirty="0" smtClean="0"/>
              <a:t> </a:t>
            </a:r>
            <a:r>
              <a:rPr lang="el-GR" sz="2400" dirty="0" smtClean="0"/>
              <a:t>ερωτηματολόγιο </a:t>
            </a:r>
            <a:r>
              <a:rPr lang="el-GR" sz="2400" b="1" dirty="0" smtClean="0"/>
              <a:t>ικανοποίησης πελατών</a:t>
            </a:r>
          </a:p>
          <a:p>
            <a:pPr>
              <a:lnSpc>
                <a:spcPct val="150000"/>
              </a:lnSpc>
              <a:buFont typeface="Wingdings" pitchFamily="2" charset="2"/>
              <a:buChar char="Ø"/>
            </a:pPr>
            <a:r>
              <a:rPr lang="en-US" sz="2400" dirty="0" smtClean="0"/>
              <a:t>On line </a:t>
            </a:r>
            <a:r>
              <a:rPr lang="el-GR" sz="2400" dirty="0" smtClean="0"/>
              <a:t>εφαρμογή </a:t>
            </a:r>
            <a:r>
              <a:rPr lang="el-GR" sz="2400" b="1" dirty="0" smtClean="0"/>
              <a:t>αξιολόγησης </a:t>
            </a:r>
            <a:r>
              <a:rPr lang="en-US" sz="2400" b="1" dirty="0" smtClean="0"/>
              <a:t>workshops</a:t>
            </a:r>
            <a:endParaRPr lang="el-GR" sz="2400" b="1" dirty="0" smtClean="0"/>
          </a:p>
        </p:txBody>
      </p:sp>
      <p:pic>
        <p:nvPicPr>
          <p:cNvPr id="13" name="Picture 18" descr="ÎÏÎ¿ÏÎ­Î»ÎµÏÎ¼Î± ÎµÎ¹ÎºÏÎ½Î±Ï Î³Î¹Î± on line +"/>
          <p:cNvPicPr>
            <a:picLocks noChangeAspect="1" noChangeArrowheads="1"/>
          </p:cNvPicPr>
          <p:nvPr/>
        </p:nvPicPr>
        <p:blipFill>
          <a:blip r:embed="rId4" cstate="print"/>
          <a:srcRect/>
          <a:stretch>
            <a:fillRect/>
          </a:stretch>
        </p:blipFill>
        <p:spPr bwMode="auto">
          <a:xfrm>
            <a:off x="6839744" y="0"/>
            <a:ext cx="2304256" cy="1728192"/>
          </a:xfrm>
          <a:prstGeom prst="rect">
            <a:avLst/>
          </a:prstGeom>
          <a:noFill/>
        </p:spPr>
      </p:pic>
      <p:pic>
        <p:nvPicPr>
          <p:cNvPr id="20486" name="Picture 6" descr="ÎÏÎ¿ÏÎ­Î»ÎµÏÎ¼Î± ÎµÎ¹ÎºÏÎ½Î±Ï Î³Î¹Î± fintech"/>
          <p:cNvPicPr>
            <a:picLocks noChangeAspect="1" noChangeArrowheads="1"/>
          </p:cNvPicPr>
          <p:nvPr/>
        </p:nvPicPr>
        <p:blipFill>
          <a:blip r:embed="rId5" cstate="print"/>
          <a:srcRect/>
          <a:stretch>
            <a:fillRect/>
          </a:stretch>
        </p:blipFill>
        <p:spPr bwMode="auto">
          <a:xfrm>
            <a:off x="1691680" y="4619654"/>
            <a:ext cx="3888432" cy="2080421"/>
          </a:xfrm>
          <a:prstGeom prst="rect">
            <a:avLst/>
          </a:prstGeom>
          <a:noFill/>
        </p:spPr>
      </p:pic>
    </p:spTree>
    <p:extLst>
      <p:ext uri="{BB962C8B-B14F-4D97-AF65-F5344CB8AC3E}">
        <p14:creationId xmlns="" xmlns:p14="http://schemas.microsoft.com/office/powerpoint/2010/main" val="2687504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 TextBox"/>
          <p:cNvSpPr txBox="1"/>
          <p:nvPr/>
        </p:nvSpPr>
        <p:spPr>
          <a:xfrm>
            <a:off x="611560" y="3429000"/>
            <a:ext cx="8208912" cy="369332"/>
          </a:xfrm>
          <a:prstGeom prst="rect">
            <a:avLst/>
          </a:prstGeom>
          <a:noFill/>
        </p:spPr>
        <p:txBody>
          <a:bodyPr wrap="square" rtlCol="0">
            <a:spAutoFit/>
          </a:bodyPr>
          <a:lstStyle/>
          <a:p>
            <a:pPr algn="ctr"/>
            <a:r>
              <a:rPr lang="el-GR" dirty="0" smtClean="0">
                <a:solidFill>
                  <a:schemeClr val="bg1"/>
                </a:solidFill>
              </a:rPr>
              <a:t>ΕΡΓΟ</a:t>
            </a:r>
            <a:endParaRPr lang="el-GR" dirty="0">
              <a:solidFill>
                <a:schemeClr val="bg1"/>
              </a:solidFill>
            </a:endParaRPr>
          </a:p>
        </p:txBody>
      </p:sp>
      <p:sp>
        <p:nvSpPr>
          <p:cNvPr id="12" name="11 - TextBox"/>
          <p:cNvSpPr txBox="1"/>
          <p:nvPr/>
        </p:nvSpPr>
        <p:spPr>
          <a:xfrm>
            <a:off x="4860032" y="3284984"/>
            <a:ext cx="1656184" cy="461665"/>
          </a:xfrm>
          <a:prstGeom prst="rect">
            <a:avLst/>
          </a:prstGeom>
          <a:noFill/>
        </p:spPr>
        <p:txBody>
          <a:bodyPr wrap="square" rtlCol="0">
            <a:spAutoFit/>
          </a:bodyPr>
          <a:lstStyle/>
          <a:p>
            <a:pPr algn="ctr"/>
            <a:r>
              <a:rPr lang="el-GR" sz="1200" dirty="0" smtClean="0">
                <a:solidFill>
                  <a:schemeClr val="bg1"/>
                </a:solidFill>
              </a:rPr>
              <a:t>ΔΙΑΔΙΚΑΣΙΑ ΕΝΤΑΞΗΣ ΣΤΟ ΠΡΟΓΡΑΜΜΑ</a:t>
            </a:r>
            <a:endParaRPr lang="el-GR" sz="1200" dirty="0">
              <a:solidFill>
                <a:schemeClr val="bg1"/>
              </a:solidFill>
            </a:endParaRPr>
          </a:p>
        </p:txBody>
      </p:sp>
      <p:sp>
        <p:nvSpPr>
          <p:cNvPr id="24" name="23 - TextBox"/>
          <p:cNvSpPr txBox="1"/>
          <p:nvPr/>
        </p:nvSpPr>
        <p:spPr>
          <a:xfrm>
            <a:off x="1124000" y="4445496"/>
            <a:ext cx="1008112" cy="369332"/>
          </a:xfrm>
          <a:prstGeom prst="rect">
            <a:avLst/>
          </a:prstGeom>
          <a:noFill/>
        </p:spPr>
        <p:txBody>
          <a:bodyPr wrap="square" rtlCol="0">
            <a:spAutoFit/>
          </a:bodyPr>
          <a:lstStyle/>
          <a:p>
            <a:endParaRPr lang="el-GR" dirty="0"/>
          </a:p>
        </p:txBody>
      </p:sp>
      <p:sp>
        <p:nvSpPr>
          <p:cNvPr id="28" name="27 - TextBox"/>
          <p:cNvSpPr txBox="1"/>
          <p:nvPr/>
        </p:nvSpPr>
        <p:spPr>
          <a:xfrm>
            <a:off x="3059832" y="4869160"/>
            <a:ext cx="1224136" cy="307777"/>
          </a:xfrm>
          <a:prstGeom prst="rect">
            <a:avLst/>
          </a:prstGeom>
          <a:noFill/>
        </p:spPr>
        <p:txBody>
          <a:bodyPr wrap="square" rtlCol="0">
            <a:spAutoFit/>
          </a:bodyPr>
          <a:lstStyle/>
          <a:p>
            <a:r>
              <a:rPr lang="el-GR" sz="1400" b="1" dirty="0" smtClean="0">
                <a:solidFill>
                  <a:schemeClr val="bg1"/>
                </a:solidFill>
              </a:rPr>
              <a:t>ΕΚΠΑΙΔΕΥΣΗ</a:t>
            </a:r>
            <a:endParaRPr lang="el-GR" sz="1400" b="1" dirty="0">
              <a:solidFill>
                <a:schemeClr val="bg1"/>
              </a:solidFill>
            </a:endParaRPr>
          </a:p>
        </p:txBody>
      </p:sp>
      <p:sp>
        <p:nvSpPr>
          <p:cNvPr id="33" name="32 - TextBox"/>
          <p:cNvSpPr txBox="1"/>
          <p:nvPr/>
        </p:nvSpPr>
        <p:spPr>
          <a:xfrm>
            <a:off x="7164288" y="4941168"/>
            <a:ext cx="1008112" cy="338554"/>
          </a:xfrm>
          <a:prstGeom prst="rect">
            <a:avLst/>
          </a:prstGeom>
          <a:noFill/>
        </p:spPr>
        <p:txBody>
          <a:bodyPr wrap="square" rtlCol="0">
            <a:spAutoFit/>
          </a:bodyPr>
          <a:lstStyle/>
          <a:p>
            <a:pPr algn="ctr"/>
            <a:r>
              <a:rPr lang="el-GR" sz="1600" b="1" dirty="0" smtClean="0">
                <a:solidFill>
                  <a:schemeClr val="bg1"/>
                </a:solidFill>
              </a:rPr>
              <a:t>ΚΙΛΚΙΣ</a:t>
            </a:r>
            <a:endParaRPr lang="el-GR" sz="1600" b="1" dirty="0">
              <a:solidFill>
                <a:schemeClr val="bg1"/>
              </a:solidFill>
            </a:endParaRPr>
          </a:p>
        </p:txBody>
      </p:sp>
      <p:sp>
        <p:nvSpPr>
          <p:cNvPr id="11" name="Title 3"/>
          <p:cNvSpPr txBox="1">
            <a:spLocks/>
          </p:cNvSpPr>
          <p:nvPr/>
        </p:nvSpPr>
        <p:spPr>
          <a:xfrm>
            <a:off x="0" y="1844824"/>
            <a:ext cx="9144000" cy="864096"/>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lang="el-GR" sz="3200" b="1" dirty="0" smtClean="0">
              <a:solidFill>
                <a:schemeClr val="bg1"/>
              </a:solidFill>
              <a:effectLst>
                <a:outerShdw blurRad="38100" dist="38100" dir="2700000" algn="tl">
                  <a:srgbClr val="000000">
                    <a:alpha val="43137"/>
                  </a:srgbClr>
                </a:outerShdw>
              </a:effectLst>
              <a:latin typeface="Segoe Script" pitchFamily="34" charset="0"/>
              <a:ea typeface="+mj-ea"/>
              <a:cs typeface="Segoe UI Light" pitchFamily="34" charset="0"/>
            </a:endParaRPr>
          </a:p>
        </p:txBody>
      </p:sp>
      <p:sp>
        <p:nvSpPr>
          <p:cNvPr id="17" name="16 - TextBox"/>
          <p:cNvSpPr txBox="1"/>
          <p:nvPr/>
        </p:nvSpPr>
        <p:spPr>
          <a:xfrm>
            <a:off x="467544" y="3284984"/>
            <a:ext cx="5472608" cy="2308324"/>
          </a:xfrm>
          <a:prstGeom prst="rect">
            <a:avLst/>
          </a:prstGeom>
          <a:noFill/>
        </p:spPr>
        <p:txBody>
          <a:bodyPr wrap="square" rtlCol="0">
            <a:spAutoFit/>
          </a:bodyPr>
          <a:lstStyle/>
          <a:p>
            <a:pPr algn="just">
              <a:buFont typeface="Arial" pitchFamily="34" charset="0"/>
              <a:buChar char="•"/>
            </a:pPr>
            <a:endParaRPr lang="el-GR" dirty="0" smtClean="0"/>
          </a:p>
          <a:p>
            <a:endParaRPr lang="el-GR" dirty="0" smtClean="0"/>
          </a:p>
          <a:p>
            <a:endParaRPr lang="el-GR" dirty="0" smtClean="0">
              <a:solidFill>
                <a:srgbClr val="FF0000"/>
              </a:solidFill>
            </a:endParaRPr>
          </a:p>
          <a:p>
            <a:endParaRPr lang="el-GR" u="sng" dirty="0" smtClean="0"/>
          </a:p>
          <a:p>
            <a:endParaRPr lang="el-GR" dirty="0" smtClean="0"/>
          </a:p>
          <a:p>
            <a:endParaRPr lang="el-GR" dirty="0" smtClean="0"/>
          </a:p>
          <a:p>
            <a:endParaRPr lang="el-GR" dirty="0" smtClean="0"/>
          </a:p>
          <a:p>
            <a:endParaRPr lang="el-GR" dirty="0"/>
          </a:p>
        </p:txBody>
      </p:sp>
      <p:sp>
        <p:nvSpPr>
          <p:cNvPr id="6146" name="AutoShape 2" descr="Αποτέλεσμα εικόνας για συνεταιριστικη καρδιτσα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21" name="Picture 1"/>
          <p:cNvPicPr>
            <a:picLocks noChangeAspect="1" noChangeArrowheads="1"/>
          </p:cNvPicPr>
          <p:nvPr/>
        </p:nvPicPr>
        <p:blipFill>
          <a:blip r:embed="rId3" cstate="print"/>
          <a:srcRect/>
          <a:stretch>
            <a:fillRect/>
          </a:stretch>
        </p:blipFill>
        <p:spPr bwMode="auto">
          <a:xfrm>
            <a:off x="539552" y="260648"/>
            <a:ext cx="1877392" cy="1327174"/>
          </a:xfrm>
          <a:prstGeom prst="rect">
            <a:avLst/>
          </a:prstGeom>
          <a:noFill/>
          <a:ln w="9525">
            <a:noFill/>
            <a:miter lim="800000"/>
            <a:headEnd/>
            <a:tailEnd/>
          </a:ln>
        </p:spPr>
      </p:pic>
      <p:sp>
        <p:nvSpPr>
          <p:cNvPr id="22" name="Titre 8"/>
          <p:cNvSpPr txBox="1">
            <a:spLocks/>
          </p:cNvSpPr>
          <p:nvPr/>
        </p:nvSpPr>
        <p:spPr>
          <a:xfrm>
            <a:off x="395536" y="476672"/>
            <a:ext cx="4176464" cy="562074"/>
          </a:xfrm>
          <a:prstGeom prst="rect">
            <a:avLst/>
          </a:prstGeom>
        </p:spPr>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rgbClr val="0070C0"/>
                </a:solidFill>
                <a:effectLst/>
                <a:uLnTx/>
                <a:uFillTx/>
                <a:latin typeface="+mj-lt"/>
                <a:ea typeface="+mj-ea"/>
                <a:cs typeface="+mj-cs"/>
              </a:rPr>
              <a:t>e - Learning</a:t>
            </a:r>
            <a:endParaRPr kumimoji="0" lang="en-GB" sz="4400" b="1" i="0" u="none" strike="noStrike" kern="1200" cap="none" spc="0" normalizeH="0" baseline="0" noProof="0" dirty="0">
              <a:ln>
                <a:noFill/>
              </a:ln>
              <a:solidFill>
                <a:srgbClr val="0070C0"/>
              </a:solidFill>
              <a:effectLst/>
              <a:uLnTx/>
              <a:uFillTx/>
              <a:latin typeface="+mj-lt"/>
              <a:ea typeface="+mj-ea"/>
              <a:cs typeface="+mj-cs"/>
            </a:endParaRPr>
          </a:p>
        </p:txBody>
      </p:sp>
      <p:pic>
        <p:nvPicPr>
          <p:cNvPr id="1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2204864"/>
            <a:ext cx="9144000" cy="49685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Rectangle 1"/>
          <p:cNvSpPr>
            <a:spLocks noChangeArrowheads="1"/>
          </p:cNvSpPr>
          <p:nvPr/>
        </p:nvSpPr>
        <p:spPr bwMode="auto">
          <a:xfrm>
            <a:off x="395536" y="1556792"/>
            <a:ext cx="784887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
                <a:schemeClr val="accent6">
                  <a:lumMod val="75000"/>
                </a:schemeClr>
              </a:buClr>
              <a:buSzTx/>
              <a:buFont typeface="Courier New" pitchFamily="49" charset="0"/>
              <a:buChar char="o"/>
              <a:tabLst/>
            </a:pPr>
            <a:r>
              <a:rPr kumimoji="0" lang="en-US" sz="2800" b="0" i="1" u="none" strike="noStrike" cap="none" normalizeH="0" baseline="0" dirty="0" smtClean="0">
                <a:ln>
                  <a:noFill/>
                </a:ln>
                <a:effectLst/>
                <a:latin typeface="Cambria Math" pitchFamily="18" charset="0"/>
                <a:ea typeface="Cambria Math" pitchFamily="18" charset="0"/>
                <a:cs typeface="Times New Roman" pitchFamily="18" charset="0"/>
              </a:rPr>
              <a:t> </a:t>
            </a:r>
            <a:r>
              <a:rPr lang="el-GR" sz="2800" i="1" dirty="0" smtClean="0">
                <a:latin typeface="Cambria Math" pitchFamily="18" charset="0"/>
                <a:ea typeface="Cambria Math" pitchFamily="18" charset="0"/>
                <a:cs typeface="Times New Roman" pitchFamily="18" charset="0"/>
              </a:rPr>
              <a:t>Ε</a:t>
            </a:r>
            <a:r>
              <a:rPr kumimoji="0" lang="el-GR" sz="2800" b="0" i="1" u="none" strike="noStrike" cap="none" normalizeH="0" baseline="0" dirty="0" smtClean="0">
                <a:ln>
                  <a:noFill/>
                </a:ln>
                <a:effectLst/>
                <a:latin typeface="Cambria Math" pitchFamily="18" charset="0"/>
                <a:ea typeface="Cambria Math" pitchFamily="18" charset="0"/>
                <a:cs typeface="Times New Roman" pitchFamily="18" charset="0"/>
              </a:rPr>
              <a:t>νδεικτικό</a:t>
            </a:r>
            <a:r>
              <a:rPr kumimoji="0" lang="el-GR" sz="2800" b="0" i="1" u="none" strike="noStrike" cap="none" normalizeH="0" dirty="0" smtClean="0">
                <a:ln>
                  <a:noFill/>
                </a:ln>
                <a:effectLst/>
                <a:latin typeface="Cambria Math" pitchFamily="18" charset="0"/>
                <a:ea typeface="Cambria Math" pitchFamily="18" charset="0"/>
                <a:cs typeface="Times New Roman" pitchFamily="18" charset="0"/>
              </a:rPr>
              <a:t>  Μάθημα</a:t>
            </a:r>
            <a:endParaRPr kumimoji="0" lang="el-GR" sz="2800" b="0" i="0" u="none" strike="noStrike" cap="none" normalizeH="0" baseline="0" dirty="0" smtClean="0">
              <a:ln>
                <a:noFill/>
              </a:ln>
              <a:effectLst/>
              <a:latin typeface="Cambria Math" pitchFamily="18" charset="0"/>
              <a:ea typeface="Cambria Math" pitchFamily="18" charset="0"/>
              <a:cs typeface="Arial" pitchFamily="34" charset="0"/>
            </a:endParaRPr>
          </a:p>
        </p:txBody>
      </p:sp>
      <p:pic>
        <p:nvPicPr>
          <p:cNvPr id="15" name="Picture 2" descr="http://ahdmultimedia.com/wp-content/uploads/2014/09/Schoox_logo.jpg"/>
          <p:cNvPicPr>
            <a:picLocks noChangeAspect="1" noChangeArrowheads="1"/>
          </p:cNvPicPr>
          <p:nvPr/>
        </p:nvPicPr>
        <p:blipFill>
          <a:blip r:embed="rId5" cstate="print"/>
          <a:srcRect/>
          <a:stretch>
            <a:fillRect/>
          </a:stretch>
        </p:blipFill>
        <p:spPr bwMode="auto">
          <a:xfrm>
            <a:off x="7343800" y="0"/>
            <a:ext cx="1800200" cy="1698849"/>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down)">
                                      <p:cBhvr>
                                        <p:cTn id="7"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132856"/>
            <a:ext cx="9144000" cy="47251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9" name="Picture 1"/>
          <p:cNvPicPr>
            <a:picLocks noChangeAspect="1" noChangeArrowheads="1"/>
          </p:cNvPicPr>
          <p:nvPr/>
        </p:nvPicPr>
        <p:blipFill>
          <a:blip r:embed="rId3" cstate="print"/>
          <a:srcRect/>
          <a:stretch>
            <a:fillRect/>
          </a:stretch>
        </p:blipFill>
        <p:spPr bwMode="auto">
          <a:xfrm>
            <a:off x="539552" y="260648"/>
            <a:ext cx="1877392" cy="1327174"/>
          </a:xfrm>
          <a:prstGeom prst="rect">
            <a:avLst/>
          </a:prstGeom>
          <a:noFill/>
          <a:ln w="9525">
            <a:noFill/>
            <a:miter lim="800000"/>
            <a:headEnd/>
            <a:tailEnd/>
          </a:ln>
        </p:spPr>
      </p:pic>
      <p:sp>
        <p:nvSpPr>
          <p:cNvPr id="10" name="Titre 8"/>
          <p:cNvSpPr txBox="1">
            <a:spLocks/>
          </p:cNvSpPr>
          <p:nvPr/>
        </p:nvSpPr>
        <p:spPr>
          <a:xfrm>
            <a:off x="395536" y="476672"/>
            <a:ext cx="4176464" cy="562074"/>
          </a:xfrm>
          <a:prstGeom prst="rect">
            <a:avLst/>
          </a:prstGeom>
        </p:spPr>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rgbClr val="0070C0"/>
                </a:solidFill>
                <a:effectLst/>
                <a:uLnTx/>
                <a:uFillTx/>
                <a:latin typeface="+mj-lt"/>
                <a:ea typeface="+mj-ea"/>
                <a:cs typeface="+mj-cs"/>
              </a:rPr>
              <a:t>e - Learning</a:t>
            </a:r>
            <a:endParaRPr kumimoji="0" lang="en-GB" sz="4400" b="1" i="0" u="none" strike="noStrike" kern="1200" cap="none" spc="0" normalizeH="0" baseline="0" noProof="0" dirty="0">
              <a:ln>
                <a:noFill/>
              </a:ln>
              <a:solidFill>
                <a:srgbClr val="0070C0"/>
              </a:solidFill>
              <a:effectLst/>
              <a:uLnTx/>
              <a:uFillTx/>
              <a:latin typeface="+mj-lt"/>
              <a:ea typeface="+mj-ea"/>
              <a:cs typeface="+mj-cs"/>
            </a:endParaRPr>
          </a:p>
        </p:txBody>
      </p:sp>
      <p:sp>
        <p:nvSpPr>
          <p:cNvPr id="11" name="Rectangle 1"/>
          <p:cNvSpPr>
            <a:spLocks noChangeArrowheads="1"/>
          </p:cNvSpPr>
          <p:nvPr/>
        </p:nvSpPr>
        <p:spPr bwMode="auto">
          <a:xfrm>
            <a:off x="395536" y="1556792"/>
            <a:ext cx="784887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
                <a:schemeClr val="accent6">
                  <a:lumMod val="75000"/>
                </a:schemeClr>
              </a:buClr>
              <a:buSzTx/>
              <a:buFont typeface="Courier New" pitchFamily="49" charset="0"/>
              <a:buChar char="o"/>
              <a:tabLst/>
            </a:pPr>
            <a:r>
              <a:rPr kumimoji="0" lang="en-US" sz="2800" b="0" i="1" u="none" strike="noStrike" cap="none" normalizeH="0" baseline="0" dirty="0" smtClean="0">
                <a:ln>
                  <a:noFill/>
                </a:ln>
                <a:effectLst/>
                <a:latin typeface="Cambria Math" pitchFamily="18" charset="0"/>
                <a:ea typeface="Cambria Math" pitchFamily="18" charset="0"/>
                <a:cs typeface="Times New Roman" pitchFamily="18" charset="0"/>
              </a:rPr>
              <a:t> </a:t>
            </a:r>
            <a:r>
              <a:rPr lang="el-GR" sz="2800" i="1" dirty="0" smtClean="0">
                <a:latin typeface="Cambria Math" pitchFamily="18" charset="0"/>
                <a:ea typeface="Cambria Math" pitchFamily="18" charset="0"/>
                <a:cs typeface="Times New Roman" pitchFamily="18" charset="0"/>
              </a:rPr>
              <a:t>Οι Πιστοποιήσεις</a:t>
            </a:r>
            <a:endParaRPr kumimoji="0" lang="el-GR" sz="2800" b="0" i="0" u="none" strike="noStrike" cap="none" normalizeH="0" baseline="0" dirty="0" smtClean="0">
              <a:ln>
                <a:noFill/>
              </a:ln>
              <a:effectLst/>
              <a:latin typeface="Cambria Math" pitchFamily="18" charset="0"/>
              <a:ea typeface="Cambria Math" pitchFamily="18" charset="0"/>
              <a:cs typeface="Arial" pitchFamily="34" charset="0"/>
            </a:endParaRPr>
          </a:p>
        </p:txBody>
      </p:sp>
      <p:pic>
        <p:nvPicPr>
          <p:cNvPr id="7" name="Picture 2" descr="http://ahdmultimedia.com/wp-content/uploads/2014/09/Schoox_logo.jpg"/>
          <p:cNvPicPr>
            <a:picLocks noChangeAspect="1" noChangeArrowheads="1"/>
          </p:cNvPicPr>
          <p:nvPr/>
        </p:nvPicPr>
        <p:blipFill>
          <a:blip r:embed="rId4" cstate="print"/>
          <a:srcRect/>
          <a:stretch>
            <a:fillRect/>
          </a:stretch>
        </p:blipFill>
        <p:spPr bwMode="auto">
          <a:xfrm>
            <a:off x="7343800" y="0"/>
            <a:ext cx="1800200" cy="1698849"/>
          </a:xfrm>
          <a:prstGeom prst="rect">
            <a:avLst/>
          </a:prstGeom>
          <a:noFill/>
        </p:spPr>
      </p:pic>
    </p:spTree>
    <p:extLst>
      <p:ext uri="{BB962C8B-B14F-4D97-AF65-F5344CB8AC3E}">
        <p14:creationId xmlns="" xmlns:p14="http://schemas.microsoft.com/office/powerpoint/2010/main" val="26875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692696"/>
            <a:ext cx="9144000" cy="782960"/>
          </a:xfrm>
        </p:spPr>
        <p:txBody>
          <a:bodyPr>
            <a:noAutofit/>
          </a:bodyPr>
          <a:lstStyle/>
          <a:p>
            <a:pPr algn="l"/>
            <a:r>
              <a:rPr lang="el-GR" sz="3200" b="1" u="sng" dirty="0" smtClean="0">
                <a:solidFill>
                  <a:srgbClr val="0070C0"/>
                </a:solidFill>
              </a:rPr>
              <a:t>Ερωτηματολόγιο ικανοποίησης πελατών</a:t>
            </a:r>
            <a:endParaRPr lang="el-GR" sz="3200" b="1" u="sng" dirty="0">
              <a:solidFill>
                <a:srgbClr val="0070C0"/>
              </a:solidFill>
            </a:endParaRPr>
          </a:p>
        </p:txBody>
      </p:sp>
      <p:pic>
        <p:nvPicPr>
          <p:cNvPr id="4" name="3 - Θέση περιεχομένου"/>
          <p:cNvPicPr>
            <a:picLocks noGrp="1"/>
          </p:cNvPicPr>
          <p:nvPr>
            <p:ph idx="1"/>
          </p:nvPr>
        </p:nvPicPr>
        <p:blipFill>
          <a:blip r:embed="rId2" cstate="print"/>
          <a:srcRect/>
          <a:stretch>
            <a:fillRect/>
          </a:stretch>
        </p:blipFill>
        <p:spPr bwMode="auto">
          <a:xfrm>
            <a:off x="467544" y="1484784"/>
            <a:ext cx="8050085" cy="521317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188640"/>
            <a:ext cx="7256984" cy="1143000"/>
          </a:xfrm>
        </p:spPr>
        <p:txBody>
          <a:bodyPr>
            <a:normAutofit/>
          </a:bodyPr>
          <a:lstStyle/>
          <a:p>
            <a:pPr algn="l"/>
            <a:r>
              <a:rPr lang="en-US" sz="3200" b="1" u="sng" dirty="0" smtClean="0">
                <a:solidFill>
                  <a:srgbClr val="0070C0"/>
                </a:solidFill>
              </a:rPr>
              <a:t>On line </a:t>
            </a:r>
            <a:r>
              <a:rPr lang="el-GR" sz="3200" b="1" u="sng" dirty="0" smtClean="0">
                <a:solidFill>
                  <a:srgbClr val="0070C0"/>
                </a:solidFill>
              </a:rPr>
              <a:t>αξιολόγηση </a:t>
            </a:r>
            <a:r>
              <a:rPr lang="en-US" sz="3200" b="1" u="sng" dirty="0" smtClean="0">
                <a:solidFill>
                  <a:srgbClr val="0070C0"/>
                </a:solidFill>
              </a:rPr>
              <a:t>workshops</a:t>
            </a:r>
            <a:endParaRPr lang="el-GR" sz="3200" dirty="0"/>
          </a:p>
        </p:txBody>
      </p:sp>
      <p:pic>
        <p:nvPicPr>
          <p:cNvPr id="4" name="3 - Θέση περιεχομένου"/>
          <p:cNvPicPr>
            <a:picLocks noGrp="1"/>
          </p:cNvPicPr>
          <p:nvPr>
            <p:ph idx="1"/>
          </p:nvPr>
        </p:nvPicPr>
        <p:blipFill>
          <a:blip r:embed="rId2" cstate="print"/>
          <a:srcRect/>
          <a:stretch>
            <a:fillRect/>
          </a:stretch>
        </p:blipFill>
        <p:spPr bwMode="auto">
          <a:xfrm>
            <a:off x="251520" y="1196752"/>
            <a:ext cx="8273514" cy="4929411"/>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 - Εικόνα" descr="ΚΕΠΑ 1.png"/>
          <p:cNvPicPr>
            <a:picLocks noGrp="1"/>
          </p:cNvPicPr>
          <p:nvPr>
            <p:ph idx="1"/>
          </p:nvPr>
        </p:nvPicPr>
        <p:blipFill>
          <a:blip r:embed="rId2" cstate="print"/>
          <a:stretch>
            <a:fillRect/>
          </a:stretch>
        </p:blipFill>
        <p:spPr>
          <a:xfrm>
            <a:off x="5940152" y="5589240"/>
            <a:ext cx="3203848" cy="1080120"/>
          </a:xfrm>
          <a:prstGeom prst="rect">
            <a:avLst/>
          </a:prstGeom>
        </p:spPr>
      </p:pic>
      <p:pic>
        <p:nvPicPr>
          <p:cNvPr id="5" name="Picture 1"/>
          <p:cNvPicPr>
            <a:picLocks noChangeAspect="1" noChangeArrowheads="1"/>
          </p:cNvPicPr>
          <p:nvPr/>
        </p:nvPicPr>
        <p:blipFill>
          <a:blip r:embed="rId3" cstate="print"/>
          <a:srcRect/>
          <a:stretch>
            <a:fillRect/>
          </a:stretch>
        </p:blipFill>
        <p:spPr bwMode="auto">
          <a:xfrm>
            <a:off x="251520" y="0"/>
            <a:ext cx="2139081" cy="1512168"/>
          </a:xfrm>
          <a:prstGeom prst="rect">
            <a:avLst/>
          </a:prstGeom>
          <a:noFill/>
          <a:ln w="9525">
            <a:noFill/>
            <a:miter lim="800000"/>
            <a:headEnd/>
            <a:tailEnd/>
          </a:ln>
        </p:spPr>
      </p:pic>
      <p:sp>
        <p:nvSpPr>
          <p:cNvPr id="7" name="6 - TextBox"/>
          <p:cNvSpPr txBox="1"/>
          <p:nvPr/>
        </p:nvSpPr>
        <p:spPr>
          <a:xfrm>
            <a:off x="467544" y="1628801"/>
            <a:ext cx="8280920" cy="5632311"/>
          </a:xfrm>
          <a:prstGeom prst="rect">
            <a:avLst/>
          </a:prstGeom>
          <a:noFill/>
        </p:spPr>
        <p:txBody>
          <a:bodyPr wrap="square" rtlCol="0">
            <a:spAutoFit/>
          </a:bodyPr>
          <a:lstStyle/>
          <a:p>
            <a:pPr algn="ctr"/>
            <a:endParaRPr lang="en-US" sz="2800" b="1" i="1" u="sng" dirty="0" smtClean="0">
              <a:solidFill>
                <a:schemeClr val="tx2">
                  <a:lumMod val="60000"/>
                  <a:lumOff val="40000"/>
                </a:schemeClr>
              </a:solidFill>
              <a:latin typeface="Comic Sans MS" pitchFamily="66" charset="0"/>
            </a:endParaRPr>
          </a:p>
          <a:p>
            <a:pPr algn="ctr"/>
            <a:r>
              <a:rPr lang="el-GR" sz="2800" b="1" i="1" u="sng" dirty="0" smtClean="0">
                <a:solidFill>
                  <a:schemeClr val="tx2">
                    <a:lumMod val="60000"/>
                    <a:lumOff val="40000"/>
                  </a:schemeClr>
                </a:solidFill>
                <a:latin typeface="Comic Sans MS" pitchFamily="66" charset="0"/>
              </a:rPr>
              <a:t>Πώς μπορεί ένας εκπρόσωπος μιας επιχείρησης να εκδηλώσει το ενδιαφέρον του για ένα </a:t>
            </a:r>
            <a:r>
              <a:rPr lang="el-GR" sz="2800" b="1" i="1" u="sng" dirty="0" err="1" smtClean="0">
                <a:solidFill>
                  <a:schemeClr val="tx2">
                    <a:lumMod val="60000"/>
                    <a:lumOff val="40000"/>
                  </a:schemeClr>
                </a:solidFill>
                <a:latin typeface="Comic Sans MS" pitchFamily="66" charset="0"/>
              </a:rPr>
              <a:t>μικροδάνειο</a:t>
            </a:r>
            <a:r>
              <a:rPr lang="en-US" sz="2800" b="1" i="1" u="sng" dirty="0" smtClean="0">
                <a:solidFill>
                  <a:schemeClr val="tx2">
                    <a:lumMod val="60000"/>
                    <a:lumOff val="40000"/>
                  </a:schemeClr>
                </a:solidFill>
                <a:latin typeface="Comic Sans MS" pitchFamily="66" charset="0"/>
              </a:rPr>
              <a:t>;</a:t>
            </a:r>
          </a:p>
          <a:p>
            <a:pPr algn="ctr"/>
            <a:endParaRPr lang="en-US" sz="800" b="1" dirty="0" smtClean="0"/>
          </a:p>
          <a:p>
            <a:pPr algn="ctr"/>
            <a:r>
              <a:rPr lang="en-US" sz="3200" b="1" dirty="0" smtClean="0"/>
              <a:t>E</a:t>
            </a:r>
            <a:r>
              <a:rPr lang="el-GR" sz="3200" b="1" dirty="0" err="1" smtClean="0"/>
              <a:t>ύκολα</a:t>
            </a:r>
            <a:r>
              <a:rPr lang="el-GR" sz="3200" b="1" dirty="0" smtClean="0"/>
              <a:t> και άμεσα, με ένα </a:t>
            </a:r>
            <a:r>
              <a:rPr lang="en-US" sz="3200" b="1" dirty="0" smtClean="0"/>
              <a:t>click</a:t>
            </a:r>
            <a:r>
              <a:rPr lang="el-GR" sz="3200" b="1" dirty="0" smtClean="0"/>
              <a:t> </a:t>
            </a:r>
            <a:endParaRPr lang="en-US" sz="3200" b="1" dirty="0" smtClean="0"/>
          </a:p>
          <a:p>
            <a:pPr algn="ctr"/>
            <a:r>
              <a:rPr lang="el-GR" sz="3200" b="1" dirty="0" smtClean="0"/>
              <a:t>από τον Η/Υ του γραφείου ή του σπιτιού του, 24 ώρες το 24ωρο </a:t>
            </a:r>
            <a:endParaRPr lang="en-US" sz="3200" b="1" dirty="0" smtClean="0"/>
          </a:p>
          <a:p>
            <a:pPr algn="ctr"/>
            <a:r>
              <a:rPr lang="en-US" sz="4800" b="1" dirty="0" smtClean="0">
                <a:solidFill>
                  <a:schemeClr val="tx2">
                    <a:lumMod val="60000"/>
                    <a:lumOff val="40000"/>
                  </a:schemeClr>
                </a:solidFill>
                <a:hlinkClick r:id="rId4"/>
              </a:rPr>
              <a:t>www.microstars.gr/app</a:t>
            </a:r>
            <a:endParaRPr lang="en-US" sz="4800" b="1" dirty="0" smtClean="0">
              <a:solidFill>
                <a:schemeClr val="tx2">
                  <a:lumMod val="60000"/>
                  <a:lumOff val="40000"/>
                </a:schemeClr>
              </a:solidFill>
            </a:endParaRPr>
          </a:p>
          <a:p>
            <a:pPr>
              <a:buFontTx/>
              <a:buChar char="-"/>
            </a:pPr>
            <a:endParaRPr lang="en-US" sz="2400" b="1" dirty="0" smtClean="0">
              <a:solidFill>
                <a:schemeClr val="tx2">
                  <a:lumMod val="60000"/>
                  <a:lumOff val="40000"/>
                </a:schemeClr>
              </a:solidFill>
            </a:endParaRPr>
          </a:p>
          <a:p>
            <a:pPr>
              <a:buFontTx/>
              <a:buChar char="-"/>
            </a:pPr>
            <a:endParaRPr lang="en-US" sz="2400" b="1" dirty="0" smtClean="0">
              <a:solidFill>
                <a:schemeClr val="tx2">
                  <a:lumMod val="60000"/>
                  <a:lumOff val="40000"/>
                </a:schemeClr>
              </a:solidFill>
            </a:endParaRPr>
          </a:p>
          <a:p>
            <a:pPr>
              <a:buFontTx/>
              <a:buChar char="-"/>
            </a:pPr>
            <a:endParaRPr lang="en-US" sz="2400" b="1" dirty="0" smtClean="0">
              <a:solidFill>
                <a:schemeClr val="tx2">
                  <a:lumMod val="60000"/>
                  <a:lumOff val="40000"/>
                </a:schemeClr>
              </a:solidFill>
            </a:endParaRPr>
          </a:p>
          <a:p>
            <a:pPr>
              <a:buFontTx/>
              <a:buChar char="-"/>
            </a:pPr>
            <a:endParaRPr lang="el-GR" sz="2400" b="1" dirty="0">
              <a:solidFill>
                <a:schemeClr val="tx2">
                  <a:lumMod val="60000"/>
                  <a:lumOff val="40000"/>
                </a:schemeClr>
              </a:solidFill>
            </a:endParaRPr>
          </a:p>
        </p:txBody>
      </p:sp>
      <p:pic>
        <p:nvPicPr>
          <p:cNvPr id="28674" name="Picture 2" descr="ÎÏÎ¿ÏÎ­Î»ÎµÏÎ¼Î± ÎµÎ¹ÎºÏÎ½Î±Ï Î³Î¹Î± click"/>
          <p:cNvPicPr>
            <a:picLocks noChangeAspect="1" noChangeArrowheads="1"/>
          </p:cNvPicPr>
          <p:nvPr/>
        </p:nvPicPr>
        <p:blipFill>
          <a:blip r:embed="rId5" cstate="print"/>
          <a:srcRect/>
          <a:stretch>
            <a:fillRect/>
          </a:stretch>
        </p:blipFill>
        <p:spPr bwMode="auto">
          <a:xfrm>
            <a:off x="7164288" y="3284984"/>
            <a:ext cx="792088" cy="792088"/>
          </a:xfrm>
          <a:prstGeom prst="rect">
            <a:avLst/>
          </a:prstGeom>
          <a:noFill/>
        </p:spPr>
      </p:pic>
      <p:pic>
        <p:nvPicPr>
          <p:cNvPr id="28680" name="Picture 8" descr="ÎÏÎ¿ÏÎ­Î»ÎµÏÎ¼Î± ÎµÎ¹ÎºÏÎ½Î±Ï Î³Î¹Î± I AM INTERESTED"/>
          <p:cNvPicPr>
            <a:picLocks noChangeAspect="1" noChangeArrowheads="1"/>
          </p:cNvPicPr>
          <p:nvPr/>
        </p:nvPicPr>
        <p:blipFill>
          <a:blip r:embed="rId6" cstate="print"/>
          <a:srcRect/>
          <a:stretch>
            <a:fillRect/>
          </a:stretch>
        </p:blipFill>
        <p:spPr bwMode="auto">
          <a:xfrm>
            <a:off x="6516216" y="-1"/>
            <a:ext cx="2088232" cy="208823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88640"/>
            <a:ext cx="8229600" cy="1143000"/>
          </a:xfrm>
        </p:spPr>
        <p:txBody>
          <a:bodyPr>
            <a:normAutofit/>
          </a:bodyPr>
          <a:lstStyle/>
          <a:p>
            <a:pPr algn="l"/>
            <a:r>
              <a:rPr lang="en-US" sz="3200" b="1" u="sng" dirty="0" smtClean="0">
                <a:solidFill>
                  <a:srgbClr val="0070C0"/>
                </a:solidFill>
              </a:rPr>
              <a:t>On line </a:t>
            </a:r>
            <a:r>
              <a:rPr lang="el-GR" sz="3200" b="1" u="sng" dirty="0" smtClean="0">
                <a:solidFill>
                  <a:srgbClr val="0070C0"/>
                </a:solidFill>
              </a:rPr>
              <a:t>πλατφόρμα δανείων</a:t>
            </a:r>
            <a:endParaRPr lang="el-GR" sz="3200" b="1" u="sng" dirty="0">
              <a:solidFill>
                <a:srgbClr val="0070C0"/>
              </a:solidFill>
            </a:endParaRPr>
          </a:p>
        </p:txBody>
      </p:sp>
      <p:pic>
        <p:nvPicPr>
          <p:cNvPr id="45058" name="Picture 2"/>
          <p:cNvPicPr>
            <a:picLocks noGrp="1" noChangeAspect="1" noChangeArrowheads="1"/>
          </p:cNvPicPr>
          <p:nvPr>
            <p:ph idx="1"/>
          </p:nvPr>
        </p:nvPicPr>
        <p:blipFill>
          <a:blip r:embed="rId2" cstate="print"/>
          <a:srcRect/>
          <a:stretch>
            <a:fillRect/>
          </a:stretch>
        </p:blipFill>
        <p:spPr bwMode="auto">
          <a:xfrm>
            <a:off x="0" y="1196752"/>
            <a:ext cx="8946622" cy="54006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2" cstate="print"/>
          <a:srcRect/>
          <a:stretch>
            <a:fillRect/>
          </a:stretch>
        </p:blipFill>
        <p:spPr bwMode="auto">
          <a:xfrm>
            <a:off x="251520" y="0"/>
            <a:ext cx="2139081" cy="1512168"/>
          </a:xfrm>
          <a:prstGeom prst="rect">
            <a:avLst/>
          </a:prstGeom>
          <a:noFill/>
          <a:ln w="9525">
            <a:noFill/>
            <a:miter lim="800000"/>
            <a:headEnd/>
            <a:tailEnd/>
          </a:ln>
        </p:spPr>
      </p:pic>
      <p:pic>
        <p:nvPicPr>
          <p:cNvPr id="20481" name="Picture 1"/>
          <p:cNvPicPr>
            <a:picLocks noChangeAspect="1" noChangeArrowheads="1"/>
          </p:cNvPicPr>
          <p:nvPr/>
        </p:nvPicPr>
        <p:blipFill>
          <a:blip r:embed="rId3" cstate="print"/>
          <a:srcRect/>
          <a:stretch>
            <a:fillRect/>
          </a:stretch>
        </p:blipFill>
        <p:spPr bwMode="auto">
          <a:xfrm>
            <a:off x="251520" y="1340768"/>
            <a:ext cx="8568952" cy="5273278"/>
          </a:xfrm>
          <a:prstGeom prst="rect">
            <a:avLst/>
          </a:prstGeom>
          <a:noFill/>
          <a:ln w="9525">
            <a:noFill/>
            <a:miter lim="800000"/>
            <a:headEnd/>
            <a:tailEnd/>
          </a:ln>
        </p:spPr>
      </p:pic>
      <p:sp>
        <p:nvSpPr>
          <p:cNvPr id="8" name="7 - TextBox"/>
          <p:cNvSpPr txBox="1"/>
          <p:nvPr/>
        </p:nvSpPr>
        <p:spPr>
          <a:xfrm>
            <a:off x="2987824" y="908720"/>
            <a:ext cx="5976664" cy="461665"/>
          </a:xfrm>
          <a:prstGeom prst="rect">
            <a:avLst/>
          </a:prstGeom>
          <a:blipFill>
            <a:blip r:embed="rId4" cstate="print"/>
            <a:tile tx="0" ty="0" sx="100000" sy="100000" flip="none" algn="tl"/>
          </a:blipFill>
        </p:spPr>
        <p:txBody>
          <a:bodyPr wrap="square" rtlCol="0">
            <a:spAutoFit/>
          </a:bodyPr>
          <a:lstStyle/>
          <a:p>
            <a:r>
              <a:rPr lang="el-GR" sz="2400" b="1" u="sng" dirty="0" smtClean="0"/>
              <a:t>Εγγραφή χρήστη – δημιουργία λογαριασμού</a:t>
            </a:r>
            <a:endParaRPr lang="el-GR" sz="2400" b="1" u="sng"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2" cstate="print"/>
          <a:srcRect/>
          <a:stretch>
            <a:fillRect/>
          </a:stretch>
        </p:blipFill>
        <p:spPr bwMode="auto">
          <a:xfrm>
            <a:off x="179512" y="0"/>
            <a:ext cx="1877392" cy="1327174"/>
          </a:xfrm>
          <a:prstGeom prst="rect">
            <a:avLst/>
          </a:prstGeom>
          <a:noFill/>
          <a:ln w="9525">
            <a:noFill/>
            <a:miter lim="800000"/>
            <a:headEnd/>
            <a:tailEnd/>
          </a:ln>
        </p:spPr>
      </p:pic>
      <p:sp>
        <p:nvSpPr>
          <p:cNvPr id="10" name="Titre 8"/>
          <p:cNvSpPr txBox="1">
            <a:spLocks/>
          </p:cNvSpPr>
          <p:nvPr/>
        </p:nvSpPr>
        <p:spPr>
          <a:xfrm>
            <a:off x="611560" y="476672"/>
            <a:ext cx="4176464" cy="562074"/>
          </a:xfrm>
          <a:prstGeom prst="rect">
            <a:avLst/>
          </a:prstGeom>
        </p:spPr>
        <p:txBody>
          <a:bodyPr vert="horz" lIns="91440" tIns="45720" rIns="91440" bIns="45720" rtlCol="0" anchor="ctr">
            <a:normAutofit fontScale="85000" lnSpcReduction="20000"/>
          </a:bodyPr>
          <a:lstStyle/>
          <a:p>
            <a:pPr lvl="0" algn="ctr">
              <a:spcBef>
                <a:spcPct val="0"/>
              </a:spcBef>
              <a:defRPr/>
            </a:pPr>
            <a:endParaRPr lang="en-GB" sz="4400" b="1" dirty="0">
              <a:solidFill>
                <a:schemeClr val="tx2"/>
              </a:solidFill>
            </a:endParaRPr>
          </a:p>
        </p:txBody>
      </p:sp>
      <p:pic>
        <p:nvPicPr>
          <p:cNvPr id="8" name="2 - Εικόνα" descr="ΚΕΠΑ 1.png"/>
          <p:cNvPicPr/>
          <p:nvPr/>
        </p:nvPicPr>
        <p:blipFill>
          <a:blip r:embed="rId3" cstate="print"/>
          <a:stretch>
            <a:fillRect/>
          </a:stretch>
        </p:blipFill>
        <p:spPr>
          <a:xfrm>
            <a:off x="6516216" y="6137920"/>
            <a:ext cx="2627784" cy="720080"/>
          </a:xfrm>
          <a:prstGeom prst="rect">
            <a:avLst/>
          </a:prstGeom>
        </p:spPr>
      </p:pic>
      <p:pic>
        <p:nvPicPr>
          <p:cNvPr id="2050" name="Picture 2"/>
          <p:cNvPicPr>
            <a:picLocks noChangeAspect="1" noChangeArrowheads="1"/>
          </p:cNvPicPr>
          <p:nvPr/>
        </p:nvPicPr>
        <p:blipFill>
          <a:blip r:embed="rId4" cstate="print"/>
          <a:srcRect/>
          <a:stretch>
            <a:fillRect/>
          </a:stretch>
        </p:blipFill>
        <p:spPr bwMode="auto">
          <a:xfrm>
            <a:off x="0" y="1268760"/>
            <a:ext cx="9144000" cy="5589240"/>
          </a:xfrm>
          <a:prstGeom prst="rect">
            <a:avLst/>
          </a:prstGeom>
          <a:noFill/>
          <a:ln w="9525">
            <a:noFill/>
            <a:miter lim="800000"/>
            <a:headEnd/>
            <a:tailEnd/>
          </a:ln>
        </p:spPr>
      </p:pic>
      <p:sp>
        <p:nvSpPr>
          <p:cNvPr id="6" name="5 - Ορθογώνιο"/>
          <p:cNvSpPr/>
          <p:nvPr/>
        </p:nvSpPr>
        <p:spPr>
          <a:xfrm>
            <a:off x="2077257" y="764704"/>
            <a:ext cx="7066743" cy="461665"/>
          </a:xfrm>
          <a:prstGeom prst="rect">
            <a:avLst/>
          </a:prstGeom>
          <a:blipFill>
            <a:blip r:embed="rId5" cstate="print"/>
            <a:tile tx="0" ty="0" sx="100000" sy="100000" flip="none" algn="tl"/>
          </a:blipFill>
        </p:spPr>
        <p:txBody>
          <a:bodyPr wrap="square">
            <a:spAutoFit/>
          </a:bodyPr>
          <a:lstStyle/>
          <a:p>
            <a:pPr lvl="0" fontAlgn="base">
              <a:spcBef>
                <a:spcPct val="0"/>
              </a:spcBef>
              <a:spcAft>
                <a:spcPct val="0"/>
              </a:spcAft>
              <a:buClr>
                <a:schemeClr val="accent6">
                  <a:lumMod val="75000"/>
                </a:schemeClr>
              </a:buClr>
            </a:pPr>
            <a:r>
              <a:rPr lang="el-GR" sz="2400" b="1" u="sng" dirty="0" smtClean="0">
                <a:ea typeface="Cambria Math" pitchFamily="18" charset="0"/>
                <a:cs typeface="Times New Roman" pitchFamily="18" charset="0"/>
              </a:rPr>
              <a:t>Καταχώρηση στοιχείων επιχείρησης και εκπροσώπου</a:t>
            </a:r>
            <a:endParaRPr lang="el-GR" sz="2400" b="1" u="sng" dirty="0" smtClean="0">
              <a:ea typeface="Cambria Math" pitchFamily="18" charset="0"/>
              <a:cs typeface="Arial" pitchFamily="34" charset="0"/>
            </a:endParaRPr>
          </a:p>
        </p:txBody>
      </p:sp>
    </p:spTree>
    <p:extLst>
      <p:ext uri="{BB962C8B-B14F-4D97-AF65-F5344CB8AC3E}">
        <p14:creationId xmlns:p14="http://schemas.microsoft.com/office/powerpoint/2010/main" xmlns="" val="268750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2" cstate="print"/>
          <a:srcRect/>
          <a:stretch>
            <a:fillRect/>
          </a:stretch>
        </p:blipFill>
        <p:spPr bwMode="auto">
          <a:xfrm>
            <a:off x="539552" y="260648"/>
            <a:ext cx="1877392" cy="1327174"/>
          </a:xfrm>
          <a:prstGeom prst="rect">
            <a:avLst/>
          </a:prstGeom>
          <a:noFill/>
          <a:ln w="9525">
            <a:noFill/>
            <a:miter lim="800000"/>
            <a:headEnd/>
            <a:tailEnd/>
          </a:ln>
        </p:spPr>
      </p:pic>
      <p:sp>
        <p:nvSpPr>
          <p:cNvPr id="10" name="Titre 8"/>
          <p:cNvSpPr txBox="1">
            <a:spLocks/>
          </p:cNvSpPr>
          <p:nvPr/>
        </p:nvSpPr>
        <p:spPr>
          <a:xfrm>
            <a:off x="611560" y="476672"/>
            <a:ext cx="4176464" cy="562074"/>
          </a:xfrm>
          <a:prstGeom prst="rect">
            <a:avLst/>
          </a:prstGeom>
        </p:spPr>
        <p:txBody>
          <a:bodyPr vert="horz" lIns="91440" tIns="45720" rIns="91440" bIns="45720" rtlCol="0" anchor="ctr">
            <a:normAutofit fontScale="85000" lnSpcReduction="20000"/>
          </a:bodyPr>
          <a:lstStyle/>
          <a:p>
            <a:pPr lvl="0" algn="ctr">
              <a:spcBef>
                <a:spcPct val="0"/>
              </a:spcBef>
              <a:defRPr/>
            </a:pPr>
            <a:endParaRPr lang="en-GB" sz="4400" b="1" dirty="0">
              <a:solidFill>
                <a:schemeClr val="tx2"/>
              </a:solidFill>
            </a:endParaRPr>
          </a:p>
        </p:txBody>
      </p:sp>
      <p:pic>
        <p:nvPicPr>
          <p:cNvPr id="8" name="2 - Εικόνα" descr="ΚΕΠΑ 1.png"/>
          <p:cNvPicPr/>
          <p:nvPr/>
        </p:nvPicPr>
        <p:blipFill>
          <a:blip r:embed="rId3" cstate="print"/>
          <a:stretch>
            <a:fillRect/>
          </a:stretch>
        </p:blipFill>
        <p:spPr>
          <a:xfrm>
            <a:off x="6516216" y="6137920"/>
            <a:ext cx="2627784" cy="720080"/>
          </a:xfrm>
          <a:prstGeom prst="rect">
            <a:avLst/>
          </a:prstGeom>
        </p:spPr>
      </p:pic>
      <p:pic>
        <p:nvPicPr>
          <p:cNvPr id="3075" name="Picture 3"/>
          <p:cNvPicPr>
            <a:picLocks noChangeAspect="1" noChangeArrowheads="1"/>
          </p:cNvPicPr>
          <p:nvPr/>
        </p:nvPicPr>
        <p:blipFill>
          <a:blip r:embed="rId4" cstate="print"/>
          <a:srcRect/>
          <a:stretch>
            <a:fillRect/>
          </a:stretch>
        </p:blipFill>
        <p:spPr bwMode="auto">
          <a:xfrm>
            <a:off x="0" y="1484784"/>
            <a:ext cx="9144000" cy="5373216"/>
          </a:xfrm>
          <a:prstGeom prst="rect">
            <a:avLst/>
          </a:prstGeom>
          <a:noFill/>
          <a:ln w="9525">
            <a:noFill/>
            <a:miter lim="800000"/>
            <a:headEnd/>
            <a:tailEnd/>
          </a:ln>
        </p:spPr>
      </p:pic>
      <p:sp>
        <p:nvSpPr>
          <p:cNvPr id="6" name="5 - Ορθογώνιο"/>
          <p:cNvSpPr/>
          <p:nvPr/>
        </p:nvSpPr>
        <p:spPr>
          <a:xfrm>
            <a:off x="2771800" y="836712"/>
            <a:ext cx="4900252" cy="523220"/>
          </a:xfrm>
          <a:prstGeom prst="rect">
            <a:avLst/>
          </a:prstGeom>
          <a:blipFill>
            <a:blip r:embed="rId5" cstate="print"/>
            <a:tile tx="0" ty="0" sx="100000" sy="100000" flip="none" algn="tl"/>
          </a:blipFill>
        </p:spPr>
        <p:txBody>
          <a:bodyPr wrap="none">
            <a:spAutoFit/>
          </a:bodyPr>
          <a:lstStyle/>
          <a:p>
            <a:pPr lvl="0" fontAlgn="base">
              <a:spcBef>
                <a:spcPct val="0"/>
              </a:spcBef>
              <a:spcAft>
                <a:spcPct val="0"/>
              </a:spcAft>
              <a:buClr>
                <a:schemeClr val="accent6">
                  <a:lumMod val="75000"/>
                </a:schemeClr>
              </a:buClr>
            </a:pPr>
            <a:r>
              <a:rPr lang="el-GR" sz="2800" b="1" u="sng" dirty="0" smtClean="0">
                <a:ea typeface="Cambria Math" pitchFamily="18" charset="0"/>
                <a:cs typeface="Times New Roman" pitchFamily="18" charset="0"/>
              </a:rPr>
              <a:t>Ερωτηματολόγιο Προέγκριση</a:t>
            </a:r>
            <a:r>
              <a:rPr lang="el-GR" sz="2800" b="1" i="1" u="sng" dirty="0" smtClean="0">
                <a:ea typeface="Cambria Math" pitchFamily="18" charset="0"/>
                <a:cs typeface="Times New Roman" pitchFamily="18" charset="0"/>
              </a:rPr>
              <a:t>ς</a:t>
            </a:r>
            <a:endParaRPr lang="el-GR" sz="2800" b="1" u="sng" dirty="0" smtClean="0">
              <a:ea typeface="Cambria Math" pitchFamily="18" charset="0"/>
              <a:cs typeface="Arial" pitchFamily="34" charset="0"/>
            </a:endParaRPr>
          </a:p>
        </p:txBody>
      </p:sp>
    </p:spTree>
    <p:extLst>
      <p:ext uri="{BB962C8B-B14F-4D97-AF65-F5344CB8AC3E}">
        <p14:creationId xmlns:p14="http://schemas.microsoft.com/office/powerpoint/2010/main" xmlns="" val="268750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 - Εικόνα" descr="ΚΕΠΑ 1.png"/>
          <p:cNvPicPr>
            <a:picLocks noGrp="1"/>
          </p:cNvPicPr>
          <p:nvPr>
            <p:ph idx="1"/>
          </p:nvPr>
        </p:nvPicPr>
        <p:blipFill>
          <a:blip r:embed="rId3" cstate="print"/>
          <a:stretch>
            <a:fillRect/>
          </a:stretch>
        </p:blipFill>
        <p:spPr>
          <a:xfrm>
            <a:off x="5940152" y="5589240"/>
            <a:ext cx="3203848" cy="1080120"/>
          </a:xfrm>
          <a:prstGeom prst="rect">
            <a:avLst/>
          </a:prstGeom>
        </p:spPr>
      </p:pic>
      <p:pic>
        <p:nvPicPr>
          <p:cNvPr id="5" name="Picture 1"/>
          <p:cNvPicPr>
            <a:picLocks noChangeAspect="1" noChangeArrowheads="1"/>
          </p:cNvPicPr>
          <p:nvPr/>
        </p:nvPicPr>
        <p:blipFill>
          <a:blip r:embed="rId4" cstate="print"/>
          <a:srcRect/>
          <a:stretch>
            <a:fillRect/>
          </a:stretch>
        </p:blipFill>
        <p:spPr bwMode="auto">
          <a:xfrm>
            <a:off x="251520" y="0"/>
            <a:ext cx="2139081" cy="1512168"/>
          </a:xfrm>
          <a:prstGeom prst="rect">
            <a:avLst/>
          </a:prstGeom>
          <a:noFill/>
          <a:ln w="9525">
            <a:noFill/>
            <a:miter lim="800000"/>
            <a:headEnd/>
            <a:tailEnd/>
          </a:ln>
        </p:spPr>
      </p:pic>
      <p:sp>
        <p:nvSpPr>
          <p:cNvPr id="7" name="6 - Ορθογώνιο"/>
          <p:cNvSpPr/>
          <p:nvPr/>
        </p:nvSpPr>
        <p:spPr>
          <a:xfrm>
            <a:off x="323528" y="1412776"/>
            <a:ext cx="8424936" cy="4401205"/>
          </a:xfrm>
          <a:prstGeom prst="rect">
            <a:avLst/>
          </a:prstGeom>
        </p:spPr>
        <p:txBody>
          <a:bodyPr wrap="square">
            <a:spAutoFit/>
          </a:bodyPr>
          <a:lstStyle/>
          <a:p>
            <a:pPr algn="just"/>
            <a:r>
              <a:rPr lang="el-GR" sz="3200" u="sng" dirty="0" smtClean="0">
                <a:solidFill>
                  <a:schemeClr val="tx2">
                    <a:lumMod val="60000"/>
                    <a:lumOff val="40000"/>
                  </a:schemeClr>
                </a:solidFill>
              </a:rPr>
              <a:t>Βασικά κριτήρια προέγκρισης</a:t>
            </a:r>
            <a:r>
              <a:rPr lang="en-US" sz="3200" dirty="0" smtClean="0">
                <a:solidFill>
                  <a:schemeClr val="tx2">
                    <a:lumMod val="60000"/>
                    <a:lumOff val="40000"/>
                  </a:schemeClr>
                </a:solidFill>
              </a:rPr>
              <a:t> </a:t>
            </a:r>
            <a:r>
              <a:rPr lang="el-GR" sz="2400" dirty="0" smtClean="0">
                <a:solidFill>
                  <a:schemeClr val="tx2">
                    <a:lumMod val="60000"/>
                    <a:lumOff val="40000"/>
                  </a:schemeClr>
                </a:solidFill>
              </a:rPr>
              <a:t>(</a:t>
            </a:r>
            <a:r>
              <a:rPr lang="en-US" sz="2400" dirty="0" smtClean="0">
                <a:solidFill>
                  <a:schemeClr val="tx2">
                    <a:lumMod val="60000"/>
                    <a:lumOff val="40000"/>
                  </a:schemeClr>
                </a:solidFill>
              </a:rPr>
              <a:t>13 </a:t>
            </a:r>
            <a:r>
              <a:rPr lang="el-GR" sz="2400" dirty="0" smtClean="0">
                <a:solidFill>
                  <a:schemeClr val="tx2">
                    <a:lumMod val="60000"/>
                    <a:lumOff val="40000"/>
                  </a:schemeClr>
                </a:solidFill>
              </a:rPr>
              <a:t>ερωτήσεις ΝΑΙ/ΟΧΙ)</a:t>
            </a:r>
            <a:endParaRPr lang="el-GR" sz="2400" u="sng" dirty="0" smtClean="0">
              <a:solidFill>
                <a:schemeClr val="tx2">
                  <a:lumMod val="60000"/>
                  <a:lumOff val="40000"/>
                </a:schemeClr>
              </a:solidFill>
            </a:endParaRPr>
          </a:p>
          <a:p>
            <a:pPr marL="514350" indent="-514350" algn="just">
              <a:buBlip>
                <a:blip r:embed="rId5"/>
              </a:buBlip>
            </a:pPr>
            <a:r>
              <a:rPr lang="el-GR" sz="2400" dirty="0" smtClean="0"/>
              <a:t>Έδρα επιχείρησης  (Περιφέρεια Κεντρικής Μακεδονίας)</a:t>
            </a:r>
          </a:p>
          <a:p>
            <a:pPr marL="514350" indent="-514350" algn="just"/>
            <a:endParaRPr lang="el-GR" sz="800" dirty="0" smtClean="0"/>
          </a:p>
          <a:p>
            <a:pPr marL="514350" indent="-514350" algn="just">
              <a:buBlip>
                <a:blip r:embed="rId5"/>
              </a:buBlip>
            </a:pPr>
            <a:r>
              <a:rPr lang="el-GR" sz="2400" dirty="0" smtClean="0"/>
              <a:t>Δραστηριότητα (όχι εστίαση/εμπόριο αλκοόλ-καπνού)</a:t>
            </a:r>
          </a:p>
          <a:p>
            <a:pPr marL="514350" indent="-514350" algn="just"/>
            <a:endParaRPr lang="el-GR" sz="800" dirty="0" smtClean="0"/>
          </a:p>
          <a:p>
            <a:pPr marL="514350" indent="-514350" algn="just">
              <a:buBlip>
                <a:blip r:embed="rId5"/>
              </a:buBlip>
            </a:pPr>
            <a:r>
              <a:rPr lang="el-GR" sz="2400" dirty="0" smtClean="0"/>
              <a:t>Τουλάχιστον 6 μήνες λειτουργίας</a:t>
            </a:r>
          </a:p>
          <a:p>
            <a:pPr marL="514350" indent="-514350" algn="just"/>
            <a:endParaRPr lang="el-GR" sz="800" dirty="0" smtClean="0"/>
          </a:p>
          <a:p>
            <a:pPr marL="514350" indent="-514350" algn="just">
              <a:buBlip>
                <a:blip r:embed="rId5"/>
              </a:buBlip>
            </a:pPr>
            <a:r>
              <a:rPr lang="el-GR" sz="2400" dirty="0" smtClean="0"/>
              <a:t>Φορολογικά και ασφαλιστικά ενήμερη</a:t>
            </a:r>
          </a:p>
          <a:p>
            <a:pPr marL="514350" indent="-514350" algn="just"/>
            <a:endParaRPr lang="el-GR" sz="800" dirty="0" smtClean="0"/>
          </a:p>
          <a:p>
            <a:pPr marL="514350" indent="-514350" algn="just">
              <a:buBlip>
                <a:blip r:embed="rId5"/>
              </a:buBlip>
            </a:pPr>
            <a:r>
              <a:rPr lang="el-GR" sz="2400" dirty="0" smtClean="0"/>
              <a:t>Ιστορικό στον Τειρεσία</a:t>
            </a:r>
          </a:p>
          <a:p>
            <a:pPr marL="514350" indent="-514350" algn="just"/>
            <a:endParaRPr lang="el-GR" sz="800" dirty="0" smtClean="0"/>
          </a:p>
          <a:p>
            <a:pPr marL="514350" indent="-514350" algn="just">
              <a:buBlip>
                <a:blip r:embed="rId5"/>
              </a:buBlip>
            </a:pPr>
            <a:r>
              <a:rPr lang="el-GR" sz="2400" dirty="0" smtClean="0"/>
              <a:t>Τζίρος &lt; 2 εκ.</a:t>
            </a:r>
          </a:p>
          <a:p>
            <a:pPr marL="514350" indent="-514350" algn="just"/>
            <a:endParaRPr lang="el-GR" sz="800" dirty="0" smtClean="0"/>
          </a:p>
          <a:p>
            <a:pPr marL="514350" indent="-514350" algn="just">
              <a:buBlip>
                <a:blip r:embed="rId5"/>
              </a:buBlip>
            </a:pPr>
            <a:r>
              <a:rPr lang="el-GR" sz="2400" dirty="0" smtClean="0"/>
              <a:t>Βιώσιμο επιχειρηματικό πλάνο </a:t>
            </a:r>
          </a:p>
          <a:p>
            <a:pPr marL="514350" indent="-514350" algn="just"/>
            <a:endParaRPr lang="el-GR" sz="800" dirty="0" smtClean="0"/>
          </a:p>
          <a:p>
            <a:pPr marL="514350" indent="-514350" algn="just">
              <a:buBlip>
                <a:blip r:embed="rId5"/>
              </a:buBlip>
            </a:pPr>
            <a:r>
              <a:rPr lang="el-GR" sz="2400" dirty="0" smtClean="0"/>
              <a:t>Δαπάνες αναπτυξιακού χαρακτήρα</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2" cstate="print"/>
          <a:srcRect/>
          <a:stretch>
            <a:fillRect/>
          </a:stretch>
        </p:blipFill>
        <p:spPr bwMode="auto">
          <a:xfrm>
            <a:off x="251520" y="0"/>
            <a:ext cx="2139081" cy="1512168"/>
          </a:xfrm>
          <a:prstGeom prst="rect">
            <a:avLst/>
          </a:prstGeom>
          <a:noFill/>
          <a:ln w="9525">
            <a:noFill/>
            <a:miter lim="800000"/>
            <a:headEnd/>
            <a:tailEnd/>
          </a:ln>
        </p:spPr>
      </p:pic>
      <p:graphicFrame>
        <p:nvGraphicFramePr>
          <p:cNvPr id="6" name="5 - Διάγραμμα"/>
          <p:cNvGraphicFramePr/>
          <p:nvPr/>
        </p:nvGraphicFramePr>
        <p:xfrm>
          <a:off x="1079104" y="1052736"/>
          <a:ext cx="8064896"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2" cstate="print"/>
          <a:srcRect/>
          <a:stretch>
            <a:fillRect/>
          </a:stretch>
        </p:blipFill>
        <p:spPr bwMode="auto">
          <a:xfrm>
            <a:off x="251520" y="0"/>
            <a:ext cx="1877392" cy="1327174"/>
          </a:xfrm>
          <a:prstGeom prst="rect">
            <a:avLst/>
          </a:prstGeom>
          <a:noFill/>
          <a:ln w="9525">
            <a:noFill/>
            <a:miter lim="800000"/>
            <a:headEnd/>
            <a:tailEnd/>
          </a:ln>
        </p:spPr>
      </p:pic>
      <p:sp>
        <p:nvSpPr>
          <p:cNvPr id="10" name="Titre 8"/>
          <p:cNvSpPr txBox="1">
            <a:spLocks/>
          </p:cNvSpPr>
          <p:nvPr/>
        </p:nvSpPr>
        <p:spPr>
          <a:xfrm>
            <a:off x="611560" y="476672"/>
            <a:ext cx="4176464" cy="562074"/>
          </a:xfrm>
          <a:prstGeom prst="rect">
            <a:avLst/>
          </a:prstGeom>
        </p:spPr>
        <p:txBody>
          <a:bodyPr vert="horz" lIns="91440" tIns="45720" rIns="91440" bIns="45720" rtlCol="0" anchor="ctr">
            <a:normAutofit fontScale="85000" lnSpcReduction="20000"/>
          </a:bodyPr>
          <a:lstStyle/>
          <a:p>
            <a:pPr lvl="0" algn="ctr">
              <a:spcBef>
                <a:spcPct val="0"/>
              </a:spcBef>
              <a:defRPr/>
            </a:pPr>
            <a:endParaRPr lang="en-GB" sz="4400" b="1" dirty="0">
              <a:solidFill>
                <a:schemeClr val="tx2"/>
              </a:solidFill>
            </a:endParaRPr>
          </a:p>
        </p:txBody>
      </p:sp>
      <p:pic>
        <p:nvPicPr>
          <p:cNvPr id="8" name="2 - Εικόνα" descr="ΚΕΠΑ 1.png"/>
          <p:cNvPicPr/>
          <p:nvPr/>
        </p:nvPicPr>
        <p:blipFill>
          <a:blip r:embed="rId3" cstate="print"/>
          <a:stretch>
            <a:fillRect/>
          </a:stretch>
        </p:blipFill>
        <p:spPr>
          <a:xfrm>
            <a:off x="6516216" y="6137920"/>
            <a:ext cx="2627784" cy="720080"/>
          </a:xfrm>
          <a:prstGeom prst="rect">
            <a:avLst/>
          </a:prstGeom>
        </p:spPr>
      </p:pic>
      <p:sp>
        <p:nvSpPr>
          <p:cNvPr id="15" name="14 - Ορθογώνιο"/>
          <p:cNvSpPr/>
          <p:nvPr/>
        </p:nvSpPr>
        <p:spPr>
          <a:xfrm>
            <a:off x="2411760" y="692696"/>
            <a:ext cx="4440062" cy="523220"/>
          </a:xfrm>
          <a:prstGeom prst="rect">
            <a:avLst/>
          </a:prstGeom>
          <a:blipFill>
            <a:blip r:embed="rId4" cstate="print"/>
            <a:tile tx="0" ty="0" sx="100000" sy="100000" flip="none" algn="tl"/>
          </a:blipFill>
        </p:spPr>
        <p:txBody>
          <a:bodyPr wrap="none">
            <a:spAutoFit/>
          </a:bodyPr>
          <a:lstStyle/>
          <a:p>
            <a:pPr lvl="0" fontAlgn="base">
              <a:spcBef>
                <a:spcPct val="0"/>
              </a:spcBef>
              <a:spcAft>
                <a:spcPct val="0"/>
              </a:spcAft>
              <a:buClr>
                <a:schemeClr val="accent6">
                  <a:lumMod val="75000"/>
                </a:schemeClr>
              </a:buClr>
            </a:pPr>
            <a:r>
              <a:rPr lang="el-GR" sz="2800" b="1" u="sng" dirty="0" smtClean="0">
                <a:ea typeface="Cambria Math" pitchFamily="18" charset="0"/>
                <a:cs typeface="Times New Roman" pitchFamily="18" charset="0"/>
              </a:rPr>
              <a:t>Κύρια Αίτηση μικροδανείου</a:t>
            </a:r>
            <a:endParaRPr lang="el-GR" sz="2800" b="1" u="sng" dirty="0" smtClean="0">
              <a:ea typeface="Cambria Math" pitchFamily="18" charset="0"/>
              <a:cs typeface="Arial" pitchFamily="34" charset="0"/>
            </a:endParaRPr>
          </a:p>
        </p:txBody>
      </p:sp>
      <p:pic>
        <p:nvPicPr>
          <p:cNvPr id="11" name="10 - Εικόνα"/>
          <p:cNvPicPr/>
          <p:nvPr/>
        </p:nvPicPr>
        <p:blipFill>
          <a:blip r:embed="rId5" cstate="print"/>
          <a:srcRect/>
          <a:stretch>
            <a:fillRect/>
          </a:stretch>
        </p:blipFill>
        <p:spPr bwMode="auto">
          <a:xfrm>
            <a:off x="0" y="1268760"/>
            <a:ext cx="9144000" cy="5589241"/>
          </a:xfrm>
          <a:prstGeom prst="rect">
            <a:avLst/>
          </a:prstGeom>
          <a:noFill/>
          <a:ln w="9525">
            <a:noFill/>
            <a:miter lim="800000"/>
            <a:headEnd/>
            <a:tailEnd/>
          </a:ln>
        </p:spPr>
      </p:pic>
    </p:spTree>
    <p:extLst>
      <p:ext uri="{BB962C8B-B14F-4D97-AF65-F5344CB8AC3E}">
        <p14:creationId xmlns:p14="http://schemas.microsoft.com/office/powerpoint/2010/main" xmlns="" val="2687504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2" cstate="print"/>
          <a:srcRect/>
          <a:stretch>
            <a:fillRect/>
          </a:stretch>
        </p:blipFill>
        <p:spPr bwMode="auto">
          <a:xfrm>
            <a:off x="251521" y="0"/>
            <a:ext cx="1944216" cy="1374413"/>
          </a:xfrm>
          <a:prstGeom prst="rect">
            <a:avLst/>
          </a:prstGeom>
          <a:noFill/>
          <a:ln w="9525">
            <a:noFill/>
            <a:miter lim="800000"/>
            <a:headEnd/>
            <a:tailEnd/>
          </a:ln>
        </p:spPr>
      </p:pic>
      <p:sp>
        <p:nvSpPr>
          <p:cNvPr id="7" name="6 - Ορθογώνιο"/>
          <p:cNvSpPr/>
          <p:nvPr/>
        </p:nvSpPr>
        <p:spPr>
          <a:xfrm>
            <a:off x="467544" y="1268760"/>
            <a:ext cx="7560840" cy="5555367"/>
          </a:xfrm>
          <a:prstGeom prst="rect">
            <a:avLst/>
          </a:prstGeom>
        </p:spPr>
        <p:txBody>
          <a:bodyPr wrap="square">
            <a:spAutoFit/>
          </a:bodyPr>
          <a:lstStyle/>
          <a:p>
            <a:pPr algn="just"/>
            <a:r>
              <a:rPr lang="el-GR" sz="3200" u="sng" dirty="0" smtClean="0">
                <a:solidFill>
                  <a:schemeClr val="tx2">
                    <a:lumMod val="60000"/>
                    <a:lumOff val="40000"/>
                  </a:schemeClr>
                </a:solidFill>
              </a:rPr>
              <a:t>Κύρια αίτηση δανείου</a:t>
            </a:r>
            <a:r>
              <a:rPr lang="en-US" sz="3200" dirty="0" smtClean="0">
                <a:solidFill>
                  <a:schemeClr val="tx2">
                    <a:lumMod val="60000"/>
                    <a:lumOff val="40000"/>
                  </a:schemeClr>
                </a:solidFill>
              </a:rPr>
              <a:t> </a:t>
            </a:r>
            <a:r>
              <a:rPr lang="el-GR" sz="2400" dirty="0" smtClean="0">
                <a:solidFill>
                  <a:schemeClr val="tx2">
                    <a:lumMod val="60000"/>
                    <a:lumOff val="40000"/>
                  </a:schemeClr>
                </a:solidFill>
              </a:rPr>
              <a:t>(2</a:t>
            </a:r>
            <a:r>
              <a:rPr lang="en-US" sz="2400" dirty="0" smtClean="0">
                <a:solidFill>
                  <a:schemeClr val="tx2">
                    <a:lumMod val="60000"/>
                    <a:lumOff val="40000"/>
                  </a:schemeClr>
                </a:solidFill>
              </a:rPr>
              <a:t>3 </a:t>
            </a:r>
            <a:r>
              <a:rPr lang="el-GR" sz="2400" dirty="0" smtClean="0">
                <a:solidFill>
                  <a:schemeClr val="tx2">
                    <a:lumMod val="60000"/>
                    <a:lumOff val="40000"/>
                  </a:schemeClr>
                </a:solidFill>
              </a:rPr>
              <a:t>ερωτήσεις πολλαπλής επιλογής με καταγραφή σχολίων)</a:t>
            </a:r>
          </a:p>
          <a:p>
            <a:pPr algn="just"/>
            <a:endParaRPr lang="el-GR" sz="800" dirty="0" smtClean="0">
              <a:solidFill>
                <a:schemeClr val="tx2">
                  <a:lumMod val="60000"/>
                  <a:lumOff val="40000"/>
                </a:schemeClr>
              </a:solidFill>
            </a:endParaRPr>
          </a:p>
          <a:p>
            <a:pPr algn="just">
              <a:buBlip>
                <a:blip r:embed="rId3"/>
              </a:buBlip>
            </a:pPr>
            <a:r>
              <a:rPr lang="el-GR" sz="2400" dirty="0" smtClean="0">
                <a:solidFill>
                  <a:schemeClr val="tx2">
                    <a:lumMod val="60000"/>
                    <a:lumOff val="40000"/>
                  </a:schemeClr>
                </a:solidFill>
              </a:rPr>
              <a:t> </a:t>
            </a:r>
            <a:r>
              <a:rPr lang="el-GR" sz="2400" dirty="0" smtClean="0"/>
              <a:t>Δραστηριότητα επιχείρησης</a:t>
            </a:r>
          </a:p>
          <a:p>
            <a:pPr algn="just"/>
            <a:endParaRPr lang="el-GR" sz="800" dirty="0" smtClean="0">
              <a:solidFill>
                <a:schemeClr val="tx2">
                  <a:lumMod val="60000"/>
                  <a:lumOff val="40000"/>
                </a:schemeClr>
              </a:solidFill>
            </a:endParaRPr>
          </a:p>
          <a:p>
            <a:pPr algn="just">
              <a:buBlip>
                <a:blip r:embed="rId3"/>
              </a:buBlip>
            </a:pPr>
            <a:r>
              <a:rPr lang="el-GR" sz="2400" dirty="0" smtClean="0">
                <a:solidFill>
                  <a:schemeClr val="tx2">
                    <a:lumMod val="60000"/>
                    <a:lumOff val="40000"/>
                  </a:schemeClr>
                </a:solidFill>
              </a:rPr>
              <a:t> </a:t>
            </a:r>
            <a:r>
              <a:rPr lang="el-GR" sz="2400" dirty="0" smtClean="0"/>
              <a:t>Προϊόντα και υπηρεσίες</a:t>
            </a:r>
          </a:p>
          <a:p>
            <a:pPr algn="just"/>
            <a:endParaRPr lang="el-GR" sz="800" dirty="0" smtClean="0">
              <a:solidFill>
                <a:schemeClr val="tx2">
                  <a:lumMod val="60000"/>
                  <a:lumOff val="40000"/>
                </a:schemeClr>
              </a:solidFill>
            </a:endParaRPr>
          </a:p>
          <a:p>
            <a:pPr algn="just">
              <a:buBlip>
                <a:blip r:embed="rId3"/>
              </a:buBlip>
            </a:pPr>
            <a:r>
              <a:rPr lang="el-GR" sz="2400" dirty="0" smtClean="0">
                <a:solidFill>
                  <a:schemeClr val="tx2">
                    <a:lumMod val="60000"/>
                    <a:lumOff val="40000"/>
                  </a:schemeClr>
                </a:solidFill>
              </a:rPr>
              <a:t> </a:t>
            </a:r>
            <a:r>
              <a:rPr lang="el-GR" sz="2400" dirty="0" smtClean="0"/>
              <a:t>Πελάτες</a:t>
            </a:r>
          </a:p>
          <a:p>
            <a:pPr algn="just"/>
            <a:endParaRPr lang="el-GR" sz="800" dirty="0" smtClean="0">
              <a:solidFill>
                <a:schemeClr val="tx2">
                  <a:lumMod val="60000"/>
                  <a:lumOff val="40000"/>
                </a:schemeClr>
              </a:solidFill>
            </a:endParaRPr>
          </a:p>
          <a:p>
            <a:pPr algn="just">
              <a:buBlip>
                <a:blip r:embed="rId3"/>
              </a:buBlip>
            </a:pPr>
            <a:r>
              <a:rPr lang="el-GR" sz="2400" dirty="0" smtClean="0">
                <a:solidFill>
                  <a:schemeClr val="tx2">
                    <a:lumMod val="60000"/>
                    <a:lumOff val="40000"/>
                  </a:schemeClr>
                </a:solidFill>
              </a:rPr>
              <a:t> </a:t>
            </a:r>
            <a:r>
              <a:rPr lang="el-GR" sz="2400" dirty="0" smtClean="0"/>
              <a:t>Ανταγωνιστές</a:t>
            </a:r>
            <a:r>
              <a:rPr lang="en-US" sz="2400" dirty="0" smtClean="0"/>
              <a:t> </a:t>
            </a:r>
            <a:endParaRPr lang="el-GR" sz="2400" dirty="0" smtClean="0"/>
          </a:p>
          <a:p>
            <a:pPr algn="just"/>
            <a:endParaRPr lang="el-GR" sz="800" dirty="0" smtClean="0">
              <a:solidFill>
                <a:schemeClr val="tx2">
                  <a:lumMod val="60000"/>
                  <a:lumOff val="40000"/>
                </a:schemeClr>
              </a:solidFill>
            </a:endParaRPr>
          </a:p>
          <a:p>
            <a:pPr algn="just">
              <a:buBlip>
                <a:blip r:embed="rId3"/>
              </a:buBlip>
            </a:pPr>
            <a:r>
              <a:rPr lang="el-GR" sz="2400" dirty="0" smtClean="0">
                <a:solidFill>
                  <a:schemeClr val="tx2">
                    <a:lumMod val="60000"/>
                    <a:lumOff val="40000"/>
                  </a:schemeClr>
                </a:solidFill>
              </a:rPr>
              <a:t> </a:t>
            </a:r>
            <a:r>
              <a:rPr lang="el-GR" sz="2400" dirty="0" smtClean="0"/>
              <a:t>Ύψος δανείου- σκοπός</a:t>
            </a:r>
          </a:p>
          <a:p>
            <a:pPr algn="just"/>
            <a:endParaRPr lang="el-GR" sz="800" dirty="0" smtClean="0"/>
          </a:p>
          <a:p>
            <a:pPr algn="just">
              <a:buBlip>
                <a:blip r:embed="rId3"/>
              </a:buBlip>
            </a:pPr>
            <a:r>
              <a:rPr lang="el-GR" sz="2400" dirty="0" smtClean="0"/>
              <a:t> Μελλοντικά σχέδια για την επιχείρηση</a:t>
            </a:r>
          </a:p>
          <a:p>
            <a:pPr algn="just"/>
            <a:endParaRPr lang="el-GR" sz="1100" dirty="0" smtClean="0"/>
          </a:p>
          <a:p>
            <a:pPr algn="just"/>
            <a:r>
              <a:rPr lang="el-GR" sz="2400" i="1" dirty="0" smtClean="0"/>
              <a:t>+</a:t>
            </a:r>
            <a:r>
              <a:rPr lang="el-GR" sz="2400" b="1" i="1" u="sng" dirty="0" smtClean="0">
                <a:solidFill>
                  <a:schemeClr val="tx2">
                    <a:lumMod val="60000"/>
                    <a:lumOff val="40000"/>
                  </a:schemeClr>
                </a:solidFill>
              </a:rPr>
              <a:t>ΗΛΕΚΤΡΟΝΙΚΗ ΕΠΙΣΥΝΑΨΗ ΔΙΚΑΙΟΛΟΓΗΤΙΚΩΝ</a:t>
            </a:r>
          </a:p>
          <a:p>
            <a:pPr algn="just"/>
            <a:endParaRPr lang="el-GR" sz="2400" b="1" i="1" u="sng" dirty="0" smtClean="0">
              <a:solidFill>
                <a:schemeClr val="tx2">
                  <a:lumMod val="60000"/>
                  <a:lumOff val="40000"/>
                </a:schemeClr>
              </a:solidFill>
            </a:endParaRPr>
          </a:p>
          <a:p>
            <a:pPr algn="just"/>
            <a:r>
              <a:rPr lang="el-GR" sz="2400" b="1" u="sng" dirty="0" smtClean="0">
                <a:solidFill>
                  <a:schemeClr val="accent6">
                    <a:lumMod val="75000"/>
                  </a:schemeClr>
                </a:solidFill>
              </a:rPr>
              <a:t>ΕΠΙΣΚΕΨΗ ΣΤΟΝ ΕΠΑΓΓΕΛΜΑΤΙΚΟ ΧΩΡΟ ΤΟΥ ΠΕΛΑΤΗ</a:t>
            </a:r>
            <a:endParaRPr lang="el-GR" sz="800" u="sng" dirty="0" smtClean="0">
              <a:solidFill>
                <a:schemeClr val="accent6">
                  <a:lumMod val="75000"/>
                </a:schemeClr>
              </a:solidFill>
            </a:endParaRPr>
          </a:p>
          <a:p>
            <a:pPr algn="just"/>
            <a:endParaRPr lang="el-GR" sz="2400" dirty="0" smtClean="0">
              <a:solidFill>
                <a:schemeClr val="tx2">
                  <a:lumMod val="60000"/>
                  <a:lumOff val="40000"/>
                </a:schemeClr>
              </a:solidFill>
            </a:endParaRPr>
          </a:p>
        </p:txBody>
      </p:sp>
      <p:pic>
        <p:nvPicPr>
          <p:cNvPr id="29702" name="Picture 6" descr="Î£ÏÎµÏÎ¹ÎºÎ® ÎµÎ¹ÎºÏÎ½Î±"/>
          <p:cNvPicPr>
            <a:picLocks noChangeAspect="1" noChangeArrowheads="1"/>
          </p:cNvPicPr>
          <p:nvPr/>
        </p:nvPicPr>
        <p:blipFill>
          <a:blip r:embed="rId4" cstate="print"/>
          <a:srcRect/>
          <a:stretch>
            <a:fillRect/>
          </a:stretch>
        </p:blipFill>
        <p:spPr bwMode="auto">
          <a:xfrm>
            <a:off x="5796136" y="1916832"/>
            <a:ext cx="3168352" cy="3168352"/>
          </a:xfrm>
          <a:prstGeom prst="rect">
            <a:avLst/>
          </a:prstGeom>
          <a:noFill/>
        </p:spPr>
      </p:pic>
      <p:pic>
        <p:nvPicPr>
          <p:cNvPr id="6" name="2 - Εικόνα" descr="ΚΕΠΑ 1.png"/>
          <p:cNvPicPr>
            <a:picLocks noGrp="1"/>
          </p:cNvPicPr>
          <p:nvPr>
            <p:ph idx="1"/>
          </p:nvPr>
        </p:nvPicPr>
        <p:blipFill>
          <a:blip r:embed="rId5" cstate="print"/>
          <a:stretch>
            <a:fillRect/>
          </a:stretch>
        </p:blipFill>
        <p:spPr>
          <a:xfrm>
            <a:off x="7308304" y="6309320"/>
            <a:ext cx="1835696" cy="54868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 - Εικόνα" descr="ΚΕΠΑ 1.png"/>
          <p:cNvPicPr>
            <a:picLocks noGrp="1"/>
          </p:cNvPicPr>
          <p:nvPr>
            <p:ph idx="1"/>
          </p:nvPr>
        </p:nvPicPr>
        <p:blipFill>
          <a:blip r:embed="rId2" cstate="print"/>
          <a:stretch>
            <a:fillRect/>
          </a:stretch>
        </p:blipFill>
        <p:spPr>
          <a:xfrm>
            <a:off x="6444208" y="5805264"/>
            <a:ext cx="2699792" cy="864096"/>
          </a:xfrm>
          <a:prstGeom prst="rect">
            <a:avLst/>
          </a:prstGeom>
        </p:spPr>
      </p:pic>
      <p:pic>
        <p:nvPicPr>
          <p:cNvPr id="5" name="Picture 1"/>
          <p:cNvPicPr>
            <a:picLocks noChangeAspect="1" noChangeArrowheads="1"/>
          </p:cNvPicPr>
          <p:nvPr/>
        </p:nvPicPr>
        <p:blipFill>
          <a:blip r:embed="rId3" cstate="print"/>
          <a:srcRect/>
          <a:stretch>
            <a:fillRect/>
          </a:stretch>
        </p:blipFill>
        <p:spPr bwMode="auto">
          <a:xfrm>
            <a:off x="251520" y="0"/>
            <a:ext cx="2139081" cy="1512168"/>
          </a:xfrm>
          <a:prstGeom prst="rect">
            <a:avLst/>
          </a:prstGeom>
          <a:noFill/>
          <a:ln w="9525">
            <a:noFill/>
            <a:miter lim="800000"/>
            <a:headEnd/>
            <a:tailEnd/>
          </a:ln>
        </p:spPr>
      </p:pic>
      <p:sp>
        <p:nvSpPr>
          <p:cNvPr id="7" name="6 - Ορθογώνιο"/>
          <p:cNvSpPr/>
          <p:nvPr/>
        </p:nvSpPr>
        <p:spPr>
          <a:xfrm>
            <a:off x="395536" y="1484785"/>
            <a:ext cx="7632848" cy="5509200"/>
          </a:xfrm>
          <a:prstGeom prst="rect">
            <a:avLst/>
          </a:prstGeom>
        </p:spPr>
        <p:txBody>
          <a:bodyPr wrap="square">
            <a:spAutoFit/>
          </a:bodyPr>
          <a:lstStyle/>
          <a:p>
            <a:pPr algn="just"/>
            <a:r>
              <a:rPr lang="el-GR" sz="3200" u="sng" dirty="0" smtClean="0">
                <a:solidFill>
                  <a:schemeClr val="tx2">
                    <a:lumMod val="60000"/>
                    <a:lumOff val="40000"/>
                  </a:schemeClr>
                </a:solidFill>
              </a:rPr>
              <a:t>Διαμόρφωση </a:t>
            </a:r>
            <a:r>
              <a:rPr lang="en-US" sz="3200" u="sng" dirty="0" smtClean="0">
                <a:solidFill>
                  <a:schemeClr val="tx2">
                    <a:lumMod val="60000"/>
                    <a:lumOff val="40000"/>
                  </a:schemeClr>
                </a:solidFill>
              </a:rPr>
              <a:t>score</a:t>
            </a:r>
          </a:p>
          <a:p>
            <a:pPr algn="just"/>
            <a:endParaRPr lang="en-US" sz="2400" dirty="0" smtClean="0"/>
          </a:p>
          <a:p>
            <a:pPr algn="just">
              <a:buBlip>
                <a:blip r:embed="rId4"/>
              </a:buBlip>
            </a:pPr>
            <a:r>
              <a:rPr lang="en-US" sz="2400" dirty="0" smtClean="0"/>
              <a:t> </a:t>
            </a:r>
            <a:r>
              <a:rPr lang="el-GR" sz="2400" u="sng" dirty="0" smtClean="0"/>
              <a:t>απαντήσεις </a:t>
            </a:r>
            <a:r>
              <a:rPr lang="el-GR" sz="2400" dirty="0" smtClean="0"/>
              <a:t>ερωτηματολογίου</a:t>
            </a:r>
            <a:r>
              <a:rPr lang="en-US" sz="2400" dirty="0" smtClean="0"/>
              <a:t> </a:t>
            </a:r>
          </a:p>
          <a:p>
            <a:pPr algn="just"/>
            <a:endParaRPr lang="el-GR" sz="2400" dirty="0" smtClean="0"/>
          </a:p>
          <a:p>
            <a:pPr algn="just">
              <a:buBlip>
                <a:blip r:embed="rId4"/>
              </a:buBlip>
            </a:pPr>
            <a:r>
              <a:rPr lang="el-GR" sz="2400" dirty="0" smtClean="0"/>
              <a:t> </a:t>
            </a:r>
            <a:r>
              <a:rPr lang="el-GR" sz="2400" u="sng" dirty="0" smtClean="0"/>
              <a:t>αναθεώρηση</a:t>
            </a:r>
            <a:r>
              <a:rPr lang="el-GR" sz="2400" dirty="0" smtClean="0"/>
              <a:t> </a:t>
            </a:r>
            <a:r>
              <a:rPr lang="en-US" sz="2400" dirty="0" smtClean="0"/>
              <a:t>score (</a:t>
            </a:r>
            <a:r>
              <a:rPr lang="el-GR" sz="2400" dirty="0" smtClean="0"/>
              <a:t>σε περιπτώσεις που διαπιστωθούν αναντιστοιχίες)</a:t>
            </a:r>
            <a:endParaRPr lang="en-US" sz="2400" dirty="0" smtClean="0"/>
          </a:p>
          <a:p>
            <a:pPr algn="just"/>
            <a:endParaRPr lang="el-GR" sz="2400" dirty="0" smtClean="0"/>
          </a:p>
          <a:p>
            <a:pPr algn="just">
              <a:buBlip>
                <a:blip r:embed="rId4"/>
              </a:buBlip>
            </a:pPr>
            <a:r>
              <a:rPr lang="el-GR" sz="2400" dirty="0" smtClean="0"/>
              <a:t> </a:t>
            </a:r>
            <a:r>
              <a:rPr lang="en-US" sz="2400" dirty="0" smtClean="0"/>
              <a:t>extra score </a:t>
            </a:r>
            <a:r>
              <a:rPr lang="el-GR" sz="2400" dirty="0" smtClean="0"/>
              <a:t>από </a:t>
            </a:r>
            <a:r>
              <a:rPr lang="el-GR" sz="2400" u="sng" dirty="0" smtClean="0"/>
              <a:t>οικονομικά στοιχεία</a:t>
            </a:r>
            <a:r>
              <a:rPr lang="en-US" sz="2400" u="sng" dirty="0" smtClean="0"/>
              <a:t> </a:t>
            </a:r>
            <a:r>
              <a:rPr lang="el-GR" sz="2400" dirty="0" smtClean="0"/>
              <a:t>επιχείρησης</a:t>
            </a:r>
            <a:endParaRPr lang="en-US" sz="2400" dirty="0" smtClean="0"/>
          </a:p>
          <a:p>
            <a:pPr algn="just"/>
            <a:endParaRPr lang="el-GR" sz="2400" dirty="0" smtClean="0"/>
          </a:p>
          <a:p>
            <a:pPr algn="just">
              <a:buBlip>
                <a:blip r:embed="rId4"/>
              </a:buBlip>
            </a:pPr>
            <a:r>
              <a:rPr lang="el-GR" sz="2400" dirty="0" smtClean="0"/>
              <a:t> </a:t>
            </a:r>
            <a:r>
              <a:rPr lang="en-US" sz="2400" dirty="0" smtClean="0"/>
              <a:t>extra score</a:t>
            </a:r>
            <a:r>
              <a:rPr lang="el-GR" sz="2400" dirty="0" smtClean="0"/>
              <a:t> από </a:t>
            </a:r>
            <a:r>
              <a:rPr lang="el-GR" sz="2400" u="sng" dirty="0" smtClean="0"/>
              <a:t>γενικότερη εντύπωση </a:t>
            </a:r>
            <a:r>
              <a:rPr lang="el-GR" sz="2400" dirty="0" smtClean="0"/>
              <a:t>(ποιοτικά στοιχεία)</a:t>
            </a:r>
            <a:endParaRPr lang="en-US" sz="2400" dirty="0" smtClean="0"/>
          </a:p>
          <a:p>
            <a:pPr algn="just">
              <a:buBlip>
                <a:blip r:embed="rId4"/>
              </a:buBlip>
            </a:pPr>
            <a:endParaRPr lang="en-US" sz="2400" dirty="0" smtClean="0">
              <a:solidFill>
                <a:schemeClr val="tx2">
                  <a:lumMod val="60000"/>
                  <a:lumOff val="40000"/>
                </a:schemeClr>
              </a:solidFill>
            </a:endParaRPr>
          </a:p>
          <a:p>
            <a:pPr algn="just"/>
            <a:r>
              <a:rPr lang="el-GR" sz="2400" dirty="0" smtClean="0">
                <a:solidFill>
                  <a:schemeClr val="tx2">
                    <a:lumMod val="60000"/>
                    <a:lumOff val="40000"/>
                  </a:schemeClr>
                </a:solidFill>
              </a:rPr>
              <a:t> </a:t>
            </a:r>
            <a:r>
              <a:rPr lang="el-GR" sz="2400" dirty="0" err="1" smtClean="0">
                <a:solidFill>
                  <a:schemeClr val="tx2">
                    <a:lumMod val="60000"/>
                    <a:lumOff val="40000"/>
                  </a:schemeClr>
                </a:solidFill>
                <a:sym typeface="Wingdings"/>
              </a:rPr>
              <a:t></a:t>
            </a:r>
            <a:r>
              <a:rPr lang="el-GR" sz="2400" dirty="0" err="1" smtClean="0">
                <a:solidFill>
                  <a:schemeClr val="tx2">
                    <a:lumMod val="60000"/>
                    <a:lumOff val="40000"/>
                  </a:schemeClr>
                </a:solidFill>
              </a:rPr>
              <a:t>Προώθηση</a:t>
            </a:r>
            <a:r>
              <a:rPr lang="el-GR" sz="2400" dirty="0" smtClean="0">
                <a:solidFill>
                  <a:schemeClr val="tx2">
                    <a:lumMod val="60000"/>
                    <a:lumOff val="40000"/>
                  </a:schemeClr>
                </a:solidFill>
              </a:rPr>
              <a:t> στο ανώτερο εγκριτικό κλιμάκιο</a:t>
            </a:r>
          </a:p>
          <a:p>
            <a:pPr algn="just"/>
            <a:endParaRPr lang="el-GR" sz="2400" u="sng" dirty="0" smtClean="0">
              <a:solidFill>
                <a:schemeClr val="tx2">
                  <a:lumMod val="60000"/>
                  <a:lumOff val="40000"/>
                </a:schemeClr>
              </a:solidFill>
            </a:endParaRPr>
          </a:p>
          <a:p>
            <a:pPr algn="just"/>
            <a:endParaRPr lang="en-US" sz="3200" dirty="0" smtClean="0"/>
          </a:p>
        </p:txBody>
      </p:sp>
      <p:pic>
        <p:nvPicPr>
          <p:cNvPr id="3076" name="Picture 4" descr="Î£ÏÎµÏÎ¹ÎºÎ® ÎµÎ¹ÎºÏÎ½Î±"/>
          <p:cNvPicPr>
            <a:picLocks noChangeAspect="1" noChangeArrowheads="1"/>
          </p:cNvPicPr>
          <p:nvPr/>
        </p:nvPicPr>
        <p:blipFill>
          <a:blip r:embed="rId5" cstate="print"/>
          <a:srcRect/>
          <a:stretch>
            <a:fillRect/>
          </a:stretch>
        </p:blipFill>
        <p:spPr bwMode="auto">
          <a:xfrm>
            <a:off x="4716016" y="188640"/>
            <a:ext cx="4052427" cy="2132856"/>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 - Εικόνα" descr="ΚΕΠΑ 1.png"/>
          <p:cNvPicPr>
            <a:picLocks noGrp="1"/>
          </p:cNvPicPr>
          <p:nvPr>
            <p:ph idx="1"/>
          </p:nvPr>
        </p:nvPicPr>
        <p:blipFill>
          <a:blip r:embed="rId3" cstate="print"/>
          <a:stretch>
            <a:fillRect/>
          </a:stretch>
        </p:blipFill>
        <p:spPr>
          <a:xfrm>
            <a:off x="5940152" y="5589240"/>
            <a:ext cx="3203848" cy="1080120"/>
          </a:xfrm>
          <a:prstGeom prst="rect">
            <a:avLst/>
          </a:prstGeom>
        </p:spPr>
      </p:pic>
      <p:pic>
        <p:nvPicPr>
          <p:cNvPr id="5" name="Picture 1"/>
          <p:cNvPicPr>
            <a:picLocks noChangeAspect="1" noChangeArrowheads="1"/>
          </p:cNvPicPr>
          <p:nvPr/>
        </p:nvPicPr>
        <p:blipFill>
          <a:blip r:embed="rId4" cstate="print"/>
          <a:srcRect/>
          <a:stretch>
            <a:fillRect/>
          </a:stretch>
        </p:blipFill>
        <p:spPr bwMode="auto">
          <a:xfrm>
            <a:off x="251520" y="0"/>
            <a:ext cx="2139081" cy="1512168"/>
          </a:xfrm>
          <a:prstGeom prst="rect">
            <a:avLst/>
          </a:prstGeom>
          <a:noFill/>
          <a:ln w="9525">
            <a:noFill/>
            <a:miter lim="800000"/>
            <a:headEnd/>
            <a:tailEnd/>
          </a:ln>
        </p:spPr>
      </p:pic>
      <p:sp>
        <p:nvSpPr>
          <p:cNvPr id="6" name="5 - Ορθογώνιο"/>
          <p:cNvSpPr/>
          <p:nvPr/>
        </p:nvSpPr>
        <p:spPr>
          <a:xfrm>
            <a:off x="179512" y="1412776"/>
            <a:ext cx="7488832" cy="4585871"/>
          </a:xfrm>
          <a:prstGeom prst="rect">
            <a:avLst/>
          </a:prstGeom>
        </p:spPr>
        <p:txBody>
          <a:bodyPr wrap="square">
            <a:spAutoFit/>
          </a:bodyPr>
          <a:lstStyle/>
          <a:p>
            <a:pPr algn="just"/>
            <a:r>
              <a:rPr lang="el-GR" sz="2400" dirty="0" smtClean="0"/>
              <a:t>Η δημιουργία της ηλεκτρονικής πλατφόρμας υποβολής και επεξεργασίας αιτήσεων δανείων του </a:t>
            </a:r>
            <a:r>
              <a:rPr lang="en-US" sz="2400" dirty="0" err="1" smtClean="0"/>
              <a:t>microSTARS</a:t>
            </a:r>
            <a:r>
              <a:rPr lang="en-US" sz="2400" dirty="0" smtClean="0"/>
              <a:t> </a:t>
            </a:r>
            <a:r>
              <a:rPr lang="el-GR" sz="2400" dirty="0" smtClean="0"/>
              <a:t>έχει συμβάλει</a:t>
            </a:r>
            <a:r>
              <a:rPr lang="en-US" sz="2400" dirty="0" smtClean="0"/>
              <a:t>:</a:t>
            </a:r>
          </a:p>
          <a:p>
            <a:pPr algn="just"/>
            <a:endParaRPr lang="el-GR" sz="800" dirty="0" smtClean="0"/>
          </a:p>
          <a:p>
            <a:pPr algn="just">
              <a:buBlip>
                <a:blip r:embed="rId5"/>
              </a:buBlip>
            </a:pPr>
            <a:r>
              <a:rPr lang="el-GR" sz="2400" dirty="0" smtClean="0"/>
              <a:t>στην </a:t>
            </a:r>
            <a:r>
              <a:rPr lang="el-GR" sz="2400" b="1" i="1" dirty="0" smtClean="0">
                <a:solidFill>
                  <a:schemeClr val="tx2">
                    <a:lumMod val="60000"/>
                    <a:lumOff val="40000"/>
                  </a:schemeClr>
                </a:solidFill>
              </a:rPr>
              <a:t>απλοποίηση της διαδικασίας </a:t>
            </a:r>
            <a:r>
              <a:rPr lang="el-GR" sz="2400" dirty="0" smtClean="0"/>
              <a:t>υποβολής δανειακών αιτημάτων από τους πελάτες (αυτοματοποίηση διαδικασιών, φιλική προς τον χρήστη, προσβασιμότητα από παντού 24 ώρες το 24ωρο)</a:t>
            </a:r>
          </a:p>
          <a:p>
            <a:pPr algn="just"/>
            <a:endParaRPr lang="el-GR" sz="800" dirty="0" smtClean="0"/>
          </a:p>
          <a:p>
            <a:pPr algn="just">
              <a:buBlip>
                <a:blip r:embed="rId5"/>
              </a:buBlip>
            </a:pPr>
            <a:r>
              <a:rPr lang="el-GR" sz="2400" dirty="0" smtClean="0"/>
              <a:t>στην</a:t>
            </a:r>
            <a:r>
              <a:rPr lang="el-GR" sz="2400" b="1" i="1" dirty="0" smtClean="0">
                <a:solidFill>
                  <a:schemeClr val="tx2">
                    <a:lumMod val="60000"/>
                    <a:lumOff val="40000"/>
                  </a:schemeClr>
                </a:solidFill>
              </a:rPr>
              <a:t> αξιόπιστη επεξεργασία </a:t>
            </a:r>
            <a:r>
              <a:rPr lang="el-GR" sz="2400" dirty="0" smtClean="0"/>
              <a:t>των αιτημάτων από τους αρμόδιους Υπαλλήλους Πιστώσεων</a:t>
            </a:r>
          </a:p>
          <a:p>
            <a:pPr algn="just">
              <a:buBlip>
                <a:blip r:embed="rId5"/>
              </a:buBlip>
            </a:pPr>
            <a:endParaRPr lang="el-GR" sz="800" dirty="0" smtClean="0"/>
          </a:p>
          <a:p>
            <a:pPr algn="just">
              <a:buBlip>
                <a:blip r:embed="rId5"/>
              </a:buBlip>
            </a:pPr>
            <a:r>
              <a:rPr lang="el-GR" sz="2400" dirty="0" smtClean="0"/>
              <a:t> στη </a:t>
            </a:r>
            <a:r>
              <a:rPr lang="el-GR" sz="2400" b="1" i="1" dirty="0" smtClean="0">
                <a:solidFill>
                  <a:schemeClr val="tx2">
                    <a:lumMod val="60000"/>
                    <a:lumOff val="40000"/>
                  </a:schemeClr>
                </a:solidFill>
              </a:rPr>
              <a:t>χρονική συντόμευση </a:t>
            </a:r>
            <a:r>
              <a:rPr lang="el-GR" sz="2400" dirty="0" smtClean="0"/>
              <a:t>όλων των διαδικασιών </a:t>
            </a:r>
            <a:endParaRPr lang="el-GR" sz="2800" dirty="0" smtClean="0"/>
          </a:p>
          <a:p>
            <a:pPr algn="just"/>
            <a:endParaRPr lang="en-US" sz="2800" dirty="0" smtClean="0"/>
          </a:p>
        </p:txBody>
      </p:sp>
      <p:pic>
        <p:nvPicPr>
          <p:cNvPr id="22532" name="Picture 4" descr="ÎÏÎ¿ÏÎ­Î»ÎµÏÎ¼Î± ÎµÎ¹ÎºÏÎ½Î±Ï Î³Î¹Î± SIMPLE AND FAST"/>
          <p:cNvPicPr>
            <a:picLocks noChangeAspect="1" noChangeArrowheads="1"/>
          </p:cNvPicPr>
          <p:nvPr/>
        </p:nvPicPr>
        <p:blipFill>
          <a:blip r:embed="rId6" cstate="print"/>
          <a:srcRect/>
          <a:stretch>
            <a:fillRect/>
          </a:stretch>
        </p:blipFill>
        <p:spPr bwMode="auto">
          <a:xfrm>
            <a:off x="7285472" y="188640"/>
            <a:ext cx="1858527" cy="2088232"/>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2 - Εικόνα" descr="ΚΕΠΑ 1.png"/>
          <p:cNvPicPr/>
          <p:nvPr/>
        </p:nvPicPr>
        <p:blipFill>
          <a:blip r:embed="rId2" cstate="print"/>
          <a:stretch>
            <a:fillRect/>
          </a:stretch>
        </p:blipFill>
        <p:spPr>
          <a:xfrm>
            <a:off x="4283968" y="5157192"/>
            <a:ext cx="4499992" cy="1512168"/>
          </a:xfrm>
          <a:prstGeom prst="rect">
            <a:avLst/>
          </a:prstGeom>
        </p:spPr>
      </p:pic>
      <p:sp>
        <p:nvSpPr>
          <p:cNvPr id="24" name="23 - TextBox"/>
          <p:cNvSpPr txBox="1"/>
          <p:nvPr/>
        </p:nvSpPr>
        <p:spPr>
          <a:xfrm>
            <a:off x="1124000" y="4445496"/>
            <a:ext cx="1008112" cy="369332"/>
          </a:xfrm>
          <a:prstGeom prst="rect">
            <a:avLst/>
          </a:prstGeom>
          <a:noFill/>
        </p:spPr>
        <p:txBody>
          <a:bodyPr wrap="square" rtlCol="0">
            <a:spAutoFit/>
          </a:bodyPr>
          <a:lstStyle/>
          <a:p>
            <a:endParaRPr lang="el-GR" dirty="0"/>
          </a:p>
        </p:txBody>
      </p:sp>
      <p:sp>
        <p:nvSpPr>
          <p:cNvPr id="36" name="35 - Τίτλος"/>
          <p:cNvSpPr>
            <a:spLocks noGrp="1"/>
          </p:cNvSpPr>
          <p:nvPr>
            <p:ph type="ctrTitle"/>
          </p:nvPr>
        </p:nvSpPr>
        <p:spPr>
          <a:xfrm>
            <a:off x="611560" y="2348880"/>
            <a:ext cx="7776864" cy="2088232"/>
          </a:xfrm>
        </p:spPr>
        <p:txBody>
          <a:bodyPr>
            <a:noAutofit/>
          </a:bodyPr>
          <a:lstStyle/>
          <a:p>
            <a:r>
              <a:rPr lang="el-GR" sz="3600" b="1" dirty="0" smtClean="0">
                <a:solidFill>
                  <a:srgbClr val="C00000"/>
                </a:solidFill>
                <a:effectLst>
                  <a:outerShdw blurRad="38100" dist="38100" dir="2700000" algn="tl">
                    <a:srgbClr val="000000">
                      <a:alpha val="43137"/>
                    </a:srgbClr>
                  </a:outerShdw>
                </a:effectLst>
                <a:latin typeface="Segoe Script" pitchFamily="34" charset="0"/>
                <a:ea typeface="Cambria Math" pitchFamily="18" charset="0"/>
              </a:rPr>
              <a:t>Ευχαριστώ πολύ για την </a:t>
            </a:r>
            <a:r>
              <a:rPr lang="el-GR" sz="3600" b="1" smtClean="0">
                <a:solidFill>
                  <a:srgbClr val="C00000"/>
                </a:solidFill>
                <a:effectLst>
                  <a:outerShdw blurRad="38100" dist="38100" dir="2700000" algn="tl">
                    <a:srgbClr val="000000">
                      <a:alpha val="43137"/>
                    </a:srgbClr>
                  </a:outerShdw>
                </a:effectLst>
                <a:latin typeface="Segoe Script" pitchFamily="34" charset="0"/>
                <a:ea typeface="Cambria Math" pitchFamily="18" charset="0"/>
              </a:rPr>
              <a:t>προσοχή σας</a:t>
            </a:r>
            <a:endParaRPr lang="el-GR" sz="3600" b="1" dirty="0">
              <a:solidFill>
                <a:srgbClr val="C00000"/>
              </a:solidFill>
              <a:effectLst>
                <a:outerShdw blurRad="38100" dist="38100" dir="2700000" algn="tl">
                  <a:srgbClr val="000000">
                    <a:alpha val="43137"/>
                  </a:srgbClr>
                </a:outerShdw>
              </a:effectLst>
              <a:latin typeface="Segoe Script" pitchFamily="34" charset="0"/>
              <a:ea typeface="Cambria Math" pitchFamily="18" charset="0"/>
            </a:endParaRPr>
          </a:p>
        </p:txBody>
      </p:sp>
      <p:sp>
        <p:nvSpPr>
          <p:cNvPr id="30724" name="AutoShape 4" descr="Αποτέλεσμα εικόνας για e learning pic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9" name="Picture 1"/>
          <p:cNvPicPr>
            <a:picLocks noChangeAspect="1" noChangeArrowheads="1"/>
          </p:cNvPicPr>
          <p:nvPr/>
        </p:nvPicPr>
        <p:blipFill>
          <a:blip r:embed="rId3" cstate="print"/>
          <a:srcRect/>
          <a:stretch>
            <a:fillRect/>
          </a:stretch>
        </p:blipFill>
        <p:spPr bwMode="auto">
          <a:xfrm>
            <a:off x="251520" y="0"/>
            <a:ext cx="3322676" cy="2348880"/>
          </a:xfrm>
          <a:prstGeom prst="rect">
            <a:avLst/>
          </a:prstGeom>
          <a:noFill/>
          <a:ln w="9525">
            <a:noFill/>
            <a:miter lim="800000"/>
            <a:headEnd/>
            <a:tailEnd/>
          </a:ln>
        </p:spPr>
      </p:pic>
    </p:spTree>
  </p:cSld>
  <p:clrMapOvr>
    <a:masterClrMapping/>
  </p:clrMapOvr>
  <p:transition>
    <p:wheel spokes="1"/>
  </p:transition>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1252</TotalTime>
  <Words>756</Words>
  <Application>Microsoft Office PowerPoint</Application>
  <PresentationFormat>Προβολή στην οθόνη (4:3)</PresentationFormat>
  <Paragraphs>165</Paragraphs>
  <Slides>24</Slides>
  <Notes>6</Notes>
  <HiddenSlides>0</HiddenSlides>
  <MMClips>0</MMClips>
  <ScaleCrop>false</ScaleCrop>
  <HeadingPairs>
    <vt:vector size="4" baseType="variant">
      <vt:variant>
        <vt:lpstr>Θέμα</vt:lpstr>
      </vt:variant>
      <vt:variant>
        <vt:i4>1</vt:i4>
      </vt:variant>
      <vt:variant>
        <vt:lpstr>Τίτλοι διαφανειών</vt:lpstr>
      </vt:variant>
      <vt:variant>
        <vt:i4>24</vt:i4>
      </vt:variant>
    </vt:vector>
  </HeadingPairs>
  <TitlesOfParts>
    <vt:vector size="25" baseType="lpstr">
      <vt:lpstr>Θέμα του Office</vt:lpstr>
      <vt:lpstr>Fintech και Μικροπιστώσεις στην Ελλάδα</vt:lpstr>
      <vt:lpstr>Διαφάνεια 2</vt:lpstr>
      <vt:lpstr>Διαφάνεια 3</vt:lpstr>
      <vt:lpstr> Σκοπός του microSTARS </vt:lpstr>
      <vt:lpstr>Διαφάνεια 5</vt:lpstr>
      <vt:lpstr>Διαφάνεια 6</vt:lpstr>
      <vt:lpstr>Διαφάνεια 7</vt:lpstr>
      <vt:lpstr>Διαφάνεια 8</vt:lpstr>
      <vt:lpstr>Διαφάνεια 9</vt:lpstr>
      <vt:lpstr>Διαφάνεια 10</vt:lpstr>
      <vt:lpstr>Ερωτηματολόγιο ικανοποίησης πελατών</vt:lpstr>
      <vt:lpstr>On line αξιολόγηση workshops</vt:lpstr>
      <vt:lpstr>Διαφάνεια 13</vt:lpstr>
      <vt:lpstr>On line πλατφόρμα δανείων</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Ευχαριστώ πολύ για την προσοχή σας</vt:lpstr>
    </vt:vector>
  </TitlesOfParts>
  <Company>KEPA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user</cp:lastModifiedBy>
  <cp:revision>264</cp:revision>
  <dcterms:created xsi:type="dcterms:W3CDTF">2018-04-23T07:42:00Z</dcterms:created>
  <dcterms:modified xsi:type="dcterms:W3CDTF">2018-06-12T06:47:12Z</dcterms:modified>
</cp:coreProperties>
</file>