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15"/>
  </p:notesMasterIdLst>
  <p:handoutMasterIdLst>
    <p:handoutMasterId r:id="rId16"/>
  </p:handoutMasterIdLst>
  <p:sldIdLst>
    <p:sldId id="256" r:id="rId2"/>
    <p:sldId id="385" r:id="rId3"/>
    <p:sldId id="408" r:id="rId4"/>
    <p:sldId id="415" r:id="rId5"/>
    <p:sldId id="409" r:id="rId6"/>
    <p:sldId id="410" r:id="rId7"/>
    <p:sldId id="411" r:id="rId8"/>
    <p:sldId id="413" r:id="rId9"/>
    <p:sldId id="416" r:id="rId10"/>
    <p:sldId id="414" r:id="rId11"/>
    <p:sldId id="412" r:id="rId12"/>
    <p:sldId id="407" r:id="rId13"/>
    <p:sldId id="406" r:id="rId1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BA14"/>
    <a:srgbClr val="C52B29"/>
    <a:srgbClr val="686560"/>
    <a:srgbClr val="B9CF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8" autoAdjust="0"/>
    <p:restoredTop sz="89238" autoAdjust="0"/>
  </p:normalViewPr>
  <p:slideViewPr>
    <p:cSldViewPr snapToGrid="0" snapToObjects="1">
      <p:cViewPr varScale="1">
        <p:scale>
          <a:sx n="129" d="100"/>
          <a:sy n="129" d="100"/>
        </p:scale>
        <p:origin x="191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E9B54-1E5F-1B40-95E4-3FCB1FE044A1}" type="datetimeFigureOut">
              <a:rPr lang="en-US" smtClean="0"/>
              <a:pPr/>
              <a:t>6/18/18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19C95-986D-5A47-A87B-A2E796B4DE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4580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AF2C029-EC53-47C4-A413-AD97565DEACC}" type="datetimeFigureOut">
              <a:rPr lang="en-US"/>
              <a:pPr>
                <a:defRPr/>
              </a:pPr>
              <a:t>6/18/18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0B3E943-0940-4101-A83D-B63A70582C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7640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9F944-1E5A-4C3A-BC2E-B3EAA9E6C72A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8903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FBCD9-44E0-0243-9B7D-36C7EB317A24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EEB7B9-9E41-464D-9B19-07F4CFA9710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933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C6299C-1098-DA44-81B5-428E604D6406}" type="datetime1">
              <a:rPr lang="en-US" smtClean="0"/>
              <a:pPr>
                <a:defRPr/>
              </a:pPr>
              <a:t>6/18/18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EFF8E7-28C5-46A2-A420-159CD4EACE5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25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BF0A79-47CE-224C-9714-4606EA62FB0C}" type="datetime1">
              <a:rPr lang="en-US" smtClean="0"/>
              <a:pPr>
                <a:defRPr/>
              </a:pPr>
              <a:t>6/18/18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11CB51-4801-404F-AD05-C58442CB881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885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1A51BC-14A0-DD45-8864-544EE968813C}" type="datetime1">
              <a:rPr lang="en-US" smtClean="0"/>
              <a:pPr>
                <a:defRPr/>
              </a:pPr>
              <a:t>6/18/18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0D796-5BD3-407A-A8AD-3B7AFDCD6C7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797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2FA7BF-70FB-3C46-BB40-C62E74D15C40}" type="datetime1">
              <a:rPr lang="en-US" smtClean="0"/>
              <a:pPr>
                <a:defRPr/>
              </a:pPr>
              <a:t>6/18/18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C4767-0035-4E1F-9BE3-9D29FF01B53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187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71E04B-F27C-5E40-A1DA-DF80A8993A2D}" type="datetime1">
              <a:rPr lang="en-US" smtClean="0"/>
              <a:pPr>
                <a:defRPr/>
              </a:pPr>
              <a:t>6/18/18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ECE44C-10E4-4ACC-86EF-DB05401C6F2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848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07F344-4F99-E54A-95D5-F1290E234E62}" type="datetime1">
              <a:rPr lang="en-US" smtClean="0"/>
              <a:pPr>
                <a:defRPr/>
              </a:pPr>
              <a:t>6/18/18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7C6542-7DE0-4868-AB47-014F864B94B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511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1C483A-CC8E-E245-9E2D-DCD26AD87075}" type="datetime1">
              <a:rPr lang="en-US" smtClean="0"/>
              <a:pPr>
                <a:defRPr/>
              </a:pPr>
              <a:t>6/18/18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CD6A11-0DFC-4A75-8E32-E294760EB8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740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D95C7-1C3C-D34D-AE50-65F82BEFD709}" type="datetime1">
              <a:rPr lang="en-US" smtClean="0"/>
              <a:pPr>
                <a:defRPr/>
              </a:pPr>
              <a:t>6/18/18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E58697-F41F-4690-9C92-024DC39CB0E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045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65A868-7A0D-A24E-9185-B7DEDF1D7630}" type="datetime1">
              <a:rPr lang="en-US" smtClean="0"/>
              <a:pPr>
                <a:defRPr/>
              </a:pPr>
              <a:t>6/18/18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5BBEB5-6F71-4FF7-B8B7-BF76E35EEC6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344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C00EA1-54CA-6C45-935C-526053D7DB08}" type="datetime1">
              <a:rPr lang="en-US" smtClean="0"/>
              <a:pPr>
                <a:defRPr/>
              </a:pPr>
              <a:t>6/18/18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CC868-930F-4563-AC8D-AF335DB97F5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25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with Image (landscap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uppieren 22"/>
          <p:cNvGrpSpPr/>
          <p:nvPr userDrawn="1"/>
        </p:nvGrpSpPr>
        <p:grpSpPr bwMode="auto">
          <a:xfrm>
            <a:off x="0" y="3789486"/>
            <a:ext cx="9144000" cy="2198076"/>
            <a:chOff x="0" y="1951892"/>
            <a:chExt cx="9144000" cy="4035670"/>
          </a:xfrm>
        </p:grpSpPr>
        <p:sp>
          <p:nvSpPr>
            <p:cNvPr id="24" name="Rechteck 23"/>
            <p:cNvSpPr/>
            <p:nvPr/>
          </p:nvSpPr>
          <p:spPr bwMode="auto">
            <a:xfrm>
              <a:off x="0" y="1951892"/>
              <a:ext cx="9144000" cy="27256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latin typeface="Arial"/>
                <a:cs typeface="Arial"/>
              </a:endParaRPr>
            </a:p>
          </p:txBody>
        </p:sp>
        <p:sp>
          <p:nvSpPr>
            <p:cNvPr id="25" name="Rechteck 24"/>
            <p:cNvSpPr/>
            <p:nvPr/>
          </p:nvSpPr>
          <p:spPr bwMode="auto">
            <a:xfrm>
              <a:off x="0" y="2224454"/>
              <a:ext cx="9144000" cy="3763108"/>
            </a:xfrm>
            <a:prstGeom prst="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latin typeface="Arial"/>
                <a:cs typeface="Arial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457202" y="339352"/>
            <a:ext cx="8229599" cy="75998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A01327"/>
                </a:solidFill>
                <a:latin typeface="Avenir Next Regular"/>
                <a:cs typeface="Avenir Next Regular"/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 bwMode="auto">
          <a:xfrm>
            <a:off x="842683" y="6173788"/>
            <a:ext cx="620618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914400" rtl="0" eaLnBrk="1" latinLnBrk="0" hangingPunct="1"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en-US" dirty="0" smtClean="0"/>
              <a:t>To edit footnote click on Insert / Header &amp; Footer</a:t>
            </a:r>
            <a:endParaRPr lang="en-US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3"/>
          </p:nvPr>
        </p:nvSpPr>
        <p:spPr bwMode="auto">
          <a:xfrm>
            <a:off x="457202" y="1099341"/>
            <a:ext cx="8229599" cy="4564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</a:lstStyle>
          <a:p>
            <a:pPr lvl="0"/>
            <a:endParaRPr lang="de-D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 bwMode="auto">
          <a:xfrm>
            <a:off x="457200" y="1555750"/>
            <a:ext cx="2364312" cy="4246563"/>
          </a:xfrm>
          <a:prstGeom prst="rect">
            <a:avLst/>
          </a:prstGeo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buFont typeface="Wingdings" pitchFamily="2" charset="2"/>
              <a:buChar char="§"/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Bildplatzhalter 14"/>
          <p:cNvSpPr>
            <a:spLocks noGrp="1"/>
          </p:cNvSpPr>
          <p:nvPr>
            <p:ph type="pic" sz="quarter" idx="14"/>
          </p:nvPr>
        </p:nvSpPr>
        <p:spPr bwMode="auto">
          <a:xfrm>
            <a:off x="2015893" y="1576552"/>
            <a:ext cx="7189076" cy="3767958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48000">
                <a:schemeClr val="accent6">
                  <a:lumMod val="75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0"/>
          </a:gradFill>
          <a:ln w="19050">
            <a:solidFill>
              <a:schemeClr val="bg1">
                <a:lumMod val="50000"/>
              </a:schemeClr>
            </a:solidFill>
          </a:ln>
          <a:effectLst>
            <a:outerShdw blurRad="101600" sy="23000" kx="-1200000" algn="bl" rotWithShape="0">
              <a:prstClr val="black">
                <a:alpha val="20000"/>
              </a:prstClr>
            </a:outerShdw>
          </a:effectLst>
          <a:scene3d>
            <a:camera prst="perspectiveContrastingLeftFacing">
              <a:rot lat="0" lon="2400000" rev="21594000"/>
            </a:camera>
            <a:lightRig rig="threePt" dir="t"/>
          </a:scene3d>
        </p:spPr>
        <p:txBody>
          <a:bodyPr/>
          <a:lstStyle>
            <a:lvl1pPr>
              <a:defRPr>
                <a:latin typeface="Arial"/>
                <a:cs typeface="Arial"/>
              </a:defRPr>
            </a:lvl1pPr>
          </a:lstStyle>
          <a:p>
            <a:endParaRPr lang="de-DE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126" y="6242068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AEE4549D-B825-3F4A-89DE-072E2C29E414}" type="slidenum">
              <a:rPr lang="en-US" sz="1200" i="0" smtClean="0">
                <a:solidFill>
                  <a:srgbClr val="FFFFFF"/>
                </a:solidFill>
                <a:latin typeface="Arial"/>
                <a:cs typeface="Arial"/>
              </a:rPr>
              <a:pPr/>
              <a:t>‹#›</a:t>
            </a:fld>
            <a:endParaRPr lang="en-US" sz="1200" i="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401536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FBCD9-44E0-0243-9B7D-36C7EB317A24}" type="datetimeFigureOut">
              <a:rPr lang="en-US" smtClean="0"/>
              <a:t>6/18/18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DEEB7B9-9E41-464D-9B19-07F4CFA9710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25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7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482487" y="6268354"/>
            <a:ext cx="218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+mn-lt"/>
                <a:cs typeface="Gotham-Light"/>
              </a:rPr>
              <a:t>redbookconnect.com</a:t>
            </a:r>
            <a:endParaRPr lang="en-US" dirty="0">
              <a:solidFill>
                <a:schemeClr val="bg1"/>
              </a:solidFill>
              <a:latin typeface="+mn-lt"/>
              <a:cs typeface="Gotham-Light"/>
            </a:endParaRPr>
          </a:p>
        </p:txBody>
      </p:sp>
      <p:pic>
        <p:nvPicPr>
          <p:cNvPr id="5" name="Picture 4" descr="presentation_first_im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8306" cy="6858000"/>
          </a:xfrm>
          <a:prstGeom prst="rect">
            <a:avLst/>
          </a:prstGeom>
        </p:spPr>
      </p:pic>
      <p:sp>
        <p:nvSpPr>
          <p:cNvPr id="10" name="Text Placeholder 1"/>
          <p:cNvSpPr txBox="1">
            <a:spLocks/>
          </p:cNvSpPr>
          <p:nvPr/>
        </p:nvSpPr>
        <p:spPr>
          <a:xfrm>
            <a:off x="355600" y="3721124"/>
            <a:ext cx="8229600" cy="76207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 smtClean="0">
                <a:solidFill>
                  <a:srgbClr val="7EBA31"/>
                </a:solidFill>
              </a:rPr>
              <a:t>Building an International Startup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7EBA31"/>
                </a:solidFill>
              </a:rPr>
              <a:t>Lefteris Ntouanoglou </a:t>
            </a:r>
          </a:p>
          <a:p>
            <a:pPr marL="0" indent="0" algn="ctr">
              <a:buNone/>
            </a:pPr>
            <a:r>
              <a:rPr lang="en-US" sz="2000" dirty="0" smtClean="0">
                <a:solidFill>
                  <a:srgbClr val="7EBA31"/>
                </a:solidFill>
              </a:rPr>
              <a:t>CEO &amp; Co-founder</a:t>
            </a:r>
            <a:endParaRPr lang="en-US" sz="2000" dirty="0">
              <a:solidFill>
                <a:srgbClr val="7EBA3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/>
          <p:cNvSpPr>
            <a:spLocks noGrp="1"/>
          </p:cNvSpPr>
          <p:nvPr>
            <p:ph type="title"/>
          </p:nvPr>
        </p:nvSpPr>
        <p:spPr bwMode="gray">
          <a:xfrm>
            <a:off x="307855" y="253141"/>
            <a:ext cx="8162818" cy="553998"/>
          </a:xfrm>
        </p:spPr>
        <p:txBody>
          <a:bodyPr wrap="square">
            <a:spAutoFit/>
          </a:bodyPr>
          <a:lstStyle/>
          <a:p>
            <a:pPr algn="l"/>
            <a:r>
              <a:rPr lang="en-US" sz="3000" noProof="1" smtClean="0">
                <a:solidFill>
                  <a:srgbClr val="376092"/>
                </a:solidFill>
                <a:latin typeface="+mn-lt"/>
                <a:cs typeface="Avenir Next Regular"/>
              </a:rPr>
              <a:t>Our Idea: Reinventing Corporate Training</a:t>
            </a:r>
            <a:endParaRPr lang="en-US" sz="3000" b="0" noProof="1">
              <a:solidFill>
                <a:srgbClr val="376092"/>
              </a:solidFill>
              <a:latin typeface="+mn-lt"/>
              <a:cs typeface="Avenir Next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21354" y="6388609"/>
            <a:ext cx="23385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noProof="1" smtClean="0">
                <a:solidFill>
                  <a:schemeClr val="bg1"/>
                </a:solidFill>
                <a:latin typeface="Avenir Next Regular"/>
                <a:cs typeface="Avenir Next Regular"/>
              </a:rPr>
              <a:t>Strategic Positioning</a:t>
            </a:r>
            <a:endParaRPr lang="en-US" dirty="0">
              <a:solidFill>
                <a:schemeClr val="bg1"/>
              </a:solidFill>
              <a:latin typeface="Avenir Next Regular"/>
              <a:cs typeface="Avenir Next Regular"/>
            </a:endParaRPr>
          </a:p>
        </p:txBody>
      </p:sp>
      <p:pic>
        <p:nvPicPr>
          <p:cNvPr id="2" name="Picture 1" descr="our_world_ima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7030"/>
            <a:ext cx="9144000" cy="4460488"/>
          </a:xfrm>
          <a:prstGeom prst="rect">
            <a:avLst/>
          </a:prstGeom>
        </p:spPr>
      </p:pic>
      <p:pic>
        <p:nvPicPr>
          <p:cNvPr id="5" name="Picture 4" descr="presentation_foote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3862"/>
            <a:ext cx="9144000" cy="67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058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5"/>
          <p:cNvSpPr txBox="1">
            <a:spLocks/>
          </p:cNvSpPr>
          <p:nvPr/>
        </p:nvSpPr>
        <p:spPr bwMode="auto">
          <a:xfrm>
            <a:off x="375166" y="480814"/>
            <a:ext cx="8044934" cy="71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000" dirty="0" smtClean="0">
                <a:solidFill>
                  <a:srgbClr val="49BA14"/>
                </a:solidFill>
                <a:latin typeface="Calibri" pitchFamily="34" charset="0"/>
              </a:rPr>
              <a:t>Our story</a:t>
            </a:r>
            <a:endParaRPr lang="en-US" sz="3000" dirty="0">
              <a:solidFill>
                <a:srgbClr val="49BA14"/>
              </a:solidFill>
              <a:latin typeface="Calibri" pitchFamily="34" charset="0"/>
            </a:endParaRPr>
          </a:p>
        </p:txBody>
      </p:sp>
      <p:pic>
        <p:nvPicPr>
          <p:cNvPr id="28" name="Picture 27" descr="presentation_foot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3862"/>
            <a:ext cx="9144000" cy="67511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83" y="1564148"/>
            <a:ext cx="6023541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7000" dirty="0" smtClean="0">
                <a:solidFill>
                  <a:srgbClr val="376092"/>
                </a:solidFill>
              </a:rPr>
              <a:t>The Challenge</a:t>
            </a:r>
          </a:p>
        </p:txBody>
      </p:sp>
      <p:sp>
        <p:nvSpPr>
          <p:cNvPr id="5" name="Rectangle 4"/>
          <p:cNvSpPr/>
          <p:nvPr/>
        </p:nvSpPr>
        <p:spPr>
          <a:xfrm>
            <a:off x="380169" y="2886099"/>
            <a:ext cx="8311390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1 out of 2,000 US based startup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49BA14"/>
                </a:solidFill>
              </a:rPr>
              <a:t>c</a:t>
            </a:r>
            <a:r>
              <a:rPr lang="en-US" sz="4000" dirty="0" smtClean="0">
                <a:solidFill>
                  <a:srgbClr val="49BA14"/>
                </a:solidFill>
              </a:rPr>
              <a:t>ompanies raise money</a:t>
            </a:r>
            <a:r>
              <a:rPr lang="en-US" sz="4000" dirty="0">
                <a:solidFill>
                  <a:srgbClr val="49BA14"/>
                </a:solidFill>
              </a:rPr>
              <a:t> </a:t>
            </a:r>
            <a:r>
              <a:rPr lang="en-US" sz="4000" dirty="0" smtClean="0">
                <a:solidFill>
                  <a:srgbClr val="49BA14"/>
                </a:solidFill>
              </a:rPr>
              <a:t>and 1 of 10</a:t>
            </a: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who raise money succeed. </a:t>
            </a:r>
          </a:p>
        </p:txBody>
      </p:sp>
    </p:spTree>
    <p:extLst>
      <p:ext uri="{BB962C8B-B14F-4D97-AF65-F5344CB8AC3E}">
        <p14:creationId xmlns:p14="http://schemas.microsoft.com/office/powerpoint/2010/main" val="368183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5"/>
          <p:cNvSpPr txBox="1">
            <a:spLocks/>
          </p:cNvSpPr>
          <p:nvPr/>
        </p:nvSpPr>
        <p:spPr bwMode="auto">
          <a:xfrm>
            <a:off x="375166" y="480814"/>
            <a:ext cx="8044934" cy="71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000" dirty="0" smtClean="0">
                <a:solidFill>
                  <a:srgbClr val="49BA14"/>
                </a:solidFill>
                <a:latin typeface="Calibri" pitchFamily="34" charset="0"/>
              </a:rPr>
              <a:t>Our story</a:t>
            </a:r>
            <a:endParaRPr lang="en-US" sz="3000" dirty="0">
              <a:solidFill>
                <a:srgbClr val="49BA14"/>
              </a:solidFill>
              <a:latin typeface="Calibri" pitchFamily="34" charset="0"/>
            </a:endParaRPr>
          </a:p>
        </p:txBody>
      </p:sp>
      <p:pic>
        <p:nvPicPr>
          <p:cNvPr id="28" name="Picture 27" descr="presentation_foot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3862"/>
            <a:ext cx="9144000" cy="67511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54387" y="1564148"/>
            <a:ext cx="3362932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7000" dirty="0" smtClean="0">
                <a:solidFill>
                  <a:srgbClr val="376092"/>
                </a:solidFill>
              </a:rPr>
              <a:t>06/2011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1305" y="2886099"/>
            <a:ext cx="54891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Beta Launch of Schoox</a:t>
            </a: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5,000 users</a:t>
            </a:r>
          </a:p>
        </p:txBody>
      </p:sp>
    </p:spTree>
    <p:extLst>
      <p:ext uri="{BB962C8B-B14F-4D97-AF65-F5344CB8AC3E}">
        <p14:creationId xmlns:p14="http://schemas.microsoft.com/office/powerpoint/2010/main" val="140123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5"/>
          <p:cNvSpPr txBox="1">
            <a:spLocks/>
          </p:cNvSpPr>
          <p:nvPr/>
        </p:nvSpPr>
        <p:spPr bwMode="auto">
          <a:xfrm>
            <a:off x="375166" y="480814"/>
            <a:ext cx="8044934" cy="71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000" dirty="0" smtClean="0">
                <a:solidFill>
                  <a:srgbClr val="49BA14"/>
                </a:solidFill>
                <a:latin typeface="Calibri" pitchFamily="34" charset="0"/>
              </a:rPr>
              <a:t>Our story</a:t>
            </a:r>
            <a:endParaRPr lang="en-US" sz="3000" dirty="0">
              <a:solidFill>
                <a:srgbClr val="49BA14"/>
              </a:solidFill>
              <a:latin typeface="Calibri" pitchFamily="34" charset="0"/>
            </a:endParaRPr>
          </a:p>
        </p:txBody>
      </p:sp>
      <p:pic>
        <p:nvPicPr>
          <p:cNvPr id="28" name="Picture 27" descr="presentation_foot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3862"/>
            <a:ext cx="9144000" cy="67511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54387" y="1564148"/>
            <a:ext cx="3362932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7000" dirty="0" smtClean="0">
                <a:solidFill>
                  <a:srgbClr val="376092"/>
                </a:solidFill>
              </a:rPr>
              <a:t>07/2011</a:t>
            </a:r>
          </a:p>
        </p:txBody>
      </p:sp>
      <p:sp>
        <p:nvSpPr>
          <p:cNvPr id="5" name="Rectangle 4"/>
          <p:cNvSpPr/>
          <p:nvPr/>
        </p:nvSpPr>
        <p:spPr>
          <a:xfrm>
            <a:off x="2010594" y="2886099"/>
            <a:ext cx="505053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First trip to the US</a:t>
            </a: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Silicon Valley - Austin</a:t>
            </a:r>
          </a:p>
        </p:txBody>
      </p:sp>
    </p:spTree>
    <p:extLst>
      <p:ext uri="{BB962C8B-B14F-4D97-AF65-F5344CB8AC3E}">
        <p14:creationId xmlns:p14="http://schemas.microsoft.com/office/powerpoint/2010/main" val="19652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5"/>
          <p:cNvSpPr txBox="1">
            <a:spLocks/>
          </p:cNvSpPr>
          <p:nvPr/>
        </p:nvSpPr>
        <p:spPr bwMode="auto">
          <a:xfrm>
            <a:off x="375166" y="480814"/>
            <a:ext cx="8044934" cy="71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000" dirty="0" smtClean="0">
                <a:solidFill>
                  <a:srgbClr val="49BA14"/>
                </a:solidFill>
                <a:latin typeface="Calibri" pitchFamily="34" charset="0"/>
              </a:rPr>
              <a:t>Our story</a:t>
            </a:r>
            <a:endParaRPr lang="en-US" sz="3000" dirty="0">
              <a:solidFill>
                <a:srgbClr val="49BA14"/>
              </a:solidFill>
              <a:latin typeface="Calibri" pitchFamily="34" charset="0"/>
            </a:endParaRPr>
          </a:p>
        </p:txBody>
      </p:sp>
      <p:pic>
        <p:nvPicPr>
          <p:cNvPr id="28" name="Picture 27" descr="presentation_foot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3862"/>
            <a:ext cx="9144000" cy="67511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21074" y="1564148"/>
            <a:ext cx="3429557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7000" dirty="0" smtClean="0">
                <a:solidFill>
                  <a:srgbClr val="376092"/>
                </a:solidFill>
              </a:rPr>
              <a:t>12/2012</a:t>
            </a:r>
          </a:p>
        </p:txBody>
      </p:sp>
      <p:sp>
        <p:nvSpPr>
          <p:cNvPr id="5" name="Rectangle 4"/>
          <p:cNvSpPr/>
          <p:nvPr/>
        </p:nvSpPr>
        <p:spPr>
          <a:xfrm>
            <a:off x="2163133" y="2886099"/>
            <a:ext cx="474546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First Million $ raised </a:t>
            </a: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Series A1</a:t>
            </a:r>
          </a:p>
        </p:txBody>
      </p:sp>
    </p:spTree>
    <p:extLst>
      <p:ext uri="{BB962C8B-B14F-4D97-AF65-F5344CB8AC3E}">
        <p14:creationId xmlns:p14="http://schemas.microsoft.com/office/powerpoint/2010/main" val="153819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5"/>
          <p:cNvSpPr txBox="1">
            <a:spLocks/>
          </p:cNvSpPr>
          <p:nvPr/>
        </p:nvSpPr>
        <p:spPr bwMode="auto">
          <a:xfrm>
            <a:off x="375166" y="480814"/>
            <a:ext cx="8044934" cy="71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000" dirty="0" smtClean="0">
                <a:solidFill>
                  <a:srgbClr val="49BA14"/>
                </a:solidFill>
                <a:latin typeface="Calibri" pitchFamily="34" charset="0"/>
              </a:rPr>
              <a:t>Our story</a:t>
            </a:r>
            <a:endParaRPr lang="en-US" sz="3000" dirty="0">
              <a:solidFill>
                <a:srgbClr val="49BA14"/>
              </a:solidFill>
              <a:latin typeface="Calibri" pitchFamily="34" charset="0"/>
            </a:endParaRPr>
          </a:p>
        </p:txBody>
      </p:sp>
      <p:pic>
        <p:nvPicPr>
          <p:cNvPr id="28" name="Picture 27" descr="presentation_foot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3862"/>
            <a:ext cx="9144000" cy="67511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21074" y="1564148"/>
            <a:ext cx="3429557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7000" dirty="0" smtClean="0">
                <a:solidFill>
                  <a:srgbClr val="376092"/>
                </a:solidFill>
              </a:rPr>
              <a:t>06/2013</a:t>
            </a:r>
          </a:p>
        </p:txBody>
      </p:sp>
      <p:sp>
        <p:nvSpPr>
          <p:cNvPr id="5" name="Rectangle 4"/>
          <p:cNvSpPr/>
          <p:nvPr/>
        </p:nvSpPr>
        <p:spPr>
          <a:xfrm>
            <a:off x="1150244" y="2886099"/>
            <a:ext cx="677125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First customer in the US</a:t>
            </a: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1 Restaurant with 3 locations</a:t>
            </a:r>
          </a:p>
        </p:txBody>
      </p:sp>
    </p:spTree>
    <p:extLst>
      <p:ext uri="{BB962C8B-B14F-4D97-AF65-F5344CB8AC3E}">
        <p14:creationId xmlns:p14="http://schemas.microsoft.com/office/powerpoint/2010/main" val="412857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5"/>
          <p:cNvSpPr txBox="1">
            <a:spLocks/>
          </p:cNvSpPr>
          <p:nvPr/>
        </p:nvSpPr>
        <p:spPr bwMode="auto">
          <a:xfrm>
            <a:off x="375166" y="480814"/>
            <a:ext cx="8044934" cy="71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000" dirty="0" smtClean="0">
                <a:solidFill>
                  <a:srgbClr val="49BA14"/>
                </a:solidFill>
                <a:latin typeface="Calibri" pitchFamily="34" charset="0"/>
              </a:rPr>
              <a:t>Our story</a:t>
            </a:r>
            <a:endParaRPr lang="en-US" sz="3000" dirty="0">
              <a:solidFill>
                <a:srgbClr val="49BA14"/>
              </a:solidFill>
              <a:latin typeface="Calibri" pitchFamily="34" charset="0"/>
            </a:endParaRPr>
          </a:p>
        </p:txBody>
      </p:sp>
      <p:pic>
        <p:nvPicPr>
          <p:cNvPr id="28" name="Picture 27" descr="presentation_foot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3862"/>
            <a:ext cx="9144000" cy="67511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54387" y="1564148"/>
            <a:ext cx="3362932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7000" dirty="0" smtClean="0">
                <a:solidFill>
                  <a:srgbClr val="376092"/>
                </a:solidFill>
              </a:rPr>
              <a:t>11/2013</a:t>
            </a:r>
          </a:p>
        </p:txBody>
      </p:sp>
      <p:sp>
        <p:nvSpPr>
          <p:cNvPr id="5" name="Rectangle 4"/>
          <p:cNvSpPr/>
          <p:nvPr/>
        </p:nvSpPr>
        <p:spPr>
          <a:xfrm>
            <a:off x="1271720" y="2886099"/>
            <a:ext cx="652835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An inconceivable Challenge</a:t>
            </a: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Milford – New York</a:t>
            </a:r>
          </a:p>
        </p:txBody>
      </p:sp>
    </p:spTree>
    <p:extLst>
      <p:ext uri="{BB962C8B-B14F-4D97-AF65-F5344CB8AC3E}">
        <p14:creationId xmlns:p14="http://schemas.microsoft.com/office/powerpoint/2010/main" val="181700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5"/>
          <p:cNvSpPr txBox="1">
            <a:spLocks/>
          </p:cNvSpPr>
          <p:nvPr/>
        </p:nvSpPr>
        <p:spPr bwMode="auto">
          <a:xfrm>
            <a:off x="375166" y="480814"/>
            <a:ext cx="8044934" cy="71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000" dirty="0" smtClean="0">
                <a:solidFill>
                  <a:srgbClr val="49BA14"/>
                </a:solidFill>
                <a:latin typeface="Calibri" pitchFamily="34" charset="0"/>
              </a:rPr>
              <a:t>Our story</a:t>
            </a:r>
            <a:endParaRPr lang="en-US" sz="3000" dirty="0">
              <a:solidFill>
                <a:srgbClr val="49BA14"/>
              </a:solidFill>
              <a:latin typeface="Calibri" pitchFamily="34" charset="0"/>
            </a:endParaRPr>
          </a:p>
        </p:txBody>
      </p:sp>
      <p:pic>
        <p:nvPicPr>
          <p:cNvPr id="28" name="Picture 27" descr="presentation_foot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3862"/>
            <a:ext cx="9144000" cy="67511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21074" y="1564148"/>
            <a:ext cx="3429557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7000" dirty="0">
                <a:solidFill>
                  <a:srgbClr val="376092"/>
                </a:solidFill>
              </a:rPr>
              <a:t>1</a:t>
            </a:r>
            <a:r>
              <a:rPr lang="en-US" sz="7000" dirty="0" smtClean="0">
                <a:solidFill>
                  <a:srgbClr val="376092"/>
                </a:solidFill>
              </a:rPr>
              <a:t>2/2014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3318" y="2886099"/>
            <a:ext cx="38651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The Opportunity</a:t>
            </a:r>
          </a:p>
        </p:txBody>
      </p:sp>
    </p:spTree>
    <p:extLst>
      <p:ext uri="{BB962C8B-B14F-4D97-AF65-F5344CB8AC3E}">
        <p14:creationId xmlns:p14="http://schemas.microsoft.com/office/powerpoint/2010/main" val="209899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5"/>
          <p:cNvSpPr txBox="1">
            <a:spLocks/>
          </p:cNvSpPr>
          <p:nvPr/>
        </p:nvSpPr>
        <p:spPr bwMode="auto">
          <a:xfrm>
            <a:off x="375166" y="480814"/>
            <a:ext cx="8044934" cy="71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000" dirty="0" smtClean="0">
                <a:solidFill>
                  <a:srgbClr val="49BA14"/>
                </a:solidFill>
                <a:latin typeface="Calibri" pitchFamily="34" charset="0"/>
              </a:rPr>
              <a:t>Our story</a:t>
            </a:r>
            <a:endParaRPr lang="en-US" sz="3000" dirty="0">
              <a:solidFill>
                <a:srgbClr val="49BA14"/>
              </a:solidFill>
              <a:latin typeface="Calibri" pitchFamily="34" charset="0"/>
            </a:endParaRPr>
          </a:p>
        </p:txBody>
      </p:sp>
      <p:pic>
        <p:nvPicPr>
          <p:cNvPr id="28" name="Picture 27" descr="presentation_foot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3862"/>
            <a:ext cx="9144000" cy="67511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21074" y="1564148"/>
            <a:ext cx="3429557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7000" dirty="0" smtClean="0">
                <a:solidFill>
                  <a:srgbClr val="376092"/>
                </a:solidFill>
              </a:rPr>
              <a:t>08/2015</a:t>
            </a:r>
          </a:p>
        </p:txBody>
      </p:sp>
      <p:sp>
        <p:nvSpPr>
          <p:cNvPr id="5" name="Rectangle 4"/>
          <p:cNvSpPr/>
          <p:nvPr/>
        </p:nvSpPr>
        <p:spPr>
          <a:xfrm>
            <a:off x="2597832" y="2886099"/>
            <a:ext cx="38761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A huge Success</a:t>
            </a:r>
          </a:p>
        </p:txBody>
      </p:sp>
    </p:spTree>
    <p:extLst>
      <p:ext uri="{BB962C8B-B14F-4D97-AF65-F5344CB8AC3E}">
        <p14:creationId xmlns:p14="http://schemas.microsoft.com/office/powerpoint/2010/main" val="249148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5"/>
          <p:cNvSpPr txBox="1">
            <a:spLocks/>
          </p:cNvSpPr>
          <p:nvPr/>
        </p:nvSpPr>
        <p:spPr bwMode="auto">
          <a:xfrm>
            <a:off x="375166" y="480814"/>
            <a:ext cx="8044934" cy="71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000" dirty="0" smtClean="0">
                <a:solidFill>
                  <a:srgbClr val="49BA14"/>
                </a:solidFill>
                <a:latin typeface="Calibri" pitchFamily="34" charset="0"/>
              </a:rPr>
              <a:t>Our story</a:t>
            </a:r>
            <a:endParaRPr lang="en-US" sz="3000" dirty="0">
              <a:solidFill>
                <a:srgbClr val="49BA14"/>
              </a:solidFill>
              <a:latin typeface="Calibri" pitchFamily="34" charset="0"/>
            </a:endParaRPr>
          </a:p>
        </p:txBody>
      </p:sp>
      <p:pic>
        <p:nvPicPr>
          <p:cNvPr id="28" name="Picture 27" descr="presentation_foot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3862"/>
            <a:ext cx="9144000" cy="67511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22884" y="1564148"/>
            <a:ext cx="3425939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7000" dirty="0" smtClean="0">
                <a:solidFill>
                  <a:srgbClr val="376092"/>
                </a:solidFill>
              </a:rPr>
              <a:t>06</a:t>
            </a:r>
            <a:r>
              <a:rPr lang="en-US" sz="7000" dirty="0" smtClean="0">
                <a:solidFill>
                  <a:srgbClr val="376092"/>
                </a:solidFill>
              </a:rPr>
              <a:t>/2018</a:t>
            </a:r>
            <a:endParaRPr lang="en-US" sz="7000" dirty="0" smtClean="0">
              <a:solidFill>
                <a:srgbClr val="37609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31488" y="2886099"/>
            <a:ext cx="68087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49BA14"/>
                </a:solidFill>
              </a:rPr>
              <a:t>5M</a:t>
            </a:r>
            <a:r>
              <a:rPr lang="en-US" sz="4000" dirty="0" smtClean="0">
                <a:solidFill>
                  <a:srgbClr val="49BA14"/>
                </a:solidFill>
              </a:rPr>
              <a:t>+ users </a:t>
            </a:r>
          </a:p>
          <a:p>
            <a:pPr marL="0" indent="0" algn="ctr">
              <a:buNone/>
            </a:pPr>
            <a:r>
              <a:rPr lang="en-US" sz="4000" smtClean="0">
                <a:solidFill>
                  <a:srgbClr val="49BA14"/>
                </a:solidFill>
              </a:rPr>
              <a:t>120 </a:t>
            </a:r>
            <a:r>
              <a:rPr lang="en-US" sz="4000" dirty="0" smtClean="0">
                <a:solidFill>
                  <a:srgbClr val="49BA14"/>
                </a:solidFill>
              </a:rPr>
              <a:t>countries, </a:t>
            </a:r>
            <a:r>
              <a:rPr lang="en-US" sz="4000" dirty="0" smtClean="0">
                <a:solidFill>
                  <a:srgbClr val="49BA14"/>
                </a:solidFill>
              </a:rPr>
              <a:t>1,000</a:t>
            </a:r>
            <a:r>
              <a:rPr lang="en-US" sz="4000" dirty="0" smtClean="0">
                <a:solidFill>
                  <a:srgbClr val="49BA14"/>
                </a:solidFill>
              </a:rPr>
              <a:t>+ </a:t>
            </a:r>
            <a:r>
              <a:rPr lang="en-US" sz="4000" dirty="0" smtClean="0">
                <a:solidFill>
                  <a:srgbClr val="49BA14"/>
                </a:solidFill>
              </a:rPr>
              <a:t>brands</a:t>
            </a:r>
          </a:p>
        </p:txBody>
      </p:sp>
    </p:spTree>
    <p:extLst>
      <p:ext uri="{BB962C8B-B14F-4D97-AF65-F5344CB8AC3E}">
        <p14:creationId xmlns:p14="http://schemas.microsoft.com/office/powerpoint/2010/main" val="412857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5"/>
          <p:cNvSpPr txBox="1">
            <a:spLocks/>
          </p:cNvSpPr>
          <p:nvPr/>
        </p:nvSpPr>
        <p:spPr bwMode="auto">
          <a:xfrm>
            <a:off x="375166" y="480814"/>
            <a:ext cx="8044934" cy="71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3000" dirty="0" smtClean="0">
                <a:solidFill>
                  <a:srgbClr val="49BA14"/>
                </a:solidFill>
                <a:latin typeface="Calibri" pitchFamily="34" charset="0"/>
              </a:rPr>
              <a:t>Our only advice</a:t>
            </a:r>
            <a:endParaRPr lang="en-US" sz="3000" dirty="0">
              <a:solidFill>
                <a:srgbClr val="49BA14"/>
              </a:solidFill>
              <a:latin typeface="Calibri" pitchFamily="34" charset="0"/>
            </a:endParaRPr>
          </a:p>
        </p:txBody>
      </p:sp>
      <p:pic>
        <p:nvPicPr>
          <p:cNvPr id="28" name="Picture 27" descr="presentation_foot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13862"/>
            <a:ext cx="9144000" cy="67511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51602" y="2265328"/>
            <a:ext cx="7768498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en-US" sz="7000" dirty="0">
                <a:solidFill>
                  <a:srgbClr val="376092"/>
                </a:solidFill>
              </a:rPr>
              <a:t>Go Big or Don’t Go</a:t>
            </a:r>
          </a:p>
        </p:txBody>
      </p:sp>
    </p:spTree>
    <p:extLst>
      <p:ext uri="{BB962C8B-B14F-4D97-AF65-F5344CB8AC3E}">
        <p14:creationId xmlns:p14="http://schemas.microsoft.com/office/powerpoint/2010/main" val="229391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482487" y="6268354"/>
            <a:ext cx="218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+mn-lt"/>
                <a:cs typeface="Gotham-Light"/>
              </a:rPr>
              <a:t>redbookconnect.com</a:t>
            </a:r>
            <a:endParaRPr lang="en-US" dirty="0">
              <a:solidFill>
                <a:schemeClr val="bg1"/>
              </a:solidFill>
              <a:latin typeface="+mn-lt"/>
              <a:cs typeface="Gotham-Light"/>
            </a:endParaRPr>
          </a:p>
        </p:txBody>
      </p:sp>
      <p:pic>
        <p:nvPicPr>
          <p:cNvPr id="5" name="Picture 4" descr="presentation_first_im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8306" cy="6858000"/>
          </a:xfrm>
          <a:prstGeom prst="rect">
            <a:avLst/>
          </a:prstGeom>
        </p:spPr>
      </p:pic>
      <p:sp>
        <p:nvSpPr>
          <p:cNvPr id="10" name="Text Placeholder 1"/>
          <p:cNvSpPr txBox="1">
            <a:spLocks/>
          </p:cNvSpPr>
          <p:nvPr/>
        </p:nvSpPr>
        <p:spPr>
          <a:xfrm>
            <a:off x="355600" y="3721124"/>
            <a:ext cx="8229600" cy="76207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>
                <a:solidFill>
                  <a:srgbClr val="7EBA31"/>
                </a:solidFill>
              </a:rPr>
              <a:t>Thank You!</a:t>
            </a:r>
            <a:endParaRPr lang="en-US" dirty="0">
              <a:solidFill>
                <a:srgbClr val="7EBA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11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23794</TotalTime>
  <Words>130</Words>
  <Application>Microsoft Macintosh PowerPoint</Application>
  <PresentationFormat>On-screen Show (4:3)</PresentationFormat>
  <Paragraphs>46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Avenir Next Regular</vt:lpstr>
      <vt:lpstr>Calibri</vt:lpstr>
      <vt:lpstr>Gotham-Light</vt:lpstr>
      <vt:lpstr>Wingdings</vt:lpstr>
      <vt:lpstr>Arial</vt:lpstr>
      <vt:lpstr>Office Theme</vt:lpstr>
      <vt:lpstr>PowerPoint Presentation</vt:lpstr>
      <vt:lpstr>Our Idea: Reinventing Corporate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CreativePickle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GOES HERE LIKE THIS</dc:title>
  <dc:creator>Dorie Pickle</dc:creator>
  <cp:lastModifiedBy>Lefteris Ntouanoglou</cp:lastModifiedBy>
  <cp:revision>338</cp:revision>
  <cp:lastPrinted>2013-03-29T22:24:13Z</cp:lastPrinted>
  <dcterms:created xsi:type="dcterms:W3CDTF">2013-04-13T02:52:40Z</dcterms:created>
  <dcterms:modified xsi:type="dcterms:W3CDTF">2018-06-18T08:59:38Z</dcterms:modified>
</cp:coreProperties>
</file>