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7" r:id="rId1"/>
    <p:sldMasterId id="2147483651" r:id="rId2"/>
  </p:sldMasterIdLst>
  <p:notesMasterIdLst>
    <p:notesMasterId r:id="rId14"/>
  </p:notesMasterIdLst>
  <p:handoutMasterIdLst>
    <p:handoutMasterId r:id="rId15"/>
  </p:handoutMasterIdLst>
  <p:sldIdLst>
    <p:sldId id="479" r:id="rId3"/>
    <p:sldId id="483" r:id="rId4"/>
    <p:sldId id="482" r:id="rId5"/>
    <p:sldId id="497" r:id="rId6"/>
    <p:sldId id="485" r:id="rId7"/>
    <p:sldId id="487" r:id="rId8"/>
    <p:sldId id="495" r:id="rId9"/>
    <p:sldId id="488" r:id="rId10"/>
    <p:sldId id="489" r:id="rId11"/>
    <p:sldId id="499" r:id="rId12"/>
    <p:sldId id="498" r:id="rId13"/>
  </p:sldIdLst>
  <p:sldSz cx="12192000" cy="6858000"/>
  <p:notesSz cx="7099300" cy="10234613"/>
  <p:custDataLst>
    <p:tags r:id="rId16"/>
  </p:custDataLst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" userDrawn="1">
          <p15:clr>
            <a:srgbClr val="A4A3A4"/>
          </p15:clr>
        </p15:guide>
        <p15:guide id="2" pos="6687" userDrawn="1">
          <p15:clr>
            <a:srgbClr val="A4A3A4"/>
          </p15:clr>
        </p15:guide>
        <p15:guide id="3" pos="45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CC0000"/>
    <a:srgbClr val="FF0000"/>
    <a:srgbClr val="FF3300"/>
    <a:srgbClr val="FF6600"/>
    <a:srgbClr val="2F88DD"/>
    <a:srgbClr val="6D6D6D"/>
    <a:srgbClr val="EEECE1"/>
    <a:srgbClr val="0000AF"/>
    <a:srgbClr val="0000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49" autoAdjust="0"/>
    <p:restoredTop sz="96415" autoAdjust="0"/>
  </p:normalViewPr>
  <p:slideViewPr>
    <p:cSldViewPr snapToObjects="1">
      <p:cViewPr varScale="1">
        <p:scale>
          <a:sx n="74" d="100"/>
          <a:sy n="74" d="100"/>
        </p:scale>
        <p:origin x="66" y="354"/>
      </p:cViewPr>
      <p:guideLst>
        <p:guide orient="horz" pos="192"/>
        <p:guide pos="6687"/>
        <p:guide pos="45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034" cy="511731"/>
          </a:xfrm>
          <a:prstGeom prst="rect">
            <a:avLst/>
          </a:prstGeom>
        </p:spPr>
        <p:txBody>
          <a:bodyPr vert="horz" lIns="94274" tIns="47134" rIns="94274" bIns="47134" rtlCol="0"/>
          <a:lstStyle>
            <a:lvl1pPr algn="l">
              <a:spcBef>
                <a:spcPct val="50000"/>
              </a:spcBef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592" y="0"/>
            <a:ext cx="3077034" cy="511731"/>
          </a:xfrm>
          <a:prstGeom prst="rect">
            <a:avLst/>
          </a:prstGeom>
        </p:spPr>
        <p:txBody>
          <a:bodyPr vert="horz" lIns="94274" tIns="47134" rIns="94274" bIns="47134" rtlCol="0"/>
          <a:lstStyle>
            <a:lvl1pPr algn="r">
              <a:spcBef>
                <a:spcPct val="50000"/>
              </a:spcBef>
              <a:defRPr sz="1300"/>
            </a:lvl1pPr>
          </a:lstStyle>
          <a:p>
            <a:pPr>
              <a:defRPr/>
            </a:pPr>
            <a:fld id="{6CB65D00-7768-4950-AF8E-953520E13BB2}" type="datetimeFigureOut">
              <a:rPr lang="el-GR"/>
              <a:pPr>
                <a:defRPr/>
              </a:pPr>
              <a:t>19/6/2018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240"/>
            <a:ext cx="3077034" cy="511731"/>
          </a:xfrm>
          <a:prstGeom prst="rect">
            <a:avLst/>
          </a:prstGeom>
        </p:spPr>
        <p:txBody>
          <a:bodyPr vert="horz" lIns="94274" tIns="47134" rIns="94274" bIns="47134" rtlCol="0" anchor="b"/>
          <a:lstStyle>
            <a:lvl1pPr algn="l">
              <a:spcBef>
                <a:spcPct val="50000"/>
              </a:spcBef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592" y="9721240"/>
            <a:ext cx="3077034" cy="511731"/>
          </a:xfrm>
          <a:prstGeom prst="rect">
            <a:avLst/>
          </a:prstGeom>
        </p:spPr>
        <p:txBody>
          <a:bodyPr vert="horz" lIns="94274" tIns="47134" rIns="94274" bIns="47134" rtlCol="0" anchor="b"/>
          <a:lstStyle>
            <a:lvl1pPr algn="r">
              <a:spcBef>
                <a:spcPct val="50000"/>
              </a:spcBef>
              <a:defRPr sz="1300"/>
            </a:lvl1pPr>
          </a:lstStyle>
          <a:p>
            <a:pPr>
              <a:defRPr/>
            </a:pPr>
            <a:fld id="{AF8E9B14-F22C-4508-98B4-6C968B36BD8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5200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034" cy="5117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74" tIns="47134" rIns="94274" bIns="47134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92" y="0"/>
            <a:ext cx="3077034" cy="5117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74" tIns="47134" rIns="94274" bIns="4713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6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6763"/>
            <a:ext cx="6821488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927" y="4862264"/>
            <a:ext cx="5681451" cy="460557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74" tIns="47134" rIns="94274" bIns="471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240"/>
            <a:ext cx="3077034" cy="5117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74" tIns="47134" rIns="94274" bIns="47134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92" y="9721240"/>
            <a:ext cx="3077034" cy="5117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74" tIns="47134" rIns="94274" bIns="4713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/>
            </a:lvl1pPr>
          </a:lstStyle>
          <a:p>
            <a:pPr>
              <a:defRPr/>
            </a:pPr>
            <a:fld id="{FC2507CE-3BAB-44F7-9474-5D0CFEF5ED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18436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7.bin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3.gi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10.bin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3.gi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8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3.gif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2.emf"/><Relationship Id="rId5" Type="http://schemas.openxmlformats.org/officeDocument/2006/relationships/tags" Target="../tags/tag10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9.xml"/><Relationship Id="rId9" Type="http://schemas.openxmlformats.org/officeDocument/2006/relationships/oleObject" Target="../embeddings/oleObject12.bin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16.bin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.gi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gif"/><Relationship Id="rId5" Type="http://schemas.openxmlformats.org/officeDocument/2006/relationships/image" Target="../media/image2.emf"/><Relationship Id="rId4" Type="http://schemas.openxmlformats.org/officeDocument/2006/relationships/oleObject" Target="../embeddings/oleObject1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.gif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23.bin"/><Relationship Id="rId2" Type="http://schemas.openxmlformats.org/officeDocument/2006/relationships/tags" Target="../tags/tag1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.gif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26.bin"/><Relationship Id="rId2" Type="http://schemas.openxmlformats.org/officeDocument/2006/relationships/tags" Target="../tags/tag15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.gif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29.bin"/><Relationship Id="rId2" Type="http://schemas.openxmlformats.org/officeDocument/2006/relationships/tags" Target="../tags/tag1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.gif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32.bin"/><Relationship Id="rId2" Type="http://schemas.openxmlformats.org/officeDocument/2006/relationships/tags" Target="../tags/tag1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.gif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Master" Target="../slideMasters/slideMaster2.xml"/><Relationship Id="rId7" Type="http://schemas.openxmlformats.org/officeDocument/2006/relationships/oleObject" Target="../embeddings/oleObject35.bin"/><Relationship Id="rId2" Type="http://schemas.openxmlformats.org/officeDocument/2006/relationships/tags" Target="../tags/tag18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06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40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07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40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10"/>
          <p:cNvSpPr>
            <a:spLocks noChangeShapeType="1"/>
          </p:cNvSpPr>
          <p:nvPr userDrawn="1"/>
        </p:nvSpPr>
        <p:spPr bwMode="black">
          <a:xfrm flipV="1">
            <a:off x="762000" y="3810000"/>
            <a:ext cx="10668000" cy="1588"/>
          </a:xfrm>
          <a:prstGeom prst="lin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black">
          <a:xfrm flipV="1">
            <a:off x="762000" y="2133600"/>
            <a:ext cx="10668000" cy="1588"/>
          </a:xfrm>
          <a:prstGeom prst="lin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2135188"/>
            <a:ext cx="10668000" cy="836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2800"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62000" y="2973389"/>
            <a:ext cx="10668000" cy="838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en-US" sz="2400" b="0" dirty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253049" y="5181600"/>
            <a:ext cx="3176954" cy="609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r">
              <a:defRPr sz="1800" b="0" i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2" name="Picture 5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3412" y="376238"/>
            <a:ext cx="24907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66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10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0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1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0555F413-3D37-4C64-B3FE-6EB89557A902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669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6670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12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Title</a:t>
            </a:r>
            <a:endParaRPr lang="el-GR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68923" y="1143005"/>
            <a:ext cx="11160369" cy="3047739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81354" y="6041071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228606" marR="0" indent="-228606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900"/>
            </a:lvl1pPr>
          </a:lstStyle>
          <a:p>
            <a:pPr lvl="0"/>
            <a:r>
              <a:rPr lang="en-US" dirty="0" err="1" smtClean="0"/>
              <a:t>Click to edit Master text styles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81354" y="6231092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0" marR="0" indent="0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4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73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1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2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467710F4-6185-4BF8-8D14-76CAD7457AC7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738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739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68923" y="1143005"/>
            <a:ext cx="11160369" cy="3047739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81354" y="6041071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228606" marR="0" indent="-228606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900"/>
            </a:lvl1pPr>
          </a:lstStyle>
          <a:p>
            <a:pPr lvl="0"/>
            <a:r>
              <a:rPr lang="en-US" dirty="0" err="1" smtClean="0"/>
              <a:t>Click to edit Master text styles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81354" y="6231092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0" marR="0" indent="0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7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ra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26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4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1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2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3698DD1-FBD3-4299-800C-2BDC2D0404BB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27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0" name="Picture 6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928"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0" name="Picture 6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23"/>
          <p:cNvGrpSpPr>
            <a:grpSpLocks/>
          </p:cNvGrpSpPr>
          <p:nvPr userDrawn="1"/>
        </p:nvGrpSpPr>
        <p:grpSpPr bwMode="auto">
          <a:xfrm>
            <a:off x="5627077" y="6761"/>
            <a:ext cx="937846" cy="276999"/>
            <a:chOff x="4572000" y="28207"/>
            <a:chExt cx="762000" cy="276187"/>
          </a:xfrm>
        </p:grpSpPr>
        <p:sp>
          <p:nvSpPr>
            <p:cNvPr id="18" name="Rectangle 1"/>
            <p:cNvSpPr/>
            <p:nvPr userDrawn="1">
              <p:custDataLst>
                <p:tags r:id="rId3"/>
              </p:custDataLst>
            </p:nvPr>
          </p:nvSpPr>
          <p:spPr bwMode="auto">
            <a:xfrm>
              <a:off x="4732758" y="28207"/>
              <a:ext cx="440485" cy="27618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200" b="1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Draft</a:t>
              </a:r>
            </a:p>
          </p:txBody>
        </p:sp>
        <p:cxnSp>
          <p:nvCxnSpPr>
            <p:cNvPr id="19" name="Straight Connector 3"/>
            <p:cNvCxnSpPr/>
            <p:nvPr userDrawn="1">
              <p:custDataLst>
                <p:tags r:id="rId4"/>
              </p:custDataLst>
            </p:nvPr>
          </p:nvCxnSpPr>
          <p:spPr bwMode="auto">
            <a:xfrm>
              <a:off x="4572000" y="51544"/>
              <a:ext cx="762000" cy="0"/>
            </a:xfrm>
            <a:prstGeom prst="line">
              <a:avLst/>
            </a:prstGeom>
            <a:solidFill>
              <a:srgbClr val="FFFFCD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</p:cxnSp>
        <p:cxnSp>
          <p:nvCxnSpPr>
            <p:cNvPr id="20" name="Straight Connector 12"/>
            <p:cNvCxnSpPr/>
            <p:nvPr userDrawn="1">
              <p:custDataLst>
                <p:tags r:id="rId5"/>
              </p:custDataLst>
            </p:nvPr>
          </p:nvCxnSpPr>
          <p:spPr bwMode="auto">
            <a:xfrm>
              <a:off x="4572000" y="281057"/>
              <a:ext cx="762000" cy="0"/>
            </a:xfrm>
            <a:prstGeom prst="line">
              <a:avLst/>
            </a:prstGeom>
            <a:solidFill>
              <a:srgbClr val="FFFFCD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</p:cxnSp>
      </p:grpSp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68923" y="1143005"/>
            <a:ext cx="11160369" cy="3047739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81354" y="6041071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228606" marR="0" indent="-228606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900"/>
            </a:lvl1pPr>
          </a:lstStyle>
          <a:p>
            <a:pPr lvl="0"/>
            <a:r>
              <a:rPr lang="en-US" dirty="0" err="1" smtClean="0"/>
              <a:t>Click to edit Master text styles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81354" y="6231092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0" marR="0" indent="0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21" name="Picture 52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9582631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761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3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5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6028C581-8DCF-4582-A112-183957F6E81C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76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763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81354" y="6041071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228606" marR="0" indent="-228606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 sz="900"/>
            </a:lvl1pPr>
          </a:lstStyle>
          <a:p>
            <a:pPr lvl="0"/>
            <a:r>
              <a:rPr lang="en-US" dirty="0" err="1" smtClean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81354" y="6231092"/>
            <a:ext cx="2016369" cy="193899"/>
          </a:xfrm>
          <a:prstGeom prst="rect">
            <a:avLst/>
          </a:prstGeom>
        </p:spPr>
        <p:txBody>
          <a:bodyPr lIns="27432" tIns="27432" rIns="27432" bIns="27432"/>
          <a:lstStyle>
            <a:lvl1pPr marL="0" marR="0" indent="0" algn="l" defTabSz="91442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1688123" y="5410200"/>
            <a:ext cx="8815754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68923" y="1143005"/>
            <a:ext cx="11160369" cy="3047739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9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8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9"/>
          <p:cNvSpPr/>
          <p:nvPr userDrawn="1"/>
        </p:nvSpPr>
        <p:spPr bwMode="auto">
          <a:xfrm>
            <a:off x="468923" y="365125"/>
            <a:ext cx="3376246" cy="27463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en-US" sz="1800" b="1" dirty="0">
                <a:solidFill>
                  <a:schemeClr val="tx2"/>
                </a:solidFill>
              </a:rPr>
              <a:t>Agenda</a:t>
            </a:r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8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9" name="Line 7"/>
          <p:cNvSpPr>
            <a:spLocks noChangeShapeType="1"/>
          </p:cNvSpPr>
          <p:nvPr userDrawn="1"/>
        </p:nvSpPr>
        <p:spPr bwMode="gray">
          <a:xfrm flipV="1">
            <a:off x="160215" y="6569075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2" name="SmartArt Placeholder 11"/>
          <p:cNvSpPr>
            <a:spLocks noGrp="1"/>
          </p:cNvSpPr>
          <p:nvPr>
            <p:ph type="dgm" sz="quarter" idx="11"/>
          </p:nvPr>
        </p:nvSpPr>
        <p:spPr>
          <a:xfrm>
            <a:off x="468923" y="1382238"/>
            <a:ext cx="9284677" cy="446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68923" y="1371602"/>
            <a:ext cx="11160369" cy="4124957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50000"/>
              </a:lnSpc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5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-bo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84688467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785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2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3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B6DE6C72-D45F-480B-9997-1192A7ED7DAC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78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787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0277" y="1371600"/>
            <a:ext cx="5064369" cy="685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77354" y="1371600"/>
            <a:ext cx="5064369" cy="685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0277" y="2069805"/>
            <a:ext cx="5064369" cy="3733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366449" y="2069805"/>
            <a:ext cx="5064369" cy="3733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6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bo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7373711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809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5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6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8AC6A67A-2294-4A7F-A277-4BE9A9C83772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810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811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0277" y="1371600"/>
            <a:ext cx="3329354" cy="685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431323" y="1371600"/>
            <a:ext cx="3329354" cy="685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0277" y="2069805"/>
            <a:ext cx="3329354" cy="3733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431323" y="2069805"/>
            <a:ext cx="3329354" cy="3733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8112369" y="1371600"/>
            <a:ext cx="3329354" cy="685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112369" y="2069805"/>
            <a:ext cx="3329354" cy="3733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21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-box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47554721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833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3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4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A0E3A5FC-D0DF-4E41-A775-26269298C029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834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835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0277" y="1320800"/>
            <a:ext cx="2438400" cy="22352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188677" y="1320800"/>
            <a:ext cx="8253046" cy="2235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750277" y="3937000"/>
            <a:ext cx="2438400" cy="22352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188677" y="3937000"/>
            <a:ext cx="8253046" cy="2235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8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box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14620651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85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6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9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6B585B58-6F2D-4BD5-82FF-64F7C1D10114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858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859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0277" y="1320800"/>
            <a:ext cx="2438400" cy="14732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188677" y="1320800"/>
            <a:ext cx="8253046" cy="1473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750277" y="4699000"/>
            <a:ext cx="2438400" cy="14732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188677" y="4699000"/>
            <a:ext cx="8253046" cy="1473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750277" y="3009900"/>
            <a:ext cx="2438400" cy="14732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188677" y="3009900"/>
            <a:ext cx="8253046" cy="14732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22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7878908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881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2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3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2E54E5E-5B6E-47FD-B3F8-0A0A8EF6C1EF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88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883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2"/>
          <p:cNvCxnSpPr>
            <a:cxnSpLocks noChangeShapeType="1"/>
          </p:cNvCxnSpPr>
          <p:nvPr userDrawn="1"/>
        </p:nvCxnSpPr>
        <p:spPr bwMode="auto">
          <a:xfrm>
            <a:off x="750277" y="2057400"/>
            <a:ext cx="5064369" cy="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19" name="Straight Connector 12"/>
          <p:cNvCxnSpPr>
            <a:cxnSpLocks noChangeShapeType="1"/>
          </p:cNvCxnSpPr>
          <p:nvPr userDrawn="1"/>
        </p:nvCxnSpPr>
        <p:spPr bwMode="auto">
          <a:xfrm>
            <a:off x="6377354" y="2057400"/>
            <a:ext cx="5064369" cy="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0277" y="1371600"/>
            <a:ext cx="5064369" cy="685800"/>
          </a:xfrm>
          <a:prstGeom prst="rect">
            <a:avLst/>
          </a:prstGeom>
          <a:noFill/>
          <a:ln>
            <a:noFill/>
          </a:ln>
        </p:spPr>
        <p:txBody>
          <a:bodyPr anchor="ctr" anchorCtr="0">
            <a:noAutofit/>
          </a:bodyPr>
          <a:lstStyle>
            <a:lvl1pPr algn="ct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77354" y="1371600"/>
            <a:ext cx="5064369" cy="685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en-US" b="1" dirty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0277" y="2069805"/>
            <a:ext cx="5064369" cy="37338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spcBef>
                <a:spcPts val="1800"/>
              </a:spcBef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366449" y="2069805"/>
            <a:ext cx="5064369" cy="3733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20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73344464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905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Picture 60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15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6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0DA3452-2EF1-4CD4-A7B9-AD192F368F53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90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Picture 6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/>
          <p:cNvGraphicFramePr>
            <a:graphicFrameLocks noChangeAspect="1"/>
          </p:cNvGraphicFramePr>
          <p:nvPr/>
        </p:nvGraphicFramePr>
        <p:xfrm>
          <a:off x="1" y="0"/>
          <a:ext cx="195385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6907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Picture 6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95385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19"/>
          <p:cNvCxnSpPr>
            <a:cxnSpLocks noChangeShapeType="1"/>
          </p:cNvCxnSpPr>
          <p:nvPr userDrawn="1"/>
        </p:nvCxnSpPr>
        <p:spPr bwMode="auto">
          <a:xfrm>
            <a:off x="8135815" y="2057400"/>
            <a:ext cx="3282462" cy="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2" name="Straight Connector 20"/>
          <p:cNvCxnSpPr>
            <a:cxnSpLocks noChangeShapeType="1"/>
          </p:cNvCxnSpPr>
          <p:nvPr userDrawn="1"/>
        </p:nvCxnSpPr>
        <p:spPr bwMode="auto">
          <a:xfrm>
            <a:off x="4454769" y="2057400"/>
            <a:ext cx="3282462" cy="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3" name="Straight Connector 21"/>
          <p:cNvCxnSpPr>
            <a:cxnSpLocks noChangeShapeType="1"/>
          </p:cNvCxnSpPr>
          <p:nvPr userDrawn="1"/>
        </p:nvCxnSpPr>
        <p:spPr bwMode="auto">
          <a:xfrm>
            <a:off x="765907" y="2057400"/>
            <a:ext cx="3282462" cy="0"/>
          </a:xfrm>
          <a:prstGeom prst="line">
            <a:avLst/>
          </a:prstGeom>
          <a:noFill/>
          <a:ln w="9525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 bwMode="gray">
          <a:xfrm>
            <a:off x="468923" y="365125"/>
            <a:ext cx="11152554" cy="274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0" rIns="7200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Title</a:t>
            </a:r>
            <a:endParaRPr lang="el-G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43437" y="1371600"/>
            <a:ext cx="3329354" cy="685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en-US" b="1" dirty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431323" y="1371600"/>
            <a:ext cx="3329354" cy="685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en-US" b="1" dirty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43437" y="2069805"/>
            <a:ext cx="3329354" cy="3733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431323" y="2069805"/>
            <a:ext cx="3329354" cy="3733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8112369" y="1371600"/>
            <a:ext cx="3329354" cy="685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en-US" b="1" dirty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112369" y="2069805"/>
            <a:ext cx="3329354" cy="3733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24" name="Picture 5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vmlDrawing" Target="../drawings/vmlDrawing3.v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17" Type="http://schemas.openxmlformats.org/officeDocument/2006/relationships/image" Target="../media/image3.gif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oleObject" Target="../embeddings/oleObject4.bin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545" name="Object 465" hidden="1"/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3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Picture 667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57212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6pPr>
      <a:lvl7pPr marL="914423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7pPr>
      <a:lvl8pPr marL="1371634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8pPr>
      <a:lvl9pPr marL="1828846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30000"/>
        </a:spcBef>
        <a:spcAft>
          <a:spcPct val="0"/>
        </a:spcAft>
        <a:defRPr sz="1400">
          <a:solidFill>
            <a:schemeClr val="tx2"/>
          </a:solidFill>
          <a:latin typeface="+mn-lt"/>
          <a:ea typeface="+mn-ea"/>
          <a:cs typeface="+mn-cs"/>
        </a:defRPr>
      </a:lvl1pPr>
      <a:lvl2pPr marL="573103" indent="-227019" algn="l" rtl="0" eaLnBrk="0" fontAlgn="base" hangingPunct="0">
        <a:spcBef>
          <a:spcPct val="30000"/>
        </a:spcBef>
        <a:spcAft>
          <a:spcPct val="0"/>
        </a:spcAft>
        <a:buSzPct val="60000"/>
        <a:buFont typeface="Wingdings" pitchFamily="2" charset="2"/>
        <a:buChar char="n"/>
        <a:defRPr sz="1400">
          <a:solidFill>
            <a:schemeClr val="tx2"/>
          </a:solidFill>
          <a:latin typeface="+mn-lt"/>
        </a:defRPr>
      </a:lvl2pPr>
      <a:lvl3pPr marL="914423" indent="-227019" algn="l" rtl="0" eaLnBrk="0" fontAlgn="base" hangingPunct="0">
        <a:spcBef>
          <a:spcPct val="30000"/>
        </a:spcBef>
        <a:spcAft>
          <a:spcPct val="0"/>
        </a:spcAft>
        <a:buFont typeface="Symbol" pitchFamily="18" charset="2"/>
        <a:buChar char="-"/>
        <a:defRPr sz="1400">
          <a:solidFill>
            <a:schemeClr val="tx2"/>
          </a:solidFill>
          <a:latin typeface="+mn-lt"/>
        </a:defRPr>
      </a:lvl3pPr>
      <a:lvl4pPr marL="1260507" indent="-231781" algn="l" rtl="0" eaLnBrk="0" fontAlgn="base" hangingPunct="0">
        <a:spcBef>
          <a:spcPct val="30000"/>
        </a:spcBef>
        <a:spcAft>
          <a:spcPct val="0"/>
        </a:spcAft>
        <a:buClr>
          <a:srgbClr val="000099"/>
        </a:buClr>
        <a:buSzPct val="60000"/>
        <a:buFont typeface="Wingdings" pitchFamily="2" charset="2"/>
        <a:buChar char="o"/>
        <a:defRPr sz="1400">
          <a:solidFill>
            <a:schemeClr val="tx2"/>
          </a:solidFill>
          <a:latin typeface="+mn-lt"/>
        </a:defRPr>
      </a:lvl4pPr>
      <a:lvl5pPr marL="1597065" indent="-222255" algn="l" rtl="0" eaLnBrk="0" fontAlgn="base" hangingPunct="0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chemeClr val="tx2"/>
          </a:solidFill>
          <a:latin typeface="+mn-lt"/>
        </a:defRPr>
      </a:lvl5pPr>
      <a:lvl6pPr marL="2054276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6pPr>
      <a:lvl7pPr marL="2511488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7pPr>
      <a:lvl8pPr marL="2968700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8pPr>
      <a:lvl9pPr marL="3425910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587" name="Object 531" hidden="1"/>
          <p:cNvGraphicFramePr>
            <a:graphicFrameLocks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063724503"/>
              </p:ext>
            </p:extLst>
          </p:nvPr>
        </p:nvGraphicFramePr>
        <p:xfrm>
          <a:off x="1958" y="1593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549" name="think-cell Slide" r:id="rId15" imgW="360" imgH="360" progId="TCLayout.ActiveDocument.1">
                  <p:embed/>
                </p:oleObj>
              </mc:Choice>
              <mc:Fallback>
                <p:oleObj name="think-cell Slide" r:id="rId15" imgW="360" imgH="360" progId="TCLayout.ActiveDocument.1">
                  <p:embed/>
                  <p:pic>
                    <p:nvPicPr>
                      <p:cNvPr id="0" name="Picture 737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593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7"/>
          <p:cNvSpPr>
            <a:spLocks noChangeShapeType="1"/>
          </p:cNvSpPr>
          <p:nvPr userDrawn="1"/>
        </p:nvSpPr>
        <p:spPr bwMode="gray">
          <a:xfrm flipV="1">
            <a:off x="160215" y="952500"/>
            <a:ext cx="11902831" cy="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endParaRPr lang="en-US" sz="1400"/>
          </a:p>
        </p:txBody>
      </p:sp>
      <p:sp>
        <p:nvSpPr>
          <p:cNvPr id="9" name="Text Box 21"/>
          <p:cNvSpPr txBox="1">
            <a:spLocks noChangeArrowheads="1"/>
          </p:cNvSpPr>
          <p:nvPr userDrawn="1"/>
        </p:nvSpPr>
        <p:spPr bwMode="gray">
          <a:xfrm>
            <a:off x="5414247" y="6550026"/>
            <a:ext cx="136351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45720" rIns="45720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schemeClr val="tx2"/>
                </a:solidFill>
                <a:latin typeface="Microsoft Sans Serif" pitchFamily="34" charset="0"/>
              </a:rPr>
              <a:t>Global Transaction Banking</a:t>
            </a:r>
          </a:p>
        </p:txBody>
      </p:sp>
      <p:sp>
        <p:nvSpPr>
          <p:cNvPr id="10" name="Rectangle 29"/>
          <p:cNvSpPr>
            <a:spLocks noChangeArrowheads="1"/>
          </p:cNvSpPr>
          <p:nvPr userDrawn="1"/>
        </p:nvSpPr>
        <p:spPr bwMode="gray">
          <a:xfrm>
            <a:off x="9597294" y="6549462"/>
            <a:ext cx="2465754" cy="2154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1B94C875-350D-4F90-85F4-C5B7FF2E0780}" type="slidenum">
              <a:rPr lang="en-US" sz="800">
                <a:solidFill>
                  <a:schemeClr val="tx2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r>
              <a:rPr lang="en-US" sz="800" dirty="0">
                <a:solidFill>
                  <a:schemeClr val="tx2"/>
                </a:solidFill>
              </a:rPr>
              <a:t> </a:t>
            </a:r>
            <a:endParaRPr lang="el-GR" sz="800" dirty="0">
              <a:solidFill>
                <a:schemeClr val="tx2"/>
              </a:solidFill>
            </a:endParaRPr>
          </a:p>
        </p:txBody>
      </p:sp>
      <p:pic>
        <p:nvPicPr>
          <p:cNvPr id="8" name="Picture 5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8012" y="53975"/>
            <a:ext cx="8143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57212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6pPr>
      <a:lvl7pPr marL="914423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7pPr>
      <a:lvl8pPr marL="1371634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8pPr>
      <a:lvl9pPr marL="1828846" algn="l" rtl="0" fontAlgn="base">
        <a:spcBef>
          <a:spcPct val="0"/>
        </a:spcBef>
        <a:spcAft>
          <a:spcPct val="0"/>
        </a:spcAft>
        <a:defRPr b="1">
          <a:solidFill>
            <a:srgbClr val="0000AF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30000"/>
        </a:spcBef>
        <a:spcAft>
          <a:spcPct val="0"/>
        </a:spcAft>
        <a:defRPr sz="1400">
          <a:solidFill>
            <a:schemeClr val="tx2"/>
          </a:solidFill>
          <a:latin typeface="+mn-lt"/>
          <a:ea typeface="+mn-ea"/>
          <a:cs typeface="+mn-cs"/>
        </a:defRPr>
      </a:lvl1pPr>
      <a:lvl2pPr marL="573103" indent="-227019" algn="l" rtl="0" eaLnBrk="0" fontAlgn="base" hangingPunct="0">
        <a:spcBef>
          <a:spcPct val="30000"/>
        </a:spcBef>
        <a:spcAft>
          <a:spcPct val="0"/>
        </a:spcAft>
        <a:buSzPct val="60000"/>
        <a:buFont typeface="Wingdings" pitchFamily="2" charset="2"/>
        <a:buChar char="n"/>
        <a:defRPr sz="1400">
          <a:solidFill>
            <a:schemeClr val="tx2"/>
          </a:solidFill>
          <a:latin typeface="+mn-lt"/>
        </a:defRPr>
      </a:lvl2pPr>
      <a:lvl3pPr marL="914423" indent="-227019" algn="l" rtl="0" eaLnBrk="0" fontAlgn="base" hangingPunct="0">
        <a:spcBef>
          <a:spcPct val="30000"/>
        </a:spcBef>
        <a:spcAft>
          <a:spcPct val="0"/>
        </a:spcAft>
        <a:buFont typeface="Symbol" pitchFamily="18" charset="2"/>
        <a:buChar char="-"/>
        <a:defRPr sz="1400">
          <a:solidFill>
            <a:schemeClr val="tx2"/>
          </a:solidFill>
          <a:latin typeface="+mn-lt"/>
        </a:defRPr>
      </a:lvl3pPr>
      <a:lvl4pPr marL="1260507" indent="-231781" algn="l" rtl="0" eaLnBrk="0" fontAlgn="base" hangingPunct="0">
        <a:spcBef>
          <a:spcPct val="30000"/>
        </a:spcBef>
        <a:spcAft>
          <a:spcPct val="0"/>
        </a:spcAft>
        <a:buClr>
          <a:srgbClr val="000099"/>
        </a:buClr>
        <a:buSzPct val="60000"/>
        <a:buFont typeface="Wingdings" pitchFamily="2" charset="2"/>
        <a:buChar char="o"/>
        <a:defRPr sz="1400">
          <a:solidFill>
            <a:schemeClr val="tx2"/>
          </a:solidFill>
          <a:latin typeface="+mn-lt"/>
        </a:defRPr>
      </a:lvl4pPr>
      <a:lvl5pPr marL="1597065" indent="-222255" algn="l" rtl="0" eaLnBrk="0" fontAlgn="base" hangingPunct="0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chemeClr val="tx2"/>
          </a:solidFill>
          <a:latin typeface="+mn-lt"/>
        </a:defRPr>
      </a:lvl5pPr>
      <a:lvl6pPr marL="2054276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6pPr>
      <a:lvl7pPr marL="2511488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7pPr>
      <a:lvl8pPr marL="2968700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8pPr>
      <a:lvl9pPr marL="3425910" indent="-222255" algn="l" rtl="0" fontAlgn="base">
        <a:spcBef>
          <a:spcPct val="30000"/>
        </a:spcBef>
        <a:spcAft>
          <a:spcPct val="0"/>
        </a:spcAft>
        <a:buClr>
          <a:srgbClr val="000099"/>
        </a:buClr>
        <a:buFont typeface="Symbol" pitchFamily="18" charset="2"/>
        <a:buChar char="-"/>
        <a:defRPr sz="1400">
          <a:solidFill>
            <a:srgbClr val="0000AF"/>
          </a:solidFill>
          <a:latin typeface="+mn-lt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20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Exportgate.gr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Digital Ecosystems for Business Beyond </a:t>
            </a:r>
            <a:r>
              <a:rPr lang="en-US" dirty="0"/>
              <a:t>B</a:t>
            </a:r>
            <a:r>
              <a:rPr lang="en-US" dirty="0" smtClean="0"/>
              <a:t>orders</a:t>
            </a:r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Jun 2018</a:t>
            </a:r>
          </a:p>
          <a:p>
            <a:r>
              <a:rPr lang="en-US" dirty="0" smtClean="0"/>
              <a:t>Confidential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79828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8"/>
            <a:ext cx="9061450" cy="276999"/>
          </a:xfrm>
        </p:spPr>
        <p:txBody>
          <a:bodyPr/>
          <a:lstStyle/>
          <a:p>
            <a:r>
              <a:rPr lang="en-US" dirty="0">
                <a:solidFill>
                  <a:srgbClr val="14336C"/>
                </a:solidFill>
                <a:cs typeface="Arial" charset="0"/>
                <a:sym typeface="Arial" charset="0"/>
              </a:rPr>
              <a:t>All major export associations united under one extroversion umbrella</a:t>
            </a:r>
            <a:endParaRPr lang="el-GR" dirty="0"/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1295403" y="1371604"/>
            <a:ext cx="9601199" cy="1655341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tx2">
                <a:lumMod val="20000"/>
                <a:lumOff val="80000"/>
              </a:schemeClr>
            </a:solidFill>
            <a:round/>
            <a:headEnd/>
            <a:tailEnd/>
          </a:ln>
        </p:spPr>
        <p:txBody>
          <a:bodyPr lIns="95792" tIns="47896" rIns="95792" bIns="47896" anchor="ctr"/>
          <a:lstStyle/>
          <a:p>
            <a:pPr algn="ctr" defTabSz="957724"/>
            <a:r>
              <a:rPr lang="el-GR" dirty="0" err="1">
                <a:solidFill>
                  <a:srgbClr val="002060"/>
                </a:solidFill>
              </a:rPr>
              <a:t>Exportgate</a:t>
            </a:r>
            <a:r>
              <a:rPr lang="el-GR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is an initiative of </a:t>
            </a:r>
            <a:r>
              <a:rPr lang="el-GR" b="1" dirty="0">
                <a:solidFill>
                  <a:srgbClr val="002060"/>
                </a:solidFill>
              </a:rPr>
              <a:t>Eurobank</a:t>
            </a:r>
            <a:r>
              <a:rPr lang="en-US" dirty="0">
                <a:solidFill>
                  <a:srgbClr val="002060"/>
                </a:solidFill>
              </a:rPr>
              <a:t>, implemented in collaboration with the three export organizations of Greece, the </a:t>
            </a:r>
            <a:r>
              <a:rPr lang="en-US" b="1" dirty="0">
                <a:solidFill>
                  <a:srgbClr val="002060"/>
                </a:solidFill>
              </a:rPr>
              <a:t>Greek International Business Association (SEVE), </a:t>
            </a:r>
            <a:r>
              <a:rPr lang="en-US" dirty="0">
                <a:solidFill>
                  <a:srgbClr val="002060"/>
                </a:solidFill>
              </a:rPr>
              <a:t>the</a:t>
            </a:r>
            <a:r>
              <a:rPr lang="en-US" b="1" dirty="0">
                <a:solidFill>
                  <a:srgbClr val="002060"/>
                </a:solidFill>
              </a:rPr>
              <a:t> Panhellenic Exporters Association (PSE), </a:t>
            </a:r>
            <a:r>
              <a:rPr lang="en-US" dirty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Exporters Association of Crete (EAC), </a:t>
            </a:r>
            <a:r>
              <a:rPr lang="en-US" dirty="0">
                <a:solidFill>
                  <a:srgbClr val="002060"/>
                </a:solidFill>
              </a:rPr>
              <a:t>with the support of the </a:t>
            </a:r>
            <a:r>
              <a:rPr lang="en-US" b="1" dirty="0">
                <a:solidFill>
                  <a:srgbClr val="002060"/>
                </a:solidFill>
              </a:rPr>
              <a:t>Hellenic Federation of Enterprises (SEV</a:t>
            </a:r>
            <a:r>
              <a:rPr lang="en-US" b="1" dirty="0">
                <a:solidFill>
                  <a:srgbClr val="002060"/>
                </a:solidFill>
              </a:rPr>
              <a:t>)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925" y="3890777"/>
            <a:ext cx="5181600" cy="1697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725" y="3100970"/>
            <a:ext cx="2286000" cy="1193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5588004"/>
            <a:ext cx="5791200" cy="46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497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Exportgate.gr on a continuous success path since its launch in </a:t>
            </a:r>
            <a:r>
              <a:rPr lang="en-US" dirty="0" smtClean="0"/>
              <a:t>2013</a:t>
            </a:r>
            <a:endParaRPr lang="el-GR" dirty="0"/>
          </a:p>
        </p:txBody>
      </p:sp>
      <p:sp>
        <p:nvSpPr>
          <p:cNvPr id="6" name="Oval 5"/>
          <p:cNvSpPr/>
          <p:nvPr/>
        </p:nvSpPr>
        <p:spPr bwMode="auto">
          <a:xfrm>
            <a:off x="1638300" y="1295401"/>
            <a:ext cx="1676400" cy="1600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</a:rPr>
              <a:t>1.2 mil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1100" dirty="0">
                <a:solidFill>
                  <a:schemeClr val="tx2"/>
                </a:solidFill>
              </a:rPr>
              <a:t>visitors from 110 countries</a:t>
            </a:r>
            <a:endParaRPr lang="el-GR" sz="1200" dirty="0">
              <a:solidFill>
                <a:schemeClr val="tx2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067235" y="1295401"/>
            <a:ext cx="1676400" cy="1600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</a:rPr>
              <a:t>3,000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1100" dirty="0">
                <a:solidFill>
                  <a:schemeClr val="tx2"/>
                </a:solidFill>
              </a:rPr>
              <a:t>Greek companies</a:t>
            </a:r>
            <a:endParaRPr lang="el-GR" sz="1200" dirty="0">
              <a:solidFill>
                <a:schemeClr val="tx2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8496171" y="1314451"/>
            <a:ext cx="1676400" cy="1600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endParaRPr lang="en-US" sz="2000" b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</a:rPr>
              <a:t>+180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1100" dirty="0">
                <a:solidFill>
                  <a:schemeClr val="tx2"/>
                </a:solidFill>
              </a:rPr>
              <a:t>countries with digital libraries on customs, etc.</a:t>
            </a:r>
            <a:endParaRPr lang="el-GR" sz="1200" dirty="0">
              <a:solidFill>
                <a:schemeClr val="tx2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05200"/>
            <a:ext cx="1905000" cy="2209800"/>
            <a:chOff x="1684020" y="3505200"/>
            <a:chExt cx="1905000" cy="22098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9" name="Rounded Rectangle 18"/>
            <p:cNvSpPr/>
            <p:nvPr/>
          </p:nvSpPr>
          <p:spPr bwMode="auto">
            <a:xfrm>
              <a:off x="1684020" y="3505200"/>
              <a:ext cx="1905000" cy="2209800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50000"/>
                </a:spcBef>
              </a:pPr>
              <a:endParaRPr lang="el-GR" sz="1200" dirty="0">
                <a:solidFill>
                  <a:schemeClr val="tx2"/>
                </a:solidFill>
              </a:endParaRPr>
            </a:p>
          </p:txBody>
        </p:sp>
        <p:pic>
          <p:nvPicPr>
            <p:cNvPr id="10" name="Picture 7" descr="Screen Shot 2013-12-16 at 3.30.00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1720" y="3636242"/>
              <a:ext cx="1569600" cy="680912"/>
            </a:xfrm>
            <a:prstGeom prst="rect">
              <a:avLst/>
            </a:prstGeom>
            <a:noFill/>
            <a:ln w="25400">
              <a:noFill/>
              <a:miter lim="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 bwMode="auto">
            <a:xfrm>
              <a:off x="1837166" y="4325539"/>
              <a:ext cx="1598709" cy="1237061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el-GR" sz="12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1</a:t>
              </a:r>
              <a:r>
                <a:rPr lang="en-US" altLang="el-GR" sz="1200" b="1" baseline="30000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st</a:t>
              </a:r>
              <a:r>
                <a:rPr lang="en-US" altLang="el-GR" sz="12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 Intl Recognition</a:t>
              </a:r>
              <a:endParaRPr lang="en-US" altLang="el-GR" sz="1200" b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endParaRPr lang="en-US" altLang="el-GR" sz="900" b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IBM proposed Exportgate.gr as one of the most innovative projects in International </a:t>
              </a:r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Trade</a:t>
              </a:r>
              <a:endParaRPr lang="el-GR" altLang="el-GR" sz="9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10001" y="3505200"/>
            <a:ext cx="1905000" cy="2209800"/>
            <a:chOff x="4000500" y="3505200"/>
            <a:chExt cx="1905000" cy="22098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0" name="Rounded Rectangle 19"/>
            <p:cNvSpPr/>
            <p:nvPr/>
          </p:nvSpPr>
          <p:spPr bwMode="auto">
            <a:xfrm>
              <a:off x="4000500" y="3505200"/>
              <a:ext cx="1905000" cy="2209800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50000"/>
                </a:spcBef>
              </a:pPr>
              <a:endParaRPr lang="el-GR" sz="1200" dirty="0">
                <a:solidFill>
                  <a:schemeClr val="tx2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187007" y="4315560"/>
              <a:ext cx="1531986" cy="1236361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el-GR" sz="12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GOLD EFFIE </a:t>
              </a:r>
              <a:r>
                <a:rPr lang="en-US" altLang="el-GR" sz="12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AWARD</a:t>
              </a:r>
            </a:p>
            <a:p>
              <a:r>
                <a:rPr lang="en-US" altLang="el-GR" sz="9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  </a:t>
              </a:r>
              <a:endParaRPr lang="en-US" altLang="el-GR" sz="900" b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Exportgate is the proud award winner of Gold Effie </a:t>
              </a:r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2014</a:t>
              </a:r>
              <a:endParaRPr lang="el-GR" altLang="el-GR" sz="9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</p:txBody>
        </p:sp>
        <p:pic>
          <p:nvPicPr>
            <p:cNvPr id="1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296" y="3646921"/>
              <a:ext cx="1499408" cy="668638"/>
            </a:xfrm>
            <a:prstGeom prst="rect">
              <a:avLst/>
            </a:prstGeom>
            <a:noFill/>
            <a:ln w="25400">
              <a:noFill/>
              <a:miter lim="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6096000" y="3505200"/>
            <a:ext cx="1905000" cy="2209800"/>
            <a:chOff x="6316979" y="3505200"/>
            <a:chExt cx="1905000" cy="22098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1" name="Rounded Rectangle 20"/>
            <p:cNvSpPr/>
            <p:nvPr/>
          </p:nvSpPr>
          <p:spPr bwMode="auto">
            <a:xfrm>
              <a:off x="6316979" y="3505200"/>
              <a:ext cx="1905000" cy="2209800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50000"/>
                </a:spcBef>
              </a:pPr>
              <a:endParaRPr lang="el-GR" sz="1200" dirty="0">
                <a:solidFill>
                  <a:schemeClr val="tx2"/>
                </a:solidFill>
              </a:endParaRPr>
            </a:p>
          </p:txBody>
        </p:sp>
        <p:pic>
          <p:nvPicPr>
            <p:cNvPr id="14" name="Picture 28" descr="the-innovators-2015-revised-640x250-1430419029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6479" y="3646532"/>
              <a:ext cx="1566000" cy="6119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 bwMode="auto">
            <a:xfrm>
              <a:off x="6470125" y="4258446"/>
              <a:ext cx="1598709" cy="1293865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el-GR" sz="12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Global Innovation Award</a:t>
              </a:r>
            </a:p>
            <a:p>
              <a:endParaRPr lang="en-US" altLang="el-GR" sz="900" b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Eurobank </a:t>
              </a:r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and Exportgate are awarded with the Global Finance Innovators 2015 </a:t>
              </a:r>
              <a:r>
                <a:rPr lang="en-US" altLang="el-GR" sz="900" i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distinction</a:t>
              </a:r>
              <a:endParaRPr lang="el-GR" altLang="el-GR" sz="9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382001" y="3505200"/>
            <a:ext cx="1905000" cy="2209800"/>
            <a:chOff x="7239000" y="3505200"/>
            <a:chExt cx="1905000" cy="2209800"/>
          </a:xfrm>
        </p:grpSpPr>
        <p:grpSp>
          <p:nvGrpSpPr>
            <p:cNvPr id="18" name="Group 17"/>
            <p:cNvGrpSpPr/>
            <p:nvPr/>
          </p:nvGrpSpPr>
          <p:grpSpPr>
            <a:xfrm>
              <a:off x="7239000" y="3505200"/>
              <a:ext cx="1905000" cy="2209800"/>
              <a:chOff x="6316979" y="3505200"/>
              <a:chExt cx="1905000" cy="2209800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22" name="Rounded Rectangle 21"/>
              <p:cNvSpPr/>
              <p:nvPr/>
            </p:nvSpPr>
            <p:spPr bwMode="auto">
              <a:xfrm>
                <a:off x="6316979" y="3505200"/>
                <a:ext cx="1905000" cy="220980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ct val="50000"/>
                  </a:spcBef>
                </a:pPr>
                <a:endParaRPr lang="el-GR" sz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6470125" y="4258446"/>
                <a:ext cx="1598709" cy="1293865"/>
              </a:xfrm>
              <a:prstGeom prst="rect">
                <a:avLst/>
              </a:prstGeom>
              <a:noFill/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el-GR" sz="1200" b="1" dirty="0">
                    <a:solidFill>
                      <a:srgbClr val="434247"/>
                    </a:solidFill>
                    <a:cs typeface="Arial" pitchFamily="34" charset="0"/>
                    <a:sym typeface="Arial" pitchFamily="34" charset="0"/>
                  </a:rPr>
                  <a:t>Market Excellence Award 2017</a:t>
                </a:r>
              </a:p>
              <a:p>
                <a:endParaRPr lang="en-US" altLang="el-GR" sz="900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endParaRPr>
              </a:p>
              <a:p>
                <a:r>
                  <a:rPr lang="en-US" altLang="el-GR" sz="900" i="1" dirty="0">
                    <a:solidFill>
                      <a:srgbClr val="434247"/>
                    </a:solidFill>
                    <a:cs typeface="Arial" pitchFamily="34" charset="0"/>
                    <a:sym typeface="Arial" pitchFamily="34" charset="0"/>
                  </a:rPr>
                  <a:t>Communicating Effectively B2B Marketing Communications</a:t>
                </a:r>
                <a:r>
                  <a:rPr lang="el-GR" altLang="el-GR" sz="900" i="1" dirty="0">
                    <a:solidFill>
                      <a:srgbClr val="434247"/>
                    </a:solidFill>
                    <a:cs typeface="Arial" pitchFamily="34" charset="0"/>
                    <a:sym typeface="Arial" pitchFamily="34" charset="0"/>
                  </a:rPr>
                  <a:t> </a:t>
                </a:r>
                <a:r>
                  <a:rPr lang="en-US" altLang="el-GR" sz="900" i="1" dirty="0">
                    <a:solidFill>
                      <a:srgbClr val="434247"/>
                    </a:solidFill>
                    <a:cs typeface="Arial" pitchFamily="34" charset="0"/>
                    <a:sym typeface="Arial" pitchFamily="34" charset="0"/>
                  </a:rPr>
                  <a:t>for Go International – Go in Crete</a:t>
                </a:r>
              </a:p>
            </p:txBody>
          </p:sp>
        </p:grpSp>
        <p:pic>
          <p:nvPicPr>
            <p:cNvPr id="748546" name="Picture 2" descr="C:\Users\ealmpanti\AppData\Local\Microsoft\Windows\INetCache\Content.Outlook\HHYYUJFA\marketing excellence Awards (4)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171" y="3528347"/>
              <a:ext cx="1692929" cy="787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5439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Exportgate</a:t>
            </a:r>
            <a:r>
              <a:rPr lang="en-US" dirty="0" smtClean="0"/>
              <a:t> at a glance</a:t>
            </a:r>
            <a:endParaRPr lang="el-GR" dirty="0"/>
          </a:p>
        </p:txBody>
      </p:sp>
      <p:pic>
        <p:nvPicPr>
          <p:cNvPr id="74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85" y="1284456"/>
            <a:ext cx="9612919" cy="178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95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85" y="2960859"/>
            <a:ext cx="9612919" cy="175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 bwMode="auto">
          <a:xfrm>
            <a:off x="2827020" y="4789661"/>
            <a:ext cx="2049780" cy="13715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l-GR" sz="1200" dirty="0">
              <a:ln w="6350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980166" y="4865861"/>
            <a:ext cx="1744234" cy="121919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el-GR" sz="1100" b="1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Library</a:t>
            </a:r>
          </a:p>
          <a:p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Providing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market entry resources for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Greek companies with a rich library of 25.000 market reports and 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5065250" y="4790447"/>
            <a:ext cx="2049780" cy="13715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l-GR" sz="1200" dirty="0">
              <a:ln w="6350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218396" y="4866648"/>
            <a:ext cx="1744234" cy="121919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el-GR" sz="1100" b="1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Club</a:t>
            </a:r>
          </a:p>
          <a:p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An innovative business network platform exclusively dedicated to our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Greek and Cypriot clients</a:t>
            </a:r>
            <a:endParaRPr lang="en-US" altLang="el-GR" sz="1100" i="1" dirty="0">
              <a:solidFill>
                <a:srgbClr val="434247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7278042" y="4791231"/>
            <a:ext cx="2049780" cy="13715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l-GR" sz="1200" dirty="0">
              <a:ln w="6350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431188" y="4867432"/>
            <a:ext cx="1744234" cy="121919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el-GR" sz="1100" b="1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Resources</a:t>
            </a:r>
          </a:p>
          <a:p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Documents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, controls,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Customs, tariffs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for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over 180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countries </a:t>
            </a:r>
            <a:r>
              <a:rPr lang="en-US" altLang="el-GR" sz="11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rPr>
              <a:t>worldwide along with digital customs barriers</a:t>
            </a:r>
            <a:endParaRPr lang="en-US" altLang="el-GR" sz="1100" i="1" dirty="0">
              <a:solidFill>
                <a:srgbClr val="434247"/>
              </a:solidFill>
              <a:cs typeface="Arial" pitchFamily="34" charset="0"/>
              <a:sym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5065250" y="1284456"/>
            <a:ext cx="204978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728" y="1219200"/>
            <a:ext cx="1558824" cy="40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59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Banks form the 1</a:t>
            </a:r>
            <a:r>
              <a:rPr lang="en-US" baseline="30000" dirty="0" smtClean="0"/>
              <a:t>st</a:t>
            </a:r>
            <a:r>
              <a:rPr lang="en-US" dirty="0" smtClean="0"/>
              <a:t> Global Business Ecosystem - The Trade Club Alliance</a:t>
            </a:r>
            <a:endParaRPr lang="el-GR" dirty="0"/>
          </a:p>
        </p:txBody>
      </p:sp>
      <p:pic>
        <p:nvPicPr>
          <p:cNvPr id="74854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1"/>
          <a:stretch/>
        </p:blipFill>
        <p:spPr bwMode="auto">
          <a:xfrm>
            <a:off x="1524005" y="2057404"/>
            <a:ext cx="9227731" cy="14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618" y="3581400"/>
            <a:ext cx="8540496" cy="194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993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8"/>
            <a:ext cx="9061450" cy="27699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“Trade Club Alliance” </a:t>
            </a:r>
            <a:r>
              <a:rPr lang="en-US" dirty="0"/>
              <a:t>overview</a:t>
            </a:r>
            <a:endParaRPr lang="el-GR" dirty="0"/>
          </a:p>
        </p:txBody>
      </p:sp>
      <p:sp>
        <p:nvSpPr>
          <p:cNvPr id="28" name="Rounded Rectangle 27"/>
          <p:cNvSpPr/>
          <p:nvPr/>
        </p:nvSpPr>
        <p:spPr bwMode="auto">
          <a:xfrm>
            <a:off x="1311057" y="990600"/>
            <a:ext cx="9482817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0"/>
              </a:spcBef>
            </a:pPr>
            <a:r>
              <a:rPr lang="en-GB" sz="1600" b="1" dirty="0">
                <a:solidFill>
                  <a:schemeClr val="tx2"/>
                </a:solidFill>
              </a:rPr>
              <a:t>Trade Club Alliance interconnects </a:t>
            </a:r>
            <a:r>
              <a:rPr lang="en-GB" sz="1600" b="1" dirty="0">
                <a:solidFill>
                  <a:schemeClr val="tx2"/>
                </a:solidFill>
              </a:rPr>
              <a:t>+</a:t>
            </a:r>
            <a:r>
              <a:rPr lang="en-GB" sz="1600" b="1" dirty="0">
                <a:solidFill>
                  <a:schemeClr val="tx2"/>
                </a:solidFill>
              </a:rPr>
              <a:t>12.000 </a:t>
            </a:r>
            <a:r>
              <a:rPr lang="en-GB" sz="1600" b="1" dirty="0">
                <a:solidFill>
                  <a:schemeClr val="tx2"/>
                </a:solidFill>
              </a:rPr>
              <a:t>international </a:t>
            </a:r>
            <a:r>
              <a:rPr lang="en-GB" sz="1600" b="1" dirty="0">
                <a:solidFill>
                  <a:schemeClr val="tx2"/>
                </a:solidFill>
              </a:rPr>
              <a:t>trade oriented clients </a:t>
            </a:r>
          </a:p>
          <a:p>
            <a:pPr algn="ctr">
              <a:spcBef>
                <a:spcPts val="0"/>
              </a:spcBef>
            </a:pPr>
            <a:r>
              <a:rPr lang="en-GB" sz="1600" b="1" dirty="0">
                <a:solidFill>
                  <a:schemeClr val="tx2"/>
                </a:solidFill>
              </a:rPr>
              <a:t>Expected </a:t>
            </a:r>
            <a:r>
              <a:rPr lang="en-GB" sz="1600" b="1" dirty="0">
                <a:solidFill>
                  <a:schemeClr val="tx2"/>
                </a:solidFill>
              </a:rPr>
              <a:t>to grow to </a:t>
            </a:r>
            <a:r>
              <a:rPr lang="en-GB" sz="1600" b="1" dirty="0">
                <a:solidFill>
                  <a:srgbClr val="CC0000"/>
                </a:solidFill>
              </a:rPr>
              <a:t>100.000 </a:t>
            </a:r>
            <a:r>
              <a:rPr lang="en-GB" sz="1600" b="1" dirty="0">
                <a:solidFill>
                  <a:schemeClr val="tx2"/>
                </a:solidFill>
              </a:rPr>
              <a:t>in 3 </a:t>
            </a:r>
            <a:r>
              <a:rPr lang="en-GB" sz="1600" b="1" dirty="0">
                <a:solidFill>
                  <a:schemeClr val="tx2"/>
                </a:solidFill>
              </a:rPr>
              <a:t>years, to cover more than </a:t>
            </a:r>
            <a:r>
              <a:rPr lang="en-GB" sz="1600" b="1" dirty="0">
                <a:solidFill>
                  <a:srgbClr val="CC0000"/>
                </a:solidFill>
              </a:rPr>
              <a:t>50 countries</a:t>
            </a:r>
            <a:endParaRPr lang="el-GR" sz="1600" b="1" dirty="0">
              <a:solidFill>
                <a:srgbClr val="CC0000"/>
              </a:solidFill>
            </a:endParaRPr>
          </a:p>
        </p:txBody>
      </p:sp>
      <p:sp>
        <p:nvSpPr>
          <p:cNvPr id="29" name="Round Diagonal Corner Rectangle 28"/>
          <p:cNvSpPr/>
          <p:nvPr/>
        </p:nvSpPr>
        <p:spPr bwMode="auto">
          <a:xfrm>
            <a:off x="1311057" y="1676404"/>
            <a:ext cx="9482814" cy="4861439"/>
          </a:xfrm>
          <a:prstGeom prst="round2DiagRect">
            <a:avLst>
              <a:gd name="adj1" fmla="val 6633"/>
              <a:gd name="adj2" fmla="val 0"/>
            </a:avLst>
          </a:prstGeom>
          <a:noFill/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endParaRPr lang="el-GR" sz="1200" dirty="0">
              <a:solidFill>
                <a:schemeClr val="tx2"/>
              </a:solidFill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xmlns="" id="{3A097FDC-2C45-42F8-A07F-D8C2083F5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1752600"/>
            <a:ext cx="6858000" cy="38655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009" y="5486401"/>
            <a:ext cx="4534917" cy="103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879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4">
            <a:extLst>
              <a:ext uri="{FF2B5EF4-FFF2-40B4-BE49-F238E27FC236}">
                <a16:creationId xmlns:a16="http://schemas.microsoft.com/office/drawing/2014/main" xmlns="" id="{3A097FDC-2C45-42F8-A07F-D8C2083F5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1752600"/>
            <a:ext cx="6858000" cy="38655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8"/>
            <a:ext cx="9061450" cy="276999"/>
          </a:xfrm>
        </p:spPr>
        <p:txBody>
          <a:bodyPr/>
          <a:lstStyle/>
          <a:p>
            <a:r>
              <a:rPr lang="en-US" dirty="0" smtClean="0"/>
              <a:t>Member companies and Sectors distribution</a:t>
            </a:r>
            <a:endParaRPr lang="el-GR" dirty="0"/>
          </a:p>
        </p:txBody>
      </p:sp>
      <p:sp>
        <p:nvSpPr>
          <p:cNvPr id="29" name="Round Diagonal Corner Rectangle 28"/>
          <p:cNvSpPr/>
          <p:nvPr/>
        </p:nvSpPr>
        <p:spPr bwMode="auto">
          <a:xfrm>
            <a:off x="1311057" y="1676404"/>
            <a:ext cx="9482814" cy="4861439"/>
          </a:xfrm>
          <a:prstGeom prst="round2DiagRect">
            <a:avLst>
              <a:gd name="adj1" fmla="val 6633"/>
              <a:gd name="adj2" fmla="val 0"/>
            </a:avLst>
          </a:prstGeom>
          <a:noFill/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endParaRPr lang="el-GR" sz="1200" dirty="0">
              <a:solidFill>
                <a:schemeClr val="tx2"/>
              </a:solidFill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5753100" y="2514601"/>
            <a:ext cx="381000" cy="381000"/>
          </a:xfrm>
          <a:prstGeom prst="ellipse">
            <a:avLst/>
          </a:prstGeom>
          <a:solidFill>
            <a:srgbClr val="DCE6F2">
              <a:alpha val="50196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 9</a:t>
            </a:r>
            <a:r>
              <a:rPr lang="en-US" sz="800" b="1" dirty="0">
                <a:solidFill>
                  <a:schemeClr val="tx2"/>
                </a:solidFill>
              </a:rPr>
              <a:t>%</a:t>
            </a:r>
            <a:endParaRPr lang="el-GR" sz="800" b="1" dirty="0">
              <a:solidFill>
                <a:schemeClr val="tx2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172201" y="3124201"/>
            <a:ext cx="381000" cy="381000"/>
          </a:xfrm>
          <a:prstGeom prst="ellipse">
            <a:avLst/>
          </a:prstGeom>
          <a:solidFill>
            <a:srgbClr val="DCE6F2">
              <a:alpha val="50196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25</a:t>
            </a:r>
            <a:r>
              <a:rPr lang="en-US" sz="800" b="1" dirty="0">
                <a:solidFill>
                  <a:schemeClr val="tx2"/>
                </a:solidFill>
              </a:rPr>
              <a:t>%</a:t>
            </a:r>
            <a:endParaRPr lang="el-GR" sz="800" b="1" dirty="0">
              <a:solidFill>
                <a:schemeClr val="tx2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429001" y="3505201"/>
            <a:ext cx="381000" cy="381000"/>
          </a:xfrm>
          <a:prstGeom prst="ellipse">
            <a:avLst/>
          </a:prstGeom>
          <a:solidFill>
            <a:srgbClr val="DCE6F2">
              <a:alpha val="50196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24</a:t>
            </a:r>
            <a:r>
              <a:rPr lang="en-US" sz="800" b="1" dirty="0">
                <a:solidFill>
                  <a:schemeClr val="tx2"/>
                </a:solidFill>
              </a:rPr>
              <a:t>%</a:t>
            </a:r>
            <a:endParaRPr lang="el-GR" sz="800" b="1" dirty="0">
              <a:solidFill>
                <a:schemeClr val="tx2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105400" y="4724401"/>
            <a:ext cx="381000" cy="381000"/>
          </a:xfrm>
          <a:prstGeom prst="ellipse">
            <a:avLst/>
          </a:prstGeom>
          <a:solidFill>
            <a:srgbClr val="DCE6F2">
              <a:alpha val="50196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29</a:t>
            </a:r>
            <a:r>
              <a:rPr lang="en-US" sz="800" b="1" dirty="0">
                <a:solidFill>
                  <a:schemeClr val="tx2"/>
                </a:solidFill>
              </a:rPr>
              <a:t>%</a:t>
            </a:r>
            <a:endParaRPr lang="el-GR" sz="800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1311057" y="990600"/>
            <a:ext cx="9482817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r>
              <a:rPr lang="en-GB" sz="1600" b="1" dirty="0">
                <a:solidFill>
                  <a:schemeClr val="tx2"/>
                </a:solidFill>
              </a:rPr>
              <a:t>+</a:t>
            </a:r>
            <a:r>
              <a:rPr lang="en-GB" sz="1600" b="1" dirty="0">
                <a:solidFill>
                  <a:schemeClr val="tx2"/>
                </a:solidFill>
              </a:rPr>
              <a:t>50% of member companies belong to SME/SB segments</a:t>
            </a:r>
          </a:p>
          <a:p>
            <a:pPr algn="ctr">
              <a:spcBef>
                <a:spcPts val="600"/>
              </a:spcBef>
            </a:pPr>
            <a:r>
              <a:rPr lang="en-GB" sz="1600" b="1" dirty="0">
                <a:solidFill>
                  <a:schemeClr val="tx2"/>
                </a:solidFill>
              </a:rPr>
              <a:t>All trade-able goods sectors are represented</a:t>
            </a:r>
            <a:endParaRPr lang="el-GR" sz="1600" b="1" dirty="0">
              <a:solidFill>
                <a:schemeClr val="tx2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534401" y="3657601"/>
            <a:ext cx="381000" cy="381000"/>
          </a:xfrm>
          <a:prstGeom prst="ellipse">
            <a:avLst/>
          </a:prstGeom>
          <a:solidFill>
            <a:srgbClr val="DCE6F2">
              <a:alpha val="50196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 </a:t>
            </a:r>
            <a:r>
              <a:rPr lang="en-US" sz="1100" b="1" dirty="0">
                <a:solidFill>
                  <a:schemeClr val="tx2"/>
                </a:solidFill>
              </a:rPr>
              <a:t>2</a:t>
            </a:r>
            <a:r>
              <a:rPr lang="en-US" sz="800" b="1" dirty="0">
                <a:solidFill>
                  <a:schemeClr val="tx2"/>
                </a:solidFill>
              </a:rPr>
              <a:t>%</a:t>
            </a:r>
            <a:endParaRPr lang="el-GR" sz="800" b="1" dirty="0">
              <a:solidFill>
                <a:schemeClr val="tx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009" y="5486401"/>
            <a:ext cx="4534917" cy="103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81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</a:t>
            </a:r>
            <a:r>
              <a:rPr lang="en-US" dirty="0"/>
              <a:t>the </a:t>
            </a:r>
            <a:r>
              <a:rPr lang="en-US" dirty="0" smtClean="0"/>
              <a:t>Club </a:t>
            </a:r>
            <a:r>
              <a:rPr lang="en-US" dirty="0"/>
              <a:t>- 3 </a:t>
            </a:r>
            <a:r>
              <a:rPr lang="en-US" dirty="0" smtClean="0"/>
              <a:t>simple steps for Greek &amp; Cypriot Companies</a:t>
            </a:r>
            <a:endParaRPr lang="el-GR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778835" y="1706909"/>
            <a:ext cx="2652000" cy="3550890"/>
          </a:xfrm>
          <a:prstGeom prst="rect">
            <a:avLst/>
          </a:prstGeom>
          <a:solidFill>
            <a:srgbClr val="EDEDED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 bwMode="auto">
          <a:xfrm>
            <a:off x="1475795" y="1600203"/>
            <a:ext cx="2867609" cy="3733801"/>
          </a:xfrm>
          <a:prstGeom prst="round2DiagRect">
            <a:avLst>
              <a:gd name="adj1" fmla="val 0"/>
              <a:gd name="adj2" fmla="val 0"/>
            </a:avLst>
          </a:prstGeom>
          <a:noFill/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endParaRPr lang="el-GR" sz="1200" dirty="0">
              <a:solidFill>
                <a:schemeClr val="tx2"/>
              </a:solidFill>
            </a:endParaRPr>
          </a:p>
        </p:txBody>
      </p:sp>
      <p:sp>
        <p:nvSpPr>
          <p:cNvPr id="10" name="Round Diagonal Corner Rectangle 9"/>
          <p:cNvSpPr/>
          <p:nvPr/>
        </p:nvSpPr>
        <p:spPr bwMode="auto">
          <a:xfrm>
            <a:off x="4656398" y="1600199"/>
            <a:ext cx="2867609" cy="3733800"/>
          </a:xfrm>
          <a:prstGeom prst="round2DiagRect">
            <a:avLst>
              <a:gd name="adj1" fmla="val 0"/>
              <a:gd name="adj2" fmla="val 0"/>
            </a:avLst>
          </a:prstGeom>
          <a:noFill/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endParaRPr lang="el-GR" sz="1200" dirty="0">
              <a:solidFill>
                <a:schemeClr val="tx2"/>
              </a:solidFill>
            </a:endParaRPr>
          </a:p>
        </p:txBody>
      </p:sp>
      <p:sp>
        <p:nvSpPr>
          <p:cNvPr id="11" name="Round Diagonal Corner Rectangle 10"/>
          <p:cNvSpPr/>
          <p:nvPr/>
        </p:nvSpPr>
        <p:spPr bwMode="auto">
          <a:xfrm>
            <a:off x="7848604" y="1600203"/>
            <a:ext cx="2867609" cy="3733801"/>
          </a:xfrm>
          <a:prstGeom prst="round2DiagRect">
            <a:avLst>
              <a:gd name="adj1" fmla="val 0"/>
              <a:gd name="adj2" fmla="val 0"/>
            </a:avLst>
          </a:prstGeom>
          <a:noFill/>
          <a:ln w="2857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endParaRPr lang="el-GR" sz="1200" dirty="0">
              <a:solidFill>
                <a:schemeClr val="tx2"/>
              </a:solidFill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475795" y="5486401"/>
            <a:ext cx="2867609" cy="5466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</a:rPr>
              <a:t>1. Register in </a:t>
            </a:r>
            <a:r>
              <a:rPr lang="en-US" b="1" dirty="0" err="1">
                <a:solidFill>
                  <a:schemeClr val="tx2"/>
                </a:solidFill>
              </a:rPr>
              <a:t>Exportgate.gr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7849596" y="5486401"/>
            <a:ext cx="2867609" cy="5466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</a:rPr>
              <a:t>3. Complete Trade Club Business Card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656398" y="5486401"/>
            <a:ext cx="2867609" cy="5466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</a:rPr>
              <a:t>2. Receive Trade Club invitation</a:t>
            </a:r>
            <a:endParaRPr lang="el-GR" b="1" dirty="0">
              <a:solidFill>
                <a:schemeClr val="tx2"/>
              </a:solidFill>
            </a:endParaRPr>
          </a:p>
        </p:txBody>
      </p:sp>
      <p:pic>
        <p:nvPicPr>
          <p:cNvPr id="16" name="Picture 15" descr="Screen Shot 2017-06-18 at 3.50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57" y="2240310"/>
            <a:ext cx="2723851" cy="30420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08" y="1874837"/>
            <a:ext cx="3060599" cy="2940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2667004"/>
            <a:ext cx="1524000" cy="1633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0576" y="1706909"/>
            <a:ext cx="207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545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Innovative </a:t>
            </a:r>
            <a:r>
              <a:rPr lang="en-US" dirty="0"/>
              <a:t>tools to </a:t>
            </a:r>
            <a:r>
              <a:rPr lang="en-US" dirty="0" smtClean="0"/>
              <a:t>Greek &amp; Cypriot Businesses</a:t>
            </a:r>
            <a:endParaRPr lang="el-GR" dirty="0"/>
          </a:p>
        </p:txBody>
      </p:sp>
      <p:sp>
        <p:nvSpPr>
          <p:cNvPr id="27" name="Rounded Rectangle 26"/>
          <p:cNvSpPr/>
          <p:nvPr/>
        </p:nvSpPr>
        <p:spPr bwMode="auto">
          <a:xfrm>
            <a:off x="2819404" y="4863563"/>
            <a:ext cx="2867609" cy="5466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</a:rPr>
              <a:t>Receive </a:t>
            </a:r>
            <a:r>
              <a:rPr lang="en-US" b="1" dirty="0">
                <a:solidFill>
                  <a:schemeClr val="tx2"/>
                </a:solidFill>
              </a:rPr>
              <a:t>Match</a:t>
            </a:r>
            <a:r>
              <a:rPr lang="en-US" b="1" dirty="0">
                <a:solidFill>
                  <a:schemeClr val="tx2"/>
                </a:solidFill>
              </a:rPr>
              <a:t>-Making suggestions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6428491" y="4863563"/>
            <a:ext cx="2867609" cy="5466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/>
                </a:solidFill>
              </a:rPr>
              <a:t>Search for counterparts in all countries of Trade Alliance</a:t>
            </a:r>
            <a:endParaRPr lang="el-GR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828800"/>
            <a:ext cx="7239000" cy="299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10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ETC :: Specialized Banking </a:t>
            </a:r>
            <a:r>
              <a:rPr lang="en-US" dirty="0"/>
              <a:t>tools </a:t>
            </a:r>
            <a:r>
              <a:rPr lang="en-US" dirty="0" smtClean="0"/>
              <a:t>for Greek Trade Club Members</a:t>
            </a:r>
            <a:endParaRPr lang="el-GR" dirty="0"/>
          </a:p>
        </p:txBody>
      </p:sp>
      <p:grpSp>
        <p:nvGrpSpPr>
          <p:cNvPr id="6" name="Group 5"/>
          <p:cNvGrpSpPr/>
          <p:nvPr/>
        </p:nvGrpSpPr>
        <p:grpSpPr>
          <a:xfrm>
            <a:off x="1295400" y="1981203"/>
            <a:ext cx="6477000" cy="4114799"/>
            <a:chOff x="1684020" y="3505200"/>
            <a:chExt cx="1905000" cy="22098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" name="Rounded Rectangle 6"/>
            <p:cNvSpPr/>
            <p:nvPr/>
          </p:nvSpPr>
          <p:spPr bwMode="auto">
            <a:xfrm>
              <a:off x="1684020" y="3505200"/>
              <a:ext cx="1905000" cy="2209800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50000"/>
                </a:spcBef>
              </a:pPr>
              <a:endParaRPr lang="el-GR" sz="1200" dirty="0">
                <a:solidFill>
                  <a:schemeClr val="tx2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837166" y="3602239"/>
              <a:ext cx="1598709" cy="1960929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altLang="el-GR" sz="12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092" y="2510283"/>
            <a:ext cx="6289623" cy="305663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516230" y="2657404"/>
            <a:ext cx="2370449" cy="3514796"/>
            <a:chOff x="1684020" y="3505200"/>
            <a:chExt cx="1905000" cy="22098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1" name="Rounded Rectangle 10"/>
            <p:cNvSpPr/>
            <p:nvPr/>
          </p:nvSpPr>
          <p:spPr bwMode="auto">
            <a:xfrm>
              <a:off x="1684020" y="3505200"/>
              <a:ext cx="1905000" cy="2209800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50000"/>
                </a:spcBef>
              </a:pPr>
              <a:endParaRPr lang="el-GR" sz="1200" dirty="0">
                <a:solidFill>
                  <a:schemeClr val="tx2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805976" y="4181945"/>
              <a:ext cx="1708462" cy="1220585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A</a:t>
              </a:r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 specialized, concrete </a:t>
              </a:r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set of Trade Finance tools and a dedicated team of Trade Experts </a:t>
              </a:r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are available to Trade </a:t>
              </a:r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Club </a:t>
              </a:r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members, in order to enhance </a:t>
              </a:r>
              <a:r>
                <a:rPr lang="en-US" altLang="el-GR" b="1" dirty="0">
                  <a:solidFill>
                    <a:srgbClr val="434247"/>
                  </a:solidFill>
                  <a:cs typeface="Arial" pitchFamily="34" charset="0"/>
                  <a:sym typeface="Arial" pitchFamily="34" charset="0"/>
                </a:rPr>
                <a:t>international business</a:t>
              </a:r>
              <a:endParaRPr lang="en-US" altLang="el-GR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pPr marL="171455" indent="-171455">
                <a:buFont typeface="Arial" charset="0"/>
                <a:buChar char="•"/>
              </a:pPr>
              <a:endParaRPr lang="en-US" altLang="el-GR" sz="12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pPr marL="171455" indent="-171455">
                <a:buFont typeface="Arial" charset="0"/>
                <a:buChar char="•"/>
              </a:pPr>
              <a:endParaRPr lang="en-US" altLang="el-GR" sz="12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pPr marL="171455" indent="-171455">
                <a:buFont typeface="Arial" charset="0"/>
                <a:buChar char="•"/>
              </a:pPr>
              <a:endParaRPr lang="en-US" altLang="el-GR" sz="12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pPr marL="171455" indent="-171455">
                <a:buFont typeface="Arial" charset="0"/>
                <a:buChar char="•"/>
              </a:pPr>
              <a:endParaRPr lang="en-US" altLang="el-GR" sz="12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endParaRPr lang="en-US" altLang="el-GR" sz="1200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  <a:p>
              <a:endParaRPr lang="en-US" altLang="el-GR" sz="1200" b="1" i="1" dirty="0">
                <a:solidFill>
                  <a:srgbClr val="434247"/>
                </a:solidFill>
                <a:cs typeface="Arial" pitchFamily="34" charset="0"/>
                <a:sym typeface="Arial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 bwMode="auto">
          <a:xfrm flipV="1">
            <a:off x="1381141" y="3262690"/>
            <a:ext cx="6289623" cy="45719"/>
          </a:xfrm>
          <a:prstGeom prst="rect">
            <a:avLst/>
          </a:prstGeom>
          <a:solidFill>
            <a:srgbClr val="EEEC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 bwMode="auto">
          <a:xfrm flipV="1">
            <a:off x="1389092" y="4297685"/>
            <a:ext cx="6289623" cy="45719"/>
          </a:xfrm>
          <a:prstGeom prst="rect">
            <a:avLst/>
          </a:prstGeom>
          <a:solidFill>
            <a:srgbClr val="EEEC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686666" y="2545237"/>
            <a:ext cx="111661" cy="763168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686662" y="3492630"/>
            <a:ext cx="116374" cy="8507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686665" y="4383467"/>
            <a:ext cx="111661" cy="11834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19" name="Elbow Connector 18"/>
          <p:cNvCxnSpPr>
            <a:stCxn id="26" idx="3"/>
            <a:endCxn id="25" idx="1"/>
          </p:cNvCxnSpPr>
          <p:nvPr/>
        </p:nvCxnSpPr>
        <p:spPr bwMode="auto">
          <a:xfrm>
            <a:off x="7798327" y="2926825"/>
            <a:ext cx="989605" cy="322509"/>
          </a:xfrm>
          <a:prstGeom prst="bentConnector3">
            <a:avLst/>
          </a:prstGeom>
          <a:solidFill>
            <a:srgbClr val="FFFFCD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lbow Connector 19"/>
          <p:cNvCxnSpPr>
            <a:stCxn id="31" idx="3"/>
            <a:endCxn id="25" idx="1"/>
          </p:cNvCxnSpPr>
          <p:nvPr/>
        </p:nvCxnSpPr>
        <p:spPr bwMode="auto">
          <a:xfrm flipV="1">
            <a:off x="7803036" y="3249334"/>
            <a:ext cx="984892" cy="668685"/>
          </a:xfrm>
          <a:prstGeom prst="bentConnector3">
            <a:avLst/>
          </a:prstGeom>
          <a:solidFill>
            <a:srgbClr val="FFFFCD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Elbow Connector 20"/>
          <p:cNvCxnSpPr>
            <a:stCxn id="32" idx="3"/>
            <a:endCxn id="25" idx="1"/>
          </p:cNvCxnSpPr>
          <p:nvPr/>
        </p:nvCxnSpPr>
        <p:spPr bwMode="auto">
          <a:xfrm flipV="1">
            <a:off x="7798322" y="3249334"/>
            <a:ext cx="989606" cy="1725861"/>
          </a:xfrm>
          <a:prstGeom prst="bentConnector3">
            <a:avLst/>
          </a:prstGeom>
          <a:solidFill>
            <a:srgbClr val="FFFFCD"/>
          </a:solidFill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Oval 21"/>
          <p:cNvSpPr>
            <a:spLocks noChangeAspect="1"/>
          </p:cNvSpPr>
          <p:nvPr/>
        </p:nvSpPr>
        <p:spPr bwMode="auto">
          <a:xfrm>
            <a:off x="2124256" y="2581205"/>
            <a:ext cx="152400" cy="152400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 bwMode="auto">
          <a:xfrm>
            <a:off x="2889614" y="2581205"/>
            <a:ext cx="152400" cy="152400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 bwMode="auto">
          <a:xfrm>
            <a:off x="3718452" y="2581205"/>
            <a:ext cx="152400" cy="152400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5" name="Oval 24"/>
          <p:cNvSpPr>
            <a:spLocks noChangeAspect="1"/>
          </p:cNvSpPr>
          <p:nvPr/>
        </p:nvSpPr>
        <p:spPr bwMode="auto">
          <a:xfrm>
            <a:off x="4483810" y="2581205"/>
            <a:ext cx="152400" cy="152400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 bwMode="auto">
          <a:xfrm>
            <a:off x="5326964" y="2581205"/>
            <a:ext cx="152400" cy="152400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 bwMode="auto">
          <a:xfrm>
            <a:off x="6093919" y="2581205"/>
            <a:ext cx="152400" cy="152400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 bwMode="auto">
          <a:xfrm>
            <a:off x="4800600" y="2922639"/>
            <a:ext cx="93688" cy="93688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 bwMode="auto">
          <a:xfrm>
            <a:off x="6246318" y="2918877"/>
            <a:ext cx="93688" cy="93688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 bwMode="auto">
          <a:xfrm>
            <a:off x="3290639" y="2922639"/>
            <a:ext cx="93688" cy="93688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>
            <a:off x="1910225" y="2918877"/>
            <a:ext cx="93688" cy="93688"/>
          </a:xfrm>
          <a:prstGeom prst="ellipse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en-US" sz="1200" dirty="0">
              <a:solidFill>
                <a:schemeClr val="tx2"/>
              </a:solidFill>
            </a:endParaRPr>
          </a:p>
        </p:txBody>
      </p:sp>
      <p:cxnSp>
        <p:nvCxnSpPr>
          <p:cNvPr id="34" name="Elbow Connector 33"/>
          <p:cNvCxnSpPr/>
          <p:nvPr/>
        </p:nvCxnSpPr>
        <p:spPr bwMode="auto">
          <a:xfrm rot="5400000" flipH="1" flipV="1">
            <a:off x="1909926" y="2704548"/>
            <a:ext cx="261472" cy="167186"/>
          </a:xfrm>
          <a:prstGeom prst="bentConnector2">
            <a:avLst/>
          </a:prstGeom>
          <a:solidFill>
            <a:srgbClr val="FFFFCD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Elbow Connector 34"/>
          <p:cNvCxnSpPr/>
          <p:nvPr/>
        </p:nvCxnSpPr>
        <p:spPr bwMode="auto">
          <a:xfrm rot="16200000" flipV="1">
            <a:off x="3057131" y="2642287"/>
            <a:ext cx="265234" cy="295470"/>
          </a:xfrm>
          <a:prstGeom prst="bentConnector2">
            <a:avLst/>
          </a:prstGeom>
          <a:solidFill>
            <a:srgbClr val="FFFFCD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Elbow Connector 35"/>
          <p:cNvCxnSpPr/>
          <p:nvPr/>
        </p:nvCxnSpPr>
        <p:spPr bwMode="auto">
          <a:xfrm rot="5400000" flipH="1" flipV="1">
            <a:off x="3395350" y="2599542"/>
            <a:ext cx="265234" cy="380969"/>
          </a:xfrm>
          <a:prstGeom prst="bentConnector2">
            <a:avLst/>
          </a:prstGeom>
          <a:solidFill>
            <a:srgbClr val="FFFFCD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Elbow Connector 36"/>
          <p:cNvCxnSpPr/>
          <p:nvPr/>
        </p:nvCxnSpPr>
        <p:spPr bwMode="auto">
          <a:xfrm rot="16200000" flipV="1">
            <a:off x="4609210" y="2684405"/>
            <a:ext cx="265234" cy="211234"/>
          </a:xfrm>
          <a:prstGeom prst="bentConnector2">
            <a:avLst/>
          </a:prstGeom>
          <a:solidFill>
            <a:srgbClr val="FFFFCD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Elbow Connector 37"/>
          <p:cNvCxnSpPr/>
          <p:nvPr/>
        </p:nvCxnSpPr>
        <p:spPr bwMode="auto">
          <a:xfrm rot="5400000" flipH="1" flipV="1">
            <a:off x="4954587" y="2550262"/>
            <a:ext cx="265234" cy="479520"/>
          </a:xfrm>
          <a:prstGeom prst="bentConnector2">
            <a:avLst/>
          </a:prstGeom>
          <a:solidFill>
            <a:srgbClr val="FFFFCD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Elbow Connector 38"/>
          <p:cNvCxnSpPr/>
          <p:nvPr/>
        </p:nvCxnSpPr>
        <p:spPr bwMode="auto">
          <a:xfrm rot="16200000" flipV="1">
            <a:off x="6139004" y="2764719"/>
            <a:ext cx="261472" cy="46844"/>
          </a:xfrm>
          <a:prstGeom prst="bentConnector2">
            <a:avLst/>
          </a:prstGeom>
          <a:solidFill>
            <a:srgbClr val="FFFFCD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Rounded Rectangle 39"/>
          <p:cNvSpPr/>
          <p:nvPr/>
        </p:nvSpPr>
        <p:spPr bwMode="auto">
          <a:xfrm>
            <a:off x="1295400" y="990600"/>
            <a:ext cx="9498474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r>
              <a:rPr lang="en-GB" sz="1600" b="1" dirty="0">
                <a:solidFill>
                  <a:schemeClr val="tx2"/>
                </a:solidFill>
              </a:rPr>
              <a:t>ETC limit &amp; </a:t>
            </a:r>
            <a:r>
              <a:rPr lang="en-GB" sz="1600" b="1" dirty="0" err="1">
                <a:solidFill>
                  <a:schemeClr val="tx2"/>
                </a:solidFill>
              </a:rPr>
              <a:t>Eurobank</a:t>
            </a:r>
            <a:r>
              <a:rPr lang="en-GB" sz="1600" b="1" dirty="0">
                <a:solidFill>
                  <a:schemeClr val="tx2"/>
                </a:solidFill>
              </a:rPr>
              <a:t> services simplify </a:t>
            </a:r>
            <a:r>
              <a:rPr lang="en-GB" sz="1600" b="1" dirty="0">
                <a:solidFill>
                  <a:schemeClr val="tx2"/>
                </a:solidFill>
              </a:rPr>
              <a:t>complex Trade Finance processes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964" y="3130964"/>
            <a:ext cx="1743927" cy="44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394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l-GR" dirty="0"/>
          </a:p>
        </p:txBody>
      </p:sp>
      <p:sp>
        <p:nvSpPr>
          <p:cNvPr id="18" name="Rounded Rectangle 17"/>
          <p:cNvSpPr/>
          <p:nvPr/>
        </p:nvSpPr>
        <p:spPr bwMode="auto">
          <a:xfrm>
            <a:off x="1301751" y="1066800"/>
            <a:ext cx="967105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chemeClr val="tx2"/>
                </a:solidFill>
              </a:rPr>
              <a:t>Log-in today and start exploring a digital world of trade partnerships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748548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4005" y="2110330"/>
            <a:ext cx="9227731" cy="147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85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4" y="3452272"/>
            <a:ext cx="9227731" cy="150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014" y="1524000"/>
            <a:ext cx="23749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006132"/>
            <a:ext cx="5871808" cy="133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965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BOX" val="Text"/>
  <p:tag name="THINKCELLPRESENTATIONDONOTDELETE" val="&lt;?xml version=&quot;1.0&quot; encoding=&quot;UTF-16&quot; standalone=&quot;yes&quot;?&gt;&#10;&lt;root reqver=&quot;21047&quot;&gt;&lt;version val=&quot;2326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bNumberIsYear val=&quot;0&quot;/&gt;&lt;m_strFormatTime&gt;%#d/%#m/%Y&lt;/m_strFormatTime&gt;&lt;/m_precDefaultDate&gt;&lt;m_precDefaultYear/&gt;&lt;m_precDefaultQuarter/&gt;&lt;m_precDefaultMonth/&gt;&lt;m_precDefaultWeek/&gt;&lt;m_precDefaultDay/&gt;&lt;m_mruColor&gt;&lt;m_vecMRU length=&quot;3&quot;&gt;&lt;elem m_fUsage=&quot;4.09510000000000040000E+000&quot;&gt;&lt;m_msothmcolidx val=&quot;0&quot;/&gt;&lt;m_rgb r=&quot;c&quot; g=&quot;5&quot; b=&quot;87&quot;/&gt;&lt;m_ppcolschidx tagver0=&quot;23004&quot; tagname0=&quot;m_ppcolschidxUNRECOGNIZED&quot; val=&quot;0&quot;/&gt;&lt;m_nBrightness val=&quot;0&quot;/&gt;&lt;/elem&gt;&lt;elem m_fUsage=&quot;1.45620738900000000000E+000&quot;&gt;&lt;m_msothmcolidx val=&quot;0&quot;/&gt;&lt;m_rgb r=&quot;f3&quot; g=&quot;3a&quot; b=&quot;6d&quot;/&gt;&lt;m_ppcolschidx tagver0=&quot;23004&quot; tagname0=&quot;m_ppcolschidxUNRECOGNIZED&quot; val=&quot;0&quot;/&gt;&lt;m_nBrightness val=&quot;0&quot;/&gt;&lt;/elem&gt;&lt;elem m_fUsage=&quot;1.31058665010000010000E+000&quot;&gt;&lt;m_msothmcolidx val=&quot;0&quot;/&gt;&lt;m_rgb r=&quot;3e&quot; g=&quot;34&quot; b=&quot;f8&quot;/&gt;&lt;m_ppcolschidx tagver0=&quot;23004&quot; tagname0=&quot;m_ppcolschidxUNRECOGNIZED&quot; val=&quot;0&quot;/&gt;&lt;m_nBrightness val=&quot;0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fqcMwJx2EWNg0JwK9ST4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VW48_RA5USbcjUKcYRJ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gT8a25ukKnUQjHNWSjV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itle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C6D9F0"/>
      </a:lt2>
      <a:accent1>
        <a:srgbClr val="4F81BD"/>
      </a:accent1>
      <a:accent2>
        <a:srgbClr val="4BACC6"/>
      </a:accent2>
      <a:accent3>
        <a:srgbClr val="9BBB59"/>
      </a:accent3>
      <a:accent4>
        <a:srgbClr val="C0504D"/>
      </a:accent4>
      <a:accent5>
        <a:srgbClr val="F79646"/>
      </a:accent5>
      <a:accent6>
        <a:srgbClr val="EEECE1"/>
      </a:accent6>
      <a:hlink>
        <a:srgbClr val="0000FF"/>
      </a:hlink>
      <a:folHlink>
        <a:srgbClr val="800080"/>
      </a:folHlink>
    </a:clrScheme>
    <a:fontScheme name="1_Body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solidFill>
          <a:srgbClr val="FFFFCD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  <a:ln>
          <a:noFill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>
          <a:defRPr dirty="0" err="1" smtClean="0">
            <a:solidFill>
              <a:schemeClr val="tx2"/>
            </a:solidFill>
          </a:defRPr>
        </a:defPPr>
      </a:lstStyle>
    </a:txDef>
  </a:objectDefaults>
  <a:extraClrSchemeLst>
    <a:extraClrScheme>
      <a:clrScheme name="1_Body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3">
        <a:dk1>
          <a:srgbClr val="000066"/>
        </a:dk1>
        <a:lt1>
          <a:srgbClr val="FFFFFF"/>
        </a:lt1>
        <a:dk2>
          <a:srgbClr val="000066"/>
        </a:dk2>
        <a:lt2>
          <a:srgbClr val="82B4DC"/>
        </a:lt2>
        <a:accent1>
          <a:srgbClr val="000066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AAAAB8"/>
        </a:accent5>
        <a:accent6>
          <a:srgbClr val="0000B9"/>
        </a:accent6>
        <a:hlink>
          <a:srgbClr val="82B4DC"/>
        </a:hlink>
        <a:folHlink>
          <a:srgbClr val="D2D2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14">
        <a:dk1>
          <a:srgbClr val="000066"/>
        </a:dk1>
        <a:lt1>
          <a:srgbClr val="FFFFFF"/>
        </a:lt1>
        <a:dk2>
          <a:srgbClr val="000066"/>
        </a:dk2>
        <a:lt2>
          <a:srgbClr val="82B4DC"/>
        </a:lt2>
        <a:accent1>
          <a:srgbClr val="000066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AAAAB8"/>
        </a:accent5>
        <a:accent6>
          <a:srgbClr val="0000B9"/>
        </a:accent6>
        <a:hlink>
          <a:srgbClr val="F8F08C"/>
        </a:hlink>
        <a:folHlink>
          <a:srgbClr val="B4D2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15">
        <a:dk1>
          <a:srgbClr val="000066"/>
        </a:dk1>
        <a:lt1>
          <a:srgbClr val="FFFFFF"/>
        </a:lt1>
        <a:dk2>
          <a:srgbClr val="000066"/>
        </a:dk2>
        <a:lt2>
          <a:srgbClr val="C0C0C0"/>
        </a:lt2>
        <a:accent1>
          <a:srgbClr val="F8F08C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FBF6C5"/>
        </a:accent5>
        <a:accent6>
          <a:srgbClr val="0000B9"/>
        </a:accent6>
        <a:hlink>
          <a:srgbClr val="F8F08C"/>
        </a:hlink>
        <a:folHlink>
          <a:srgbClr val="B4D2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16">
        <a:dk1>
          <a:srgbClr val="000066"/>
        </a:dk1>
        <a:lt1>
          <a:srgbClr val="FFFFFF"/>
        </a:lt1>
        <a:dk2>
          <a:srgbClr val="000066"/>
        </a:dk2>
        <a:lt2>
          <a:srgbClr val="C0C0C0"/>
        </a:lt2>
        <a:accent1>
          <a:srgbClr val="F8F08C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FBF6C5"/>
        </a:accent5>
        <a:accent6>
          <a:srgbClr val="0000B9"/>
        </a:accent6>
        <a:hlink>
          <a:srgbClr val="000066"/>
        </a:hlink>
        <a:folHlink>
          <a:srgbClr val="E3DC4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ody master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C6D9F0"/>
      </a:lt2>
      <a:accent1>
        <a:srgbClr val="4F81BD"/>
      </a:accent1>
      <a:accent2>
        <a:srgbClr val="4BACC6"/>
      </a:accent2>
      <a:accent3>
        <a:srgbClr val="9BBB59"/>
      </a:accent3>
      <a:accent4>
        <a:srgbClr val="C0504D"/>
      </a:accent4>
      <a:accent5>
        <a:srgbClr val="F79646"/>
      </a:accent5>
      <a:accent6>
        <a:srgbClr val="EEECE1"/>
      </a:accent6>
      <a:hlink>
        <a:srgbClr val="0000FF"/>
      </a:hlink>
      <a:folHlink>
        <a:srgbClr val="800080"/>
      </a:folHlink>
    </a:clrScheme>
    <a:fontScheme name="1_Body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solidFill>
          <a:srgbClr val="FFFFCD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  <a:ln>
          <a:noFill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rtlCol="0" anchor="t" anchorCtr="0" compatLnSpc="1">
        <a:prstTxWarp prst="textNoShape">
          <a:avLst/>
        </a:prstTxWarp>
        <a:spAutoFit/>
      </a:bodyPr>
      <a:lstStyle>
        <a:defPPr>
          <a:defRPr dirty="0" err="1" smtClean="0">
            <a:solidFill>
              <a:schemeClr val="tx2"/>
            </a:solidFill>
          </a:defRPr>
        </a:defPPr>
      </a:lstStyle>
    </a:txDef>
  </a:objectDefaults>
  <a:extraClrSchemeLst>
    <a:extraClrScheme>
      <a:clrScheme name="1_Body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ody master 13">
        <a:dk1>
          <a:srgbClr val="000066"/>
        </a:dk1>
        <a:lt1>
          <a:srgbClr val="FFFFFF"/>
        </a:lt1>
        <a:dk2>
          <a:srgbClr val="000066"/>
        </a:dk2>
        <a:lt2>
          <a:srgbClr val="82B4DC"/>
        </a:lt2>
        <a:accent1>
          <a:srgbClr val="000066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AAAAB8"/>
        </a:accent5>
        <a:accent6>
          <a:srgbClr val="0000B9"/>
        </a:accent6>
        <a:hlink>
          <a:srgbClr val="82B4DC"/>
        </a:hlink>
        <a:folHlink>
          <a:srgbClr val="D2D2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14">
        <a:dk1>
          <a:srgbClr val="000066"/>
        </a:dk1>
        <a:lt1>
          <a:srgbClr val="FFFFFF"/>
        </a:lt1>
        <a:dk2>
          <a:srgbClr val="000066"/>
        </a:dk2>
        <a:lt2>
          <a:srgbClr val="82B4DC"/>
        </a:lt2>
        <a:accent1>
          <a:srgbClr val="000066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AAAAB8"/>
        </a:accent5>
        <a:accent6>
          <a:srgbClr val="0000B9"/>
        </a:accent6>
        <a:hlink>
          <a:srgbClr val="F8F08C"/>
        </a:hlink>
        <a:folHlink>
          <a:srgbClr val="B4D2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15">
        <a:dk1>
          <a:srgbClr val="000066"/>
        </a:dk1>
        <a:lt1>
          <a:srgbClr val="FFFFFF"/>
        </a:lt1>
        <a:dk2>
          <a:srgbClr val="000066"/>
        </a:dk2>
        <a:lt2>
          <a:srgbClr val="C0C0C0"/>
        </a:lt2>
        <a:accent1>
          <a:srgbClr val="F8F08C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FBF6C5"/>
        </a:accent5>
        <a:accent6>
          <a:srgbClr val="0000B9"/>
        </a:accent6>
        <a:hlink>
          <a:srgbClr val="F8F08C"/>
        </a:hlink>
        <a:folHlink>
          <a:srgbClr val="B4D28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ody master 16">
        <a:dk1>
          <a:srgbClr val="000066"/>
        </a:dk1>
        <a:lt1>
          <a:srgbClr val="FFFFFF"/>
        </a:lt1>
        <a:dk2>
          <a:srgbClr val="000066"/>
        </a:dk2>
        <a:lt2>
          <a:srgbClr val="C0C0C0"/>
        </a:lt2>
        <a:accent1>
          <a:srgbClr val="F8F08C"/>
        </a:accent1>
        <a:accent2>
          <a:srgbClr val="0000CC"/>
        </a:accent2>
        <a:accent3>
          <a:srgbClr val="FFFFFF"/>
        </a:accent3>
        <a:accent4>
          <a:srgbClr val="000056"/>
        </a:accent4>
        <a:accent5>
          <a:srgbClr val="FBF6C5"/>
        </a:accent5>
        <a:accent6>
          <a:srgbClr val="0000B9"/>
        </a:accent6>
        <a:hlink>
          <a:srgbClr val="000066"/>
        </a:hlink>
        <a:folHlink>
          <a:srgbClr val="E3DC4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162443</TotalTime>
  <Words>404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Microsoft Sans Serif</vt:lpstr>
      <vt:lpstr>Symbol</vt:lpstr>
      <vt:lpstr>Wingdings</vt:lpstr>
      <vt:lpstr>Title</vt:lpstr>
      <vt:lpstr>1_Body master</vt:lpstr>
      <vt:lpstr>think-cell Slide</vt:lpstr>
      <vt:lpstr>PowerPoint Presentation</vt:lpstr>
      <vt:lpstr>All major export associations united under one extroversion umbrella</vt:lpstr>
      <vt:lpstr>Exportgate.gr on a continuous success path since its launch in 2013</vt:lpstr>
      <vt:lpstr>Exportgate at a glance</vt:lpstr>
      <vt:lpstr>Banks form the 1st Global Business Ecosystem - The Trade Club Alliance</vt:lpstr>
      <vt:lpstr>The “Trade Club Alliance” overview</vt:lpstr>
      <vt:lpstr>Member companies and Sectors distribution</vt:lpstr>
      <vt:lpstr>Entering the Club - 3 simple steps for Greek &amp; Cypriot Companies</vt:lpstr>
      <vt:lpstr>Innovative tools to Greek &amp; Cypriot Businesses</vt:lpstr>
      <vt:lpstr>The ETC :: Specialized Banking tools for Greek Trade Club Members</vt:lpstr>
      <vt:lpstr>Thank you!</vt:lpstr>
    </vt:vector>
  </TitlesOfParts>
  <Company>EUROBANK EFG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Eurobank</dc:creator>
  <cp:lastModifiedBy>Daflos Athanassios</cp:lastModifiedBy>
  <cp:revision>3098</cp:revision>
  <cp:lastPrinted>2015-09-10T08:39:38Z</cp:lastPrinted>
  <dcterms:created xsi:type="dcterms:W3CDTF">2007-11-23T13:30:24Z</dcterms:created>
  <dcterms:modified xsi:type="dcterms:W3CDTF">2018-06-19T17:14:46Z</dcterms:modified>
</cp:coreProperties>
</file>