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60" r:id="rId3"/>
    <p:sldId id="280" r:id="rId4"/>
    <p:sldId id="290" r:id="rId5"/>
    <p:sldId id="285" r:id="rId6"/>
    <p:sldId id="288" r:id="rId7"/>
    <p:sldId id="262" r:id="rId8"/>
    <p:sldId id="286" r:id="rId9"/>
    <p:sldId id="293" r:id="rId10"/>
    <p:sldId id="294" r:id="rId11"/>
    <p:sldId id="291" r:id="rId12"/>
    <p:sldId id="289" r:id="rId13"/>
    <p:sldId id="292" r:id="rId14"/>
    <p:sldId id="27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85F4"/>
    <a:srgbClr val="20FCE2"/>
    <a:srgbClr val="5D5D5D"/>
    <a:srgbClr val="EEEEEE"/>
    <a:srgbClr val="767171"/>
    <a:srgbClr val="FAFAFA"/>
    <a:srgbClr val="FFFFFF"/>
    <a:srgbClr val="AFAB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4" autoAdjust="0"/>
    <p:restoredTop sz="85885" autoAdjust="0"/>
  </p:normalViewPr>
  <p:slideViewPr>
    <p:cSldViewPr snapToGrid="0" showGuides="1">
      <p:cViewPr varScale="1">
        <p:scale>
          <a:sx n="100" d="100"/>
          <a:sy n="100" d="100"/>
        </p:scale>
        <p:origin x="216" y="78"/>
      </p:cViewPr>
      <p:guideLst>
        <p:guide orient="horz" pos="2160"/>
        <p:guide pos="38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51D7D9-FF4E-4A75-8F71-FAC3B9A32BDB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ED50C9-2695-4CE6-B6A9-1A21D011B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20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ED50C9-2695-4CE6-B6A9-1A21D011B96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2914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dirty="0" smtClean="0"/>
              <a:t>Ευκαιρίες</a:t>
            </a:r>
            <a:r>
              <a:rPr lang="el-GR" baseline="0" dirty="0" smtClean="0"/>
              <a:t> επέκτασης είναι εμφανείς. Ήδη</a:t>
            </a:r>
            <a:r>
              <a:rPr lang="en-US" baseline="0" dirty="0" smtClean="0"/>
              <a:t> </a:t>
            </a:r>
            <a:r>
              <a:rPr lang="el-GR" baseline="0" dirty="0" smtClean="0"/>
              <a:t>πολλές ελληνικές εταιρίες στρέφονται μαζικά στις εξαγωγές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ED50C9-2695-4CE6-B6A9-1A21D011B96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4120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dirty="0" smtClean="0"/>
              <a:t>Τα</a:t>
            </a:r>
            <a:r>
              <a:rPr lang="el-GR" baseline="0" dirty="0" smtClean="0"/>
              <a:t> </a:t>
            </a:r>
            <a:r>
              <a:rPr lang="en-US" baseline="0" dirty="0" smtClean="0"/>
              <a:t>business operation </a:t>
            </a:r>
            <a:r>
              <a:rPr lang="el-GR" baseline="0" dirty="0" smtClean="0"/>
              <a:t>είναι η μεγαλύτερη πρόκληση για τις εταιρίες. Ζητήματα που απασχολούν τις </a:t>
            </a:r>
            <a:r>
              <a:rPr lang="en-US" baseline="0" dirty="0" smtClean="0"/>
              <a:t>offline </a:t>
            </a:r>
            <a:r>
              <a:rPr lang="el-GR" baseline="0" dirty="0" smtClean="0"/>
              <a:t>εξαγωγές, πρέπει να λυθούν </a:t>
            </a:r>
            <a:r>
              <a:rPr lang="el-GR" b="1" baseline="0" dirty="0" smtClean="0"/>
              <a:t>και</a:t>
            </a:r>
            <a:r>
              <a:rPr lang="en-US" baseline="0" dirty="0" smtClean="0"/>
              <a:t> </a:t>
            </a:r>
            <a:r>
              <a:rPr lang="el-GR" baseline="0" dirty="0" smtClean="0"/>
              <a:t>για </a:t>
            </a:r>
            <a:r>
              <a:rPr lang="en-US" baseline="0" dirty="0" smtClean="0"/>
              <a:t>ecommerce </a:t>
            </a:r>
            <a:r>
              <a:rPr lang="el-GR" baseline="0" dirty="0" smtClean="0"/>
              <a:t>εταιρίες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ED50C9-2695-4CE6-B6A9-1A21D011B96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9465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</a:t>
            </a:r>
            <a:r>
              <a:rPr lang="en-US" baseline="0" dirty="0" smtClean="0"/>
              <a:t> </a:t>
            </a:r>
            <a:r>
              <a:rPr lang="el-GR" baseline="0" dirty="0" smtClean="0"/>
              <a:t>συμπεριφορά των </a:t>
            </a:r>
            <a:r>
              <a:rPr lang="en-US" baseline="0" dirty="0" smtClean="0"/>
              <a:t>online </a:t>
            </a:r>
            <a:r>
              <a:rPr lang="el-GR" baseline="0" dirty="0" smtClean="0"/>
              <a:t>καταναλωτών διαφέρει από χώρα σε χώρα</a:t>
            </a:r>
            <a:endParaRPr lang="en-US" dirty="0" smtClean="0"/>
          </a:p>
          <a:p>
            <a:r>
              <a:rPr lang="el-GR" dirty="0" smtClean="0"/>
              <a:t>Προσοχή</a:t>
            </a:r>
            <a:r>
              <a:rPr lang="el-GR" baseline="0" dirty="0" smtClean="0"/>
              <a:t> στις ιδιαιτερότητες κάθε αγοράς, θα σας εξασφαλίσει την εμπιστοσύνη που χρειάζεται για να σας επιλέξουν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ED50C9-2695-4CE6-B6A9-1A21D011B96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6262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Ξεκινήστε</a:t>
            </a:r>
            <a:r>
              <a:rPr lang="el-GR" baseline="0" dirty="0" smtClean="0"/>
              <a:t> με δεδομένα που ήδη έχετε από το κοινό σας. Από ποιες χώρες έχετε πολλές επισκέψεις; Αγορές; Πού έχετε μεγάλα καλάθια;</a:t>
            </a:r>
          </a:p>
          <a:p>
            <a:r>
              <a:rPr lang="en-US" baseline="0" dirty="0" smtClean="0"/>
              <a:t>Google, Facebook </a:t>
            </a:r>
            <a:r>
              <a:rPr lang="el-GR" baseline="0" dirty="0" smtClean="0"/>
              <a:t>σας παρέχουν πολύτιμες πληροφορίες για τους καταναλωτές ώστε να δημιουργήσετε μια αποτελεσματική στρατηγική </a:t>
            </a:r>
          </a:p>
          <a:p>
            <a:endParaRPr lang="el-GR" baseline="0" dirty="0" smtClean="0"/>
          </a:p>
          <a:p>
            <a:r>
              <a:rPr lang="el-GR" baseline="0" dirty="0" smtClean="0"/>
              <a:t>Πχ πόσο γρήγορα γίνονται οι αποστολές;</a:t>
            </a:r>
          </a:p>
          <a:p>
            <a:r>
              <a:rPr lang="el-GR" baseline="0" dirty="0" smtClean="0"/>
              <a:t>Οι χρήστες αγοράζουν </a:t>
            </a:r>
            <a:r>
              <a:rPr lang="en-US" baseline="0" dirty="0" smtClean="0"/>
              <a:t>online </a:t>
            </a:r>
            <a:r>
              <a:rPr lang="el-GR" baseline="0" dirty="0" smtClean="0"/>
              <a:t>ή συγκρίνουν </a:t>
            </a:r>
            <a:r>
              <a:rPr lang="en-US" baseline="0" dirty="0" smtClean="0"/>
              <a:t>online </a:t>
            </a:r>
            <a:r>
              <a:rPr lang="el-GR" baseline="0" dirty="0" smtClean="0"/>
              <a:t>και αγοράζουν </a:t>
            </a:r>
            <a:r>
              <a:rPr lang="en-US" baseline="0" dirty="0" smtClean="0"/>
              <a:t>offline?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ED50C9-2695-4CE6-B6A9-1A21D011B96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5323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</a:t>
            </a:r>
            <a:r>
              <a:rPr lang="en-US" baseline="0" dirty="0" smtClean="0"/>
              <a:t> online </a:t>
            </a:r>
            <a:r>
              <a:rPr lang="el-GR" baseline="0" dirty="0" smtClean="0"/>
              <a:t>εμπειρία πρέπει να είναι ευχάριστη και χωρίς δυσάρεστες εκπλήξεις.</a:t>
            </a:r>
          </a:p>
          <a:p>
            <a:endParaRPr lang="el-GR" baseline="0" dirty="0" smtClean="0"/>
          </a:p>
          <a:p>
            <a:r>
              <a:rPr lang="el-GR" baseline="0" dirty="0" smtClean="0"/>
              <a:t>Ποιο μέσο επικοινωνίας προτιμούν </a:t>
            </a:r>
            <a:r>
              <a:rPr lang="en-US" baseline="0" dirty="0" smtClean="0"/>
              <a:t>email? </a:t>
            </a:r>
            <a:r>
              <a:rPr lang="el-GR" baseline="0" dirty="0" smtClean="0"/>
              <a:t>Τηλέφωνο? </a:t>
            </a:r>
            <a:r>
              <a:rPr lang="en-US" baseline="0" dirty="0" smtClean="0"/>
              <a:t>Messenger?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ED50C9-2695-4CE6-B6A9-1A21D011B96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952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Η εμπειρια</a:t>
            </a:r>
            <a:r>
              <a:rPr lang="el-GR" baseline="0" dirty="0" smtClean="0"/>
              <a:t> αγορας πρεπει να είναι ευχάριστη. Αποφύγετε </a:t>
            </a:r>
            <a:r>
              <a:rPr lang="en-US" baseline="0" dirty="0" smtClean="0"/>
              <a:t>surprise cost </a:t>
            </a:r>
            <a:r>
              <a:rPr lang="el-GR" baseline="0" dirty="0" smtClean="0"/>
              <a:t>στο </a:t>
            </a:r>
            <a:r>
              <a:rPr lang="en-US" baseline="0" dirty="0" smtClean="0"/>
              <a:t>checkout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ED50C9-2695-4CE6-B6A9-1A21D011B96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6223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Η </a:t>
            </a:r>
            <a:r>
              <a:rPr lang="en-US" dirty="0" smtClean="0"/>
              <a:t>ecommerce</a:t>
            </a:r>
            <a:r>
              <a:rPr lang="en-US" baseline="0" dirty="0" smtClean="0"/>
              <a:t> </a:t>
            </a:r>
            <a:r>
              <a:rPr lang="el-GR" baseline="0" dirty="0" smtClean="0"/>
              <a:t>στρατηγική σας πρέπει να είναι ολιστική. Αξιοποιήστε όλα τα κανάλια προώθησης και δε αυτά στα οποία συχνάζει είναι το κοινό σας. Αυτό θα εξασφαλίσει μέγιστη, συχνή προβολή σας.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ED50C9-2695-4CE6-B6A9-1A21D011B96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2796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Κλασικό </a:t>
            </a:r>
            <a:r>
              <a:rPr lang="en-US" dirty="0" smtClean="0"/>
              <a:t>customer journey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ED50C9-2695-4CE6-B6A9-1A21D011B96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740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Αγοραστική ετοιμότητα σε κάθε στάδιο του</a:t>
            </a:r>
            <a:r>
              <a:rPr lang="en-US" dirty="0" smtClean="0"/>
              <a:t> funnel </a:t>
            </a:r>
            <a:r>
              <a:rPr lang="el-GR" dirty="0" smtClean="0"/>
              <a:t>είναι</a:t>
            </a:r>
            <a:r>
              <a:rPr lang="el-GR" baseline="0" dirty="0" smtClean="0"/>
              <a:t> διαφορετική, Επικεντρωθείτε στα εύκολα </a:t>
            </a:r>
            <a:r>
              <a:rPr lang="en-US" baseline="0" dirty="0" smtClean="0"/>
              <a:t>conversions </a:t>
            </a:r>
            <a:r>
              <a:rPr lang="el-GR" baseline="0" dirty="0" smtClean="0"/>
              <a:t>από χρήστες στα στάδια του </a:t>
            </a:r>
            <a:r>
              <a:rPr lang="en-US" baseline="0" dirty="0" smtClean="0"/>
              <a:t>consideration &amp; conversion. To budget </a:t>
            </a:r>
            <a:r>
              <a:rPr lang="el-GR" baseline="0" dirty="0" smtClean="0"/>
              <a:t>είναι μικρότερο και το </a:t>
            </a:r>
            <a:r>
              <a:rPr lang="en-US" baseline="0" dirty="0" smtClean="0"/>
              <a:t>ROI </a:t>
            </a:r>
            <a:r>
              <a:rPr lang="el-GR" baseline="0" dirty="0" smtClean="0"/>
              <a:t>άμεσο.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ED50C9-2695-4CE6-B6A9-1A21D011B96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4036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200" dirty="0" smtClean="0">
                <a:latin typeface="Zona Pro Bold" panose="02010803040002020004" pitchFamily="50" charset="0"/>
              </a:rPr>
              <a:t>Το customer journey αντιστρέφεται. Ξεκινήστε με ενέργειες που θα φέρουν εύκολα ROI. Αφού</a:t>
            </a:r>
            <a:r>
              <a:rPr lang="el-GR" sz="1200" baseline="0" dirty="0" smtClean="0">
                <a:latin typeface="Zona Pro Bold" panose="02010803040002020004" pitchFamily="50" charset="0"/>
              </a:rPr>
              <a:t> ξεκινήσει η ροή πωλήσεων σταδιακά θα τροφοδοτείτε με </a:t>
            </a:r>
            <a:r>
              <a:rPr lang="en-US" sz="1200" baseline="0" dirty="0" smtClean="0">
                <a:latin typeface="Zona Pro Bold" panose="02010803040002020004" pitchFamily="50" charset="0"/>
              </a:rPr>
              <a:t>budget </a:t>
            </a:r>
            <a:r>
              <a:rPr lang="el-GR" sz="1200" baseline="0" dirty="0" smtClean="0">
                <a:latin typeface="Zona Pro Bold" panose="02010803040002020004" pitchFamily="50" charset="0"/>
              </a:rPr>
              <a:t>τα στάδια του </a:t>
            </a:r>
            <a:r>
              <a:rPr lang="en-US" sz="1200" baseline="0" dirty="0" smtClean="0">
                <a:latin typeface="Zona Pro Bold" panose="02010803040002020004" pitchFamily="50" charset="0"/>
              </a:rPr>
              <a:t>awareness, consideration</a:t>
            </a:r>
            <a:endParaRPr lang="en-US" sz="1200" dirty="0" smtClean="0">
              <a:latin typeface="Zona Pro Bold" panose="02010803040002020004" pitchFamily="50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ED50C9-2695-4CE6-B6A9-1A21D011B96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4423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5EB55-B832-4286-BCA3-0E49680EB140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D00A8-6379-47A2-A063-5DF7B0BF3A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258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5EB55-B832-4286-BCA3-0E49680EB140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D00A8-6379-47A2-A063-5DF7B0BF3A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315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5EB55-B832-4286-BCA3-0E49680EB140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D00A8-6379-47A2-A063-5DF7B0BF3A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207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5EB55-B832-4286-BCA3-0E49680EB140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D00A8-6379-47A2-A063-5DF7B0BF3A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767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5EB55-B832-4286-BCA3-0E49680EB140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D00A8-6379-47A2-A063-5DF7B0BF3A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647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5EB55-B832-4286-BCA3-0E49680EB140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D00A8-6379-47A2-A063-5DF7B0BF3A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205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5EB55-B832-4286-BCA3-0E49680EB140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D00A8-6379-47A2-A063-5DF7B0BF3A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453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5EB55-B832-4286-BCA3-0E49680EB140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D00A8-6379-47A2-A063-5DF7B0BF3A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806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5EB55-B832-4286-BCA3-0E49680EB140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D00A8-6379-47A2-A063-5DF7B0BF3A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599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5EB55-B832-4286-BCA3-0E49680EB140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D00A8-6379-47A2-A063-5DF7B0BF3A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312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5EB55-B832-4286-BCA3-0E49680EB140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D00A8-6379-47A2-A063-5DF7B0BF3A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746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D5EB55-B832-4286-BCA3-0E49680EB140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D00A8-6379-47A2-A063-5DF7B0BF3A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685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3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emf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847250" y="3799944"/>
            <a:ext cx="5577840" cy="195943"/>
          </a:xfrm>
          <a:prstGeom prst="rect">
            <a:avLst/>
          </a:prstGeom>
          <a:solidFill>
            <a:srgbClr val="20FCE2"/>
          </a:soli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795349" y="3041780"/>
            <a:ext cx="5486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Zona Pro Bold" panose="02010803040002020004" pitchFamily="50" charset="0"/>
              </a:rPr>
              <a:t>“</a:t>
            </a:r>
            <a:r>
              <a:rPr lang="en-US" sz="2800" dirty="0" smtClean="0">
                <a:latin typeface="Zona Pro Bold" panose="02010803040002020004" pitchFamily="50" charset="0"/>
              </a:rPr>
              <a:t>Going </a:t>
            </a:r>
            <a:r>
              <a:rPr lang="en-US" sz="2800" dirty="0" err="1" smtClean="0">
                <a:latin typeface="Zona Pro Bold" panose="02010803040002020004" pitchFamily="50" charset="0"/>
              </a:rPr>
              <a:t>Glocal</a:t>
            </a:r>
            <a:r>
              <a:rPr lang="en-US" sz="2800" dirty="0" smtClean="0">
                <a:latin typeface="Zona Pro Bold" panose="02010803040002020004" pitchFamily="50" charset="0"/>
              </a:rPr>
              <a:t>” </a:t>
            </a:r>
            <a:r>
              <a:rPr lang="en-US" sz="2800" dirty="0">
                <a:latin typeface="Zona Pro Bold" panose="02010803040002020004" pitchFamily="50" charset="0"/>
              </a:rPr>
              <a:t>is a sequence </a:t>
            </a:r>
            <a:r>
              <a:rPr lang="en-US" sz="2800" dirty="0" smtClean="0">
                <a:latin typeface="Zona Pro Bold" panose="02010803040002020004" pitchFamily="50" charset="0"/>
              </a:rPr>
              <a:t/>
            </a:r>
            <a:br>
              <a:rPr lang="en-US" sz="2800" dirty="0" smtClean="0">
                <a:latin typeface="Zona Pro Bold" panose="02010803040002020004" pitchFamily="50" charset="0"/>
              </a:rPr>
            </a:br>
            <a:r>
              <a:rPr lang="en-US" sz="2800" dirty="0" smtClean="0">
                <a:latin typeface="Zona Pro Bold" panose="02010803040002020004" pitchFamily="50" charset="0"/>
              </a:rPr>
              <a:t>of </a:t>
            </a:r>
            <a:r>
              <a:rPr lang="en-US" sz="2800" dirty="0">
                <a:latin typeface="Zona Pro Bold" panose="02010803040002020004" pitchFamily="50" charset="0"/>
              </a:rPr>
              <a:t>data-driven decisions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93072" y="4251003"/>
            <a:ext cx="44320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dirty="0" smtClean="0">
                <a:latin typeface="Zona Pro Bold" panose="02010803040002020004" pitchFamily="50" charset="0"/>
              </a:rPr>
              <a:t>Ανδρέας </a:t>
            </a:r>
            <a:r>
              <a:rPr lang="el-GR" dirty="0" smtClean="0">
                <a:latin typeface="Zona Pro Bold" panose="02010803040002020004" pitchFamily="50" charset="0"/>
              </a:rPr>
              <a:t>Σπυρίδης </a:t>
            </a:r>
            <a:endParaRPr lang="en-US" dirty="0" smtClean="0">
              <a:latin typeface="Zona Pro Bold" panose="02010803040002020004" pitchFamily="50" charset="0"/>
            </a:endParaRPr>
          </a:p>
          <a:p>
            <a:pPr algn="r"/>
            <a:r>
              <a:rPr lang="en-US" dirty="0" smtClean="0">
                <a:latin typeface="Zona Pro Bold" panose="02010803040002020004" pitchFamily="50" charset="0"/>
              </a:rPr>
              <a:t>Managing </a:t>
            </a:r>
            <a:r>
              <a:rPr lang="en-US" dirty="0" smtClean="0">
                <a:latin typeface="Zona Pro Bold" panose="02010803040002020004" pitchFamily="50" charset="0"/>
              </a:rPr>
              <a:t>Director, iTrust Digital</a:t>
            </a:r>
            <a:endParaRPr lang="en-US" dirty="0">
              <a:latin typeface="Zona Pro Bold" panose="02010803040002020004" pitchFamily="50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123" y="503518"/>
            <a:ext cx="1046523" cy="323053"/>
          </a:xfrm>
          <a:prstGeom prst="rect">
            <a:avLst/>
          </a:prstGeom>
          <a:effectLst>
            <a:outerShdw blurRad="50800" dist="50800" dir="5400000" sx="73000" sy="73000" algn="ctr" rotWithShape="0">
              <a:schemeClr val="bg1"/>
            </a:outerShdw>
          </a:effectLst>
        </p:spPr>
      </p:pic>
    </p:spTree>
    <p:extLst>
      <p:ext uri="{BB962C8B-B14F-4D97-AF65-F5344CB8AC3E}">
        <p14:creationId xmlns:p14="http://schemas.microsoft.com/office/powerpoint/2010/main" val="3498764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8179" y="1073255"/>
            <a:ext cx="2879441" cy="88886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163949" y="3257568"/>
            <a:ext cx="5799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Zona Pro Bold" panose="02010803040002020004" pitchFamily="50" charset="0"/>
              </a:rPr>
              <a:t>We believe in genius. We live by excellence</a:t>
            </a:r>
            <a:endParaRPr lang="en-US" sz="2000" dirty="0">
              <a:latin typeface="Zona Pro Bold" panose="02010803040002020004" pitchFamily="50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63949" y="3762542"/>
            <a:ext cx="59094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Zona Pro Bold" panose="02010803040002020004" pitchFamily="50" charset="0"/>
              </a:rPr>
              <a:t>It's what turns our clients' goals into </a:t>
            </a:r>
            <a:r>
              <a:rPr lang="en-US" sz="2000" dirty="0">
                <a:solidFill>
                  <a:srgbClr val="4285F4"/>
                </a:solidFill>
                <a:latin typeface="Zona Pro Bold" panose="02010803040002020004" pitchFamily="50" charset="0"/>
              </a:rPr>
              <a:t>reality.</a:t>
            </a:r>
          </a:p>
        </p:txBody>
      </p:sp>
      <p:sp>
        <p:nvSpPr>
          <p:cNvPr id="6" name="TextBox 5"/>
          <p:cNvSpPr txBox="1"/>
          <p:nvPr/>
        </p:nvSpPr>
        <p:spPr>
          <a:xfrm rot="16200000">
            <a:off x="2336" y="3275112"/>
            <a:ext cx="1180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Zona Pro Bold" panose="02010803040002020004" pitchFamily="50" charset="0"/>
              </a:rPr>
              <a:t>ABOUT US</a:t>
            </a:r>
            <a:endParaRPr lang="en-US" sz="1400" dirty="0">
              <a:latin typeface="Zona Pro Bold" panose="02010803040002020004" pitchFamily="50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656985" y="2435922"/>
            <a:ext cx="48018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4285F4"/>
                </a:solidFill>
                <a:latin typeface="Zona Pro Bold" panose="02010803040002020004" pitchFamily="50" charset="0"/>
              </a:rPr>
              <a:t>A 360</a:t>
            </a:r>
            <a:r>
              <a:rPr lang="en-US" cap="all" dirty="0">
                <a:solidFill>
                  <a:srgbClr val="4285F4"/>
                </a:solidFill>
              </a:rPr>
              <a:t>° </a:t>
            </a:r>
            <a:r>
              <a:rPr lang="en-US" dirty="0">
                <a:solidFill>
                  <a:srgbClr val="4285F4"/>
                </a:solidFill>
                <a:latin typeface="Zona Pro Bold" panose="02010803040002020004" pitchFamily="50" charset="0"/>
              </a:rPr>
              <a:t>Performance Marketing Agency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549" y="4467523"/>
            <a:ext cx="10392698" cy="1337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158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6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6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/>
      <p:bldP spid="6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3" y="-19664"/>
            <a:ext cx="121048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628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 rot="16200000">
            <a:off x="-1536339" y="3305889"/>
            <a:ext cx="43148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Zona Pro Bold" panose="02010803040002020004" pitchFamily="50" charset="0"/>
              </a:rPr>
              <a:t>GOING GLOBAL IS A SEQUENCE OF DATA-DRIVEN DECISIONS</a:t>
            </a:r>
            <a:endParaRPr lang="en-US" sz="1000" dirty="0">
              <a:latin typeface="Zona Pro Bold" panose="02010803040002020004" pitchFamily="50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348538" y="1926803"/>
            <a:ext cx="46989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latin typeface="Zona Pro Bold" panose="02010803040002020004" pitchFamily="50" charset="0"/>
              </a:rPr>
              <a:t>Η καταναλωτική δύναμη στην Ελλάδα παρουσιάζει </a:t>
            </a:r>
            <a:r>
              <a:rPr lang="el-GR" dirty="0" smtClean="0">
                <a:solidFill>
                  <a:srgbClr val="4285F4"/>
                </a:solidFill>
                <a:latin typeface="Zona Pro Bold" panose="02010803040002020004" pitchFamily="50" charset="0"/>
              </a:rPr>
              <a:t>πτώση</a:t>
            </a:r>
            <a:r>
              <a:rPr lang="el-GR" dirty="0" smtClean="0">
                <a:latin typeface="Zona Pro Bold" panose="02010803040002020004" pitchFamily="50" charset="0"/>
              </a:rPr>
              <a:t> από το 2008 </a:t>
            </a:r>
            <a:r>
              <a:rPr lang="en-US" dirty="0" smtClean="0">
                <a:latin typeface="Zona Pro Bold" panose="02010803040002020004" pitchFamily="50" charset="0"/>
              </a:rPr>
              <a:t/>
            </a:r>
            <a:br>
              <a:rPr lang="en-US" dirty="0" smtClean="0">
                <a:latin typeface="Zona Pro Bold" panose="02010803040002020004" pitchFamily="50" charset="0"/>
              </a:rPr>
            </a:br>
            <a:r>
              <a:rPr lang="el-GR" dirty="0" smtClean="0">
                <a:latin typeface="Zona Pro Bold" panose="02010803040002020004" pitchFamily="50" charset="0"/>
              </a:rPr>
              <a:t>ενώ στην Ε.Ε. </a:t>
            </a:r>
            <a:r>
              <a:rPr lang="el-GR" dirty="0" smtClean="0">
                <a:solidFill>
                  <a:srgbClr val="4285F4"/>
                </a:solidFill>
                <a:latin typeface="Zona Pro Bold" panose="02010803040002020004" pitchFamily="50" charset="0"/>
              </a:rPr>
              <a:t>αυξάνεται </a:t>
            </a:r>
            <a:r>
              <a:rPr lang="el-GR" dirty="0">
                <a:solidFill>
                  <a:srgbClr val="4285F4"/>
                </a:solidFill>
                <a:latin typeface="Zona Pro Bold" panose="02010803040002020004" pitchFamily="50" charset="0"/>
              </a:rPr>
              <a:t>τα τελευταία 6 </a:t>
            </a:r>
            <a:r>
              <a:rPr lang="el-GR" dirty="0" smtClean="0">
                <a:solidFill>
                  <a:srgbClr val="4285F4"/>
                </a:solidFill>
                <a:latin typeface="Zona Pro Bold" panose="02010803040002020004" pitchFamily="50" charset="0"/>
              </a:rPr>
              <a:t>χρόνια</a:t>
            </a:r>
            <a:endParaRPr lang="el-GR" dirty="0">
              <a:solidFill>
                <a:srgbClr val="4285F4"/>
              </a:solidFill>
              <a:latin typeface="Zona Pro Bold" panose="02010803040002020004" pitchFamily="50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123" y="503518"/>
            <a:ext cx="1046523" cy="323053"/>
          </a:xfrm>
          <a:prstGeom prst="rect">
            <a:avLst/>
          </a:prstGeom>
          <a:effectLst>
            <a:outerShdw blurRad="50800" dist="50800" dir="5400000" sx="73000" sy="73000" algn="ctr" rotWithShape="0">
              <a:schemeClr val="bg1"/>
            </a:outerShdw>
          </a:effectLst>
        </p:spPr>
      </p:pic>
      <p:sp>
        <p:nvSpPr>
          <p:cNvPr id="13" name="Rectangle 12"/>
          <p:cNvSpPr/>
          <p:nvPr/>
        </p:nvSpPr>
        <p:spPr>
          <a:xfrm>
            <a:off x="744185" y="692626"/>
            <a:ext cx="5120640" cy="127148"/>
          </a:xfrm>
          <a:prstGeom prst="rect">
            <a:avLst/>
          </a:prstGeom>
          <a:solidFill>
            <a:srgbClr val="20FCE2"/>
          </a:soli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21073" y="444675"/>
            <a:ext cx="5252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Zona Pro Bold" panose="02010803040002020004" pitchFamily="50" charset="0"/>
              </a:rPr>
              <a:t>There’s more to see beyond</a:t>
            </a:r>
            <a:r>
              <a:rPr lang="en-US" dirty="0">
                <a:latin typeface="Zona Pro Bold" panose="02010803040002020004" pitchFamily="50" charset="0"/>
              </a:rPr>
              <a:t> </a:t>
            </a:r>
            <a:r>
              <a:rPr lang="en-US" dirty="0" smtClean="0">
                <a:latin typeface="Zona Pro Bold" panose="02010803040002020004" pitchFamily="50" charset="0"/>
              </a:rPr>
              <a:t>your backyard</a:t>
            </a:r>
            <a:endParaRPr lang="en-US" dirty="0">
              <a:latin typeface="Zona Pro Bold" panose="02010803040002020004" pitchFamily="50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102" y="1663954"/>
            <a:ext cx="4723160" cy="392245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348538" y="3550626"/>
            <a:ext cx="45861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solidFill>
                  <a:srgbClr val="4285F4"/>
                </a:solidFill>
                <a:latin typeface="Zona Pro Bold" panose="02010803040002020004" pitchFamily="50" charset="0"/>
              </a:rPr>
              <a:t>Διαρκής αυξήση </a:t>
            </a:r>
            <a:r>
              <a:rPr lang="el-GR" dirty="0" smtClean="0">
                <a:latin typeface="Zona Pro Bold" panose="02010803040002020004" pitchFamily="50" charset="0"/>
              </a:rPr>
              <a:t>των διασυνοριακών αγορών στην Ευρώπη</a:t>
            </a:r>
            <a:endParaRPr lang="el-GR" dirty="0">
              <a:latin typeface="Zona Pro Bold" panose="02010803040002020004" pitchFamily="50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348538" y="4620451"/>
            <a:ext cx="45870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>
                <a:solidFill>
                  <a:srgbClr val="4285F4"/>
                </a:solidFill>
                <a:latin typeface="Zona Pro Bold" panose="02010803040002020004" pitchFamily="50" charset="0"/>
              </a:rPr>
              <a:t>Αύξηση 76% </a:t>
            </a:r>
            <a:r>
              <a:rPr lang="el-GR" dirty="0">
                <a:latin typeface="Zona Pro Bold" panose="02010803040002020004" pitchFamily="50" charset="0"/>
              </a:rPr>
              <a:t>του εξαγωγικού τζίρου το 2015 στην Ελλάδα</a:t>
            </a:r>
          </a:p>
        </p:txBody>
      </p:sp>
    </p:spTree>
    <p:extLst>
      <p:ext uri="{BB962C8B-B14F-4D97-AF65-F5344CB8AC3E}">
        <p14:creationId xmlns:p14="http://schemas.microsoft.com/office/powerpoint/2010/main" val="3241561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9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  <p:bldP spid="13" grpId="0" animBg="1"/>
      <p:bldP spid="8" grpId="0"/>
      <p:bldP spid="4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53" y="1732760"/>
            <a:ext cx="10756491" cy="44713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rot="16200000">
            <a:off x="-1536339" y="3305889"/>
            <a:ext cx="43148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Zona Pro Bold" panose="02010803040002020004" pitchFamily="50" charset="0"/>
              </a:rPr>
              <a:t>GOING GLOBAL IS A SEQUENCE OF DATA-DRIVEN DECISIONS</a:t>
            </a:r>
            <a:endParaRPr lang="en-US" sz="1000" dirty="0">
              <a:latin typeface="Zona Pro Bold" panose="02010803040002020004" pitchFamily="50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34270" y="826571"/>
            <a:ext cx="2523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4285F4"/>
                </a:solidFill>
                <a:latin typeface="Zona Pro Bold" panose="02010803040002020004" pitchFamily="50" charset="0"/>
              </a:rPr>
              <a:t>Going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Bold" panose="02010803040002020004" pitchFamily="50" charset="0"/>
              </a:rPr>
              <a:t> </a:t>
            </a:r>
            <a:r>
              <a:rPr lang="en-US" sz="2800" dirty="0" err="1">
                <a:solidFill>
                  <a:srgbClr val="4285F4"/>
                </a:solidFill>
                <a:latin typeface="Zona Pro Bold" panose="02010803040002020004" pitchFamily="50" charset="0"/>
              </a:rPr>
              <a:t>Glocal</a:t>
            </a:r>
            <a:endParaRPr lang="en-US" sz="2800" dirty="0">
              <a:solidFill>
                <a:srgbClr val="4285F4"/>
              </a:solidFill>
              <a:latin typeface="Zona Pro Bold" panose="02010803040002020004" pitchFamily="50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75682" y="1610909"/>
            <a:ext cx="32406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Zona Pro Bold" panose="02010803040002020004" pitchFamily="50" charset="0"/>
              </a:rPr>
              <a:t>Go Global. Think Local 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123" y="503518"/>
            <a:ext cx="1046523" cy="323053"/>
          </a:xfrm>
          <a:prstGeom prst="rect">
            <a:avLst/>
          </a:prstGeom>
          <a:effectLst>
            <a:outerShdw blurRad="50800" dist="50800" dir="5400000" sx="73000" sy="73000" algn="ctr" rotWithShape="0">
              <a:schemeClr val="bg1"/>
            </a:outerShdw>
          </a:effectLst>
        </p:spPr>
      </p:pic>
    </p:spTree>
    <p:extLst>
      <p:ext uri="{BB962C8B-B14F-4D97-AF65-F5344CB8AC3E}">
        <p14:creationId xmlns:p14="http://schemas.microsoft.com/office/powerpoint/2010/main" val="1421786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6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3072" y="2391517"/>
            <a:ext cx="2152311" cy="167420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rot="16200000">
            <a:off x="-1536339" y="3305889"/>
            <a:ext cx="43148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Zona Pro Bold" panose="02010803040002020004" pitchFamily="50" charset="0"/>
              </a:rPr>
              <a:t>GOING GLOBAL IS A SEQUENCE OF DATA-DRIVEN DECISIONS</a:t>
            </a:r>
            <a:endParaRPr lang="en-US" sz="1000" dirty="0">
              <a:latin typeface="Zona Pro Bold" panose="02010803040002020004" pitchFamily="50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4185" y="466963"/>
            <a:ext cx="18473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l-GR" dirty="0">
              <a:latin typeface="Zona Pro Bold" panose="02010803040002020004" pitchFamily="50" charset="0"/>
            </a:endParaRPr>
          </a:p>
          <a:p>
            <a:r>
              <a:rPr lang="el-GR" sz="1600" dirty="0"/>
              <a:t/>
            </a:r>
            <a:br>
              <a:rPr lang="el-GR" sz="1600" dirty="0"/>
            </a:br>
            <a:endParaRPr lang="en-US" sz="1600" dirty="0">
              <a:latin typeface="Zona Pro Bold" panose="02010803040002020004" pitchFamily="50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123" y="503518"/>
            <a:ext cx="1046523" cy="323053"/>
          </a:xfrm>
          <a:prstGeom prst="rect">
            <a:avLst/>
          </a:prstGeom>
          <a:effectLst>
            <a:outerShdw blurRad="50800" dist="50800" dir="5400000" sx="73000" sy="73000" algn="ctr" rotWithShape="0">
              <a:schemeClr val="bg1"/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4834270" y="826571"/>
            <a:ext cx="2523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4285F4"/>
                </a:solidFill>
                <a:latin typeface="Zona Pro Bold" panose="02010803040002020004" pitchFamily="50" charset="0"/>
              </a:rPr>
              <a:t>Think Local</a:t>
            </a:r>
            <a:endParaRPr lang="en-US" sz="2800" dirty="0">
              <a:solidFill>
                <a:srgbClr val="4285F4"/>
              </a:solidFill>
              <a:latin typeface="Zona Pro Bold" panose="02010803040002020004" pitchFamily="50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5840" y="2391517"/>
            <a:ext cx="1811117" cy="167420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793" y="2083034"/>
            <a:ext cx="1072413" cy="198268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470179" y="4321908"/>
            <a:ext cx="26380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400" dirty="0">
                <a:solidFill>
                  <a:schemeClr val="accent3">
                    <a:lumMod val="75000"/>
                  </a:schemeClr>
                </a:solidFill>
                <a:latin typeface="Zona Pro Bold" panose="02010803040002020004" pitchFamily="50" charset="0"/>
              </a:rPr>
              <a:t>Ο βασικός τρόπος πληρωμής </a:t>
            </a:r>
            <a:r>
              <a:rPr lang="el-GR" sz="1400" dirty="0" smtClean="0">
                <a:solidFill>
                  <a:schemeClr val="accent3">
                    <a:lumMod val="75000"/>
                  </a:schemeClr>
                </a:solidFill>
                <a:latin typeface="Zona Pro Bold" panose="02010803040002020004" pitchFamily="50" charset="0"/>
              </a:rPr>
              <a:t>στη </a:t>
            </a:r>
            <a:r>
              <a:rPr lang="el-GR" sz="1400" dirty="0">
                <a:latin typeface="Zona Pro Bold" panose="02010803040002020004" pitchFamily="50" charset="0"/>
              </a:rPr>
              <a:t>Γερμανία</a:t>
            </a:r>
            <a:r>
              <a:rPr lang="el-GR" sz="1400" dirty="0">
                <a:solidFill>
                  <a:schemeClr val="accent3">
                    <a:lumMod val="75000"/>
                  </a:schemeClr>
                </a:solidFill>
                <a:latin typeface="Zona Pro Bold" panose="02010803040002020004" pitchFamily="50" charset="0"/>
              </a:rPr>
              <a:t> είναι η </a:t>
            </a:r>
            <a:r>
              <a:rPr lang="el-GR" sz="1400" dirty="0">
                <a:solidFill>
                  <a:srgbClr val="4285F4"/>
                </a:solidFill>
                <a:latin typeface="Zona Pro Bold" panose="02010803040002020004" pitchFamily="50" charset="0"/>
              </a:rPr>
              <a:t>κατάθεση σε λογαριασμό</a:t>
            </a:r>
            <a:endParaRPr lang="en-US" sz="1400" dirty="0">
              <a:solidFill>
                <a:srgbClr val="4285F4"/>
              </a:solidFill>
              <a:latin typeface="Zona Pro Bold" panose="02010803040002020004" pitchFamily="50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719634" y="4321908"/>
            <a:ext cx="26380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400" dirty="0">
                <a:latin typeface="Zona Pro Bold" panose="02010803040002020004" pitchFamily="50" charset="0"/>
              </a:rPr>
              <a:t>50% των Πολωνών, Γάλλων</a:t>
            </a:r>
            <a:r>
              <a:rPr lang="el-GR" sz="1400" dirty="0">
                <a:solidFill>
                  <a:schemeClr val="accent3">
                    <a:lumMod val="75000"/>
                  </a:schemeClr>
                </a:solidFill>
                <a:latin typeface="Zona Pro Bold" panose="02010803040002020004" pitchFamily="50" charset="0"/>
              </a:rPr>
              <a:t> αγοράζουν 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  <a:latin typeface="Zona Pro Bold" panose="02010803040002020004" pitchFamily="50" charset="0"/>
              </a:rPr>
              <a:t/>
            </a:r>
            <a:br>
              <a:rPr lang="en-US" sz="1400" dirty="0" smtClean="0">
                <a:solidFill>
                  <a:schemeClr val="accent3">
                    <a:lumMod val="75000"/>
                  </a:schemeClr>
                </a:solidFill>
                <a:latin typeface="Zona Pro Bold" panose="02010803040002020004" pitchFamily="50" charset="0"/>
              </a:rPr>
            </a:br>
            <a:r>
              <a:rPr lang="el-GR" sz="1400" dirty="0" smtClean="0">
                <a:solidFill>
                  <a:schemeClr val="accent3">
                    <a:lumMod val="75000"/>
                  </a:schemeClr>
                </a:solidFill>
                <a:latin typeface="Zona Pro Bold" panose="02010803040002020004" pitchFamily="50" charset="0"/>
              </a:rPr>
              <a:t>με </a:t>
            </a:r>
            <a:r>
              <a:rPr lang="el-GR" sz="1400" dirty="0">
                <a:solidFill>
                  <a:schemeClr val="accent3">
                    <a:lumMod val="75000"/>
                  </a:schemeClr>
                </a:solidFill>
                <a:latin typeface="Zona Pro Bold" panose="02010803040002020004" pitchFamily="50" charset="0"/>
              </a:rPr>
              <a:t>μοναδικό κριτήριο 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  <a:latin typeface="Zona Pro Bold" panose="02010803040002020004" pitchFamily="50" charset="0"/>
              </a:rPr>
              <a:t/>
            </a:r>
            <a:br>
              <a:rPr lang="en-US" sz="1400" dirty="0" smtClean="0">
                <a:solidFill>
                  <a:schemeClr val="accent3">
                    <a:lumMod val="75000"/>
                  </a:schemeClr>
                </a:solidFill>
                <a:latin typeface="Zona Pro Bold" panose="02010803040002020004" pitchFamily="50" charset="0"/>
              </a:rPr>
            </a:br>
            <a:r>
              <a:rPr lang="el-GR" sz="1400" dirty="0" smtClean="0">
                <a:solidFill>
                  <a:schemeClr val="accent3">
                    <a:lumMod val="75000"/>
                  </a:schemeClr>
                </a:solidFill>
                <a:latin typeface="Zona Pro Bold" panose="02010803040002020004" pitchFamily="50" charset="0"/>
              </a:rPr>
              <a:t>τη </a:t>
            </a:r>
            <a:r>
              <a:rPr lang="el-GR" sz="1400" dirty="0">
                <a:solidFill>
                  <a:srgbClr val="4285F4"/>
                </a:solidFill>
                <a:latin typeface="Zona Pro Bold" panose="02010803040002020004" pitchFamily="50" charset="0"/>
              </a:rPr>
              <a:t>χαμηλότερη τιμή</a:t>
            </a:r>
            <a:endParaRPr lang="en-US" sz="1400" dirty="0">
              <a:solidFill>
                <a:srgbClr val="4285F4"/>
              </a:solidFill>
              <a:latin typeface="Zona Pro Bold" panose="02010803040002020004" pitchFamily="50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147716" y="4321908"/>
            <a:ext cx="26380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400" dirty="0">
                <a:latin typeface="Zona Pro Bold" panose="02010803040002020004" pitchFamily="50" charset="0"/>
              </a:rPr>
              <a:t>1 στους 2 Γερμανούς </a:t>
            </a:r>
            <a:r>
              <a:rPr lang="el-GR" sz="1400" dirty="0">
                <a:solidFill>
                  <a:srgbClr val="4285F4"/>
                </a:solidFill>
                <a:latin typeface="Zona Pro Bold" panose="02010803040002020004" pitchFamily="50" charset="0"/>
              </a:rPr>
              <a:t>συγκρίνει τιμές </a:t>
            </a:r>
            <a:r>
              <a:rPr lang="en-US" sz="1400" dirty="0" smtClean="0">
                <a:solidFill>
                  <a:srgbClr val="4285F4"/>
                </a:solidFill>
                <a:latin typeface="Zona Pro Bold" panose="02010803040002020004" pitchFamily="50" charset="0"/>
              </a:rPr>
              <a:t/>
            </a:r>
            <a:br>
              <a:rPr lang="en-US" sz="1400" dirty="0" smtClean="0">
                <a:solidFill>
                  <a:srgbClr val="4285F4"/>
                </a:solidFill>
                <a:latin typeface="Zona Pro Bold" panose="02010803040002020004" pitchFamily="50" charset="0"/>
              </a:rPr>
            </a:br>
            <a:r>
              <a:rPr lang="el-GR" sz="1400" dirty="0" smtClean="0">
                <a:solidFill>
                  <a:schemeClr val="accent3">
                    <a:lumMod val="75000"/>
                  </a:schemeClr>
                </a:solidFill>
                <a:latin typeface="Zona Pro Bold" panose="02010803040002020004" pitchFamily="50" charset="0"/>
              </a:rPr>
              <a:t>πριν </a:t>
            </a:r>
            <a:r>
              <a:rPr lang="el-GR" sz="1400" dirty="0">
                <a:solidFill>
                  <a:schemeClr val="accent3">
                    <a:lumMod val="75000"/>
                  </a:schemeClr>
                </a:solidFill>
                <a:latin typeface="Zona Pro Bold" panose="02010803040002020004" pitchFamily="50" charset="0"/>
              </a:rPr>
              <a:t>προβεί σε αγορά</a:t>
            </a:r>
            <a:endParaRPr lang="en-US" sz="1400" dirty="0">
              <a:solidFill>
                <a:schemeClr val="accent3">
                  <a:lumMod val="75000"/>
                </a:schemeClr>
              </a:solidFill>
              <a:latin typeface="Zona Pro Bold" panose="02010803040002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982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6" grpId="0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44185" y="692626"/>
            <a:ext cx="4297680" cy="127148"/>
          </a:xfrm>
          <a:prstGeom prst="rect">
            <a:avLst/>
          </a:prstGeom>
          <a:solidFill>
            <a:srgbClr val="20FCE2"/>
          </a:soli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15610" y="450442"/>
            <a:ext cx="4427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>
                <a:latin typeface="Zona Pro Bold" panose="02010803040002020004" pitchFamily="50" charset="0"/>
              </a:rPr>
              <a:t>Μικρά Βήματα. Στρατηγική Είσοδος.</a:t>
            </a:r>
            <a:endParaRPr lang="el-GR" dirty="0">
              <a:latin typeface="Zona Pro Bold" panose="02010803040002020004" pitchFamily="50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 rot="16200000">
            <a:off x="-1536339" y="3305889"/>
            <a:ext cx="43148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Zona Pro Bold" panose="02010803040002020004" pitchFamily="50" charset="0"/>
              </a:rPr>
              <a:t>GOING GLOBAL IS A SEQUENCE OF DATA-DRIVEN DECISIONS</a:t>
            </a:r>
            <a:endParaRPr lang="en-US" sz="1000" dirty="0">
              <a:latin typeface="Zona Pro Bold" panose="02010803040002020004" pitchFamily="50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86333" y="2144073"/>
            <a:ext cx="43555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dirty="0" smtClean="0">
                <a:latin typeface="Zona Pro Bold" panose="02010803040002020004" pitchFamily="50" charset="0"/>
              </a:rPr>
              <a:t/>
            </a:r>
            <a:br>
              <a:rPr lang="en-US" dirty="0" smtClean="0">
                <a:latin typeface="Zona Pro Bold" panose="02010803040002020004" pitchFamily="50" charset="0"/>
              </a:rPr>
            </a:br>
            <a:r>
              <a:rPr lang="el-GR" sz="1600" dirty="0">
                <a:latin typeface="Zona Pro Bold" panose="02010803040002020004" pitchFamily="50" charset="0"/>
              </a:rPr>
              <a:t>Αφήστε στην άκρη το ένστικτο. </a:t>
            </a:r>
            <a:r>
              <a:rPr lang="en-US" sz="1600" dirty="0">
                <a:latin typeface="Zona Pro Bold" panose="02010803040002020004" pitchFamily="50" charset="0"/>
              </a:rPr>
              <a:t> </a:t>
            </a:r>
            <a:endParaRPr lang="el-GR" sz="1600" dirty="0" smtClean="0">
              <a:latin typeface="Zona Pro Bold" panose="02010803040002020004" pitchFamily="50" charset="0"/>
            </a:endParaRPr>
          </a:p>
          <a:p>
            <a:pPr fontAlgn="base"/>
            <a:endParaRPr lang="el-GR" sz="1600" dirty="0" smtClean="0">
              <a:latin typeface="Zona Pro Bold" panose="02010803040002020004" pitchFamily="50" charset="0"/>
            </a:endParaRPr>
          </a:p>
          <a:p>
            <a:pPr fontAlgn="base"/>
            <a:endParaRPr lang="el-GR" dirty="0">
              <a:latin typeface="Zona Pro Bold" panose="02010803040002020004" pitchFamily="50" charset="0"/>
            </a:endParaRPr>
          </a:p>
          <a:p>
            <a:pPr fontAlgn="base"/>
            <a:endParaRPr lang="el-GR" dirty="0" smtClean="0">
              <a:solidFill>
                <a:srgbClr val="4285F4"/>
              </a:solidFill>
              <a:latin typeface="Zona Pro Bold" panose="02010803040002020004" pitchFamily="50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5675" y="1911287"/>
            <a:ext cx="4745971" cy="395688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486333" y="1467742"/>
            <a:ext cx="4114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l-GR" sz="2200" dirty="0">
                <a:solidFill>
                  <a:srgbClr val="4285F4"/>
                </a:solidFill>
                <a:latin typeface="Zona Pro Bold" panose="02010803040002020004" pitchFamily="50" charset="0"/>
              </a:rPr>
              <a:t>Από που αρχίζω;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86333" y="3559845"/>
            <a:ext cx="546545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4285F4"/>
                </a:solidFill>
                <a:latin typeface="Zona Pro Bold" panose="02010803040002020004" pitchFamily="50" charset="0"/>
              </a:rPr>
              <a:t>Owned Data</a:t>
            </a:r>
          </a:p>
          <a:p>
            <a:r>
              <a:rPr lang="en-US" sz="1600" dirty="0">
                <a:latin typeface="Zona Pro Bold" panose="02010803040002020004" pitchFamily="50" charset="0"/>
              </a:rPr>
              <a:t>Google Analytics, CRM, Internal Data</a:t>
            </a:r>
          </a:p>
          <a:p>
            <a:r>
              <a:rPr lang="en-US" sz="1600" dirty="0">
                <a:latin typeface="Zona Pro Bold" panose="02010803040002020004" pitchFamily="50" charset="0"/>
              </a:rPr>
              <a:t/>
            </a:r>
            <a:br>
              <a:rPr lang="en-US" sz="1600" dirty="0">
                <a:latin typeface="Zona Pro Bold" panose="02010803040002020004" pitchFamily="50" charset="0"/>
              </a:rPr>
            </a:br>
            <a:r>
              <a:rPr lang="en-US" sz="1600" dirty="0">
                <a:solidFill>
                  <a:srgbClr val="4285F4"/>
                </a:solidFill>
                <a:latin typeface="Zona Pro Bold" panose="02010803040002020004" pitchFamily="50" charset="0"/>
              </a:rPr>
              <a:t>Google Tools</a:t>
            </a:r>
          </a:p>
          <a:p>
            <a:r>
              <a:rPr lang="en-US" sz="1600" dirty="0">
                <a:latin typeface="Zona Pro Bold" panose="02010803040002020004" pitchFamily="50" charset="0"/>
              </a:rPr>
              <a:t>Google Trends, Consumer Barometer</a:t>
            </a:r>
            <a:r>
              <a:rPr lang="en-US" sz="1600" dirty="0" smtClean="0">
                <a:latin typeface="Zona Pro Bold" panose="02010803040002020004" pitchFamily="50" charset="0"/>
              </a:rPr>
              <a:t>,</a:t>
            </a:r>
            <a:endParaRPr lang="en-US" sz="1600" dirty="0">
              <a:latin typeface="Zona Pro Bold" panose="02010803040002020004" pitchFamily="50" charset="0"/>
            </a:endParaRPr>
          </a:p>
          <a:p>
            <a:r>
              <a:rPr lang="en-US" sz="1600" dirty="0">
                <a:latin typeface="Zona Pro Bold" panose="02010803040002020004" pitchFamily="50" charset="0"/>
              </a:rPr>
              <a:t>Market </a:t>
            </a:r>
            <a:r>
              <a:rPr lang="en-US" sz="1600" dirty="0" smtClean="0">
                <a:latin typeface="Zona Pro Bold" panose="02010803040002020004" pitchFamily="50" charset="0"/>
              </a:rPr>
              <a:t>Finder </a:t>
            </a:r>
          </a:p>
          <a:p>
            <a:endParaRPr lang="en-US" sz="1600" dirty="0">
              <a:latin typeface="Zona Pro Bold" panose="02010803040002020004" pitchFamily="50" charset="0"/>
            </a:endParaRPr>
          </a:p>
          <a:p>
            <a:r>
              <a:rPr lang="en-US" sz="1600" dirty="0" smtClean="0">
                <a:solidFill>
                  <a:srgbClr val="4285F4"/>
                </a:solidFill>
                <a:latin typeface="Zona Pro Bold" panose="02010803040002020004" pitchFamily="50" charset="0"/>
              </a:rPr>
              <a:t>Facebook Tools</a:t>
            </a:r>
          </a:p>
          <a:p>
            <a:r>
              <a:rPr lang="en-US" sz="1600" dirty="0" smtClean="0">
                <a:latin typeface="Zona Pro Bold" panose="02010803040002020004" pitchFamily="50" charset="0"/>
              </a:rPr>
              <a:t>Facebook </a:t>
            </a:r>
            <a:r>
              <a:rPr lang="en-US" sz="1600" dirty="0">
                <a:latin typeface="Zona Pro Bold" panose="02010803040002020004" pitchFamily="50" charset="0"/>
              </a:rPr>
              <a:t>IQ, Cross Border Insights Finder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123" y="503518"/>
            <a:ext cx="1046523" cy="323053"/>
          </a:xfrm>
          <a:prstGeom prst="rect">
            <a:avLst/>
          </a:prstGeom>
          <a:effectLst>
            <a:outerShdw blurRad="50800" dist="50800" dir="5400000" sx="73000" sy="73000" algn="ctr" rotWithShape="0">
              <a:schemeClr val="bg1"/>
            </a:outerShdw>
          </a:effectLst>
        </p:spPr>
      </p:pic>
    </p:spTree>
    <p:extLst>
      <p:ext uri="{BB962C8B-B14F-4D97-AF65-F5344CB8AC3E}">
        <p14:creationId xmlns:p14="http://schemas.microsoft.com/office/powerpoint/2010/main" val="1311133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9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1" grpId="0"/>
      <p:bldP spid="7" grpId="0"/>
      <p:bldP spid="2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744185" y="692626"/>
            <a:ext cx="4663440" cy="127148"/>
          </a:xfrm>
          <a:prstGeom prst="rect">
            <a:avLst/>
          </a:prstGeom>
          <a:solidFill>
            <a:srgbClr val="20FCE2"/>
          </a:soli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 rot="16200000">
            <a:off x="-1536339" y="3305889"/>
            <a:ext cx="43148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Zona Pro Bold" panose="02010803040002020004" pitchFamily="50" charset="0"/>
              </a:rPr>
              <a:t>GOING GLOBAL IS A SEQUENCE OF DATA-DRIVEN DECISIONS</a:t>
            </a:r>
            <a:endParaRPr lang="en-US" sz="1000" dirty="0">
              <a:latin typeface="Zona Pro Bold" panose="02010803040002020004" pitchFamily="50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93458" y="456131"/>
            <a:ext cx="47648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>
                <a:latin typeface="Zona Pro Bold" panose="02010803040002020004" pitchFamily="50" charset="0"/>
              </a:rPr>
              <a:t>Τι περιλαμβάνει </a:t>
            </a:r>
            <a:r>
              <a:rPr lang="el-GR" dirty="0">
                <a:latin typeface="Zona Pro Bold" panose="02010803040002020004" pitchFamily="50" charset="0"/>
              </a:rPr>
              <a:t>το σωστό localisation</a:t>
            </a:r>
            <a:r>
              <a:rPr lang="el-GR" dirty="0" smtClean="0">
                <a:latin typeface="Zona Pro Bold" panose="02010803040002020004" pitchFamily="50" charset="0"/>
              </a:rPr>
              <a:t>;</a:t>
            </a:r>
            <a:endParaRPr lang="el-GR" dirty="0">
              <a:latin typeface="Zona Pro Bold" panose="02010803040002020004" pitchFamily="50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6388" y="2401734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>
                <a:solidFill>
                  <a:srgbClr val="4285F4"/>
                </a:solidFill>
                <a:latin typeface="Zona Pro Bold" panose="02010803040002020004" pitchFamily="50" charset="0"/>
              </a:rPr>
              <a:t>Νιώθω σαν στο σπίτι μου</a:t>
            </a:r>
            <a:endParaRPr lang="en-US" dirty="0">
              <a:solidFill>
                <a:srgbClr val="4285F4"/>
              </a:solidFill>
              <a:latin typeface="Zona Pro Bold" panose="02010803040002020004" pitchFamily="50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26388" y="3178495"/>
            <a:ext cx="563641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400" dirty="0">
                <a:latin typeface="Zona Pro Bold" panose="02010803040002020004" pitchFamily="50" charset="0"/>
              </a:rPr>
              <a:t>γλώσσα </a:t>
            </a:r>
            <a:r>
              <a:rPr lang="el-GR" sz="1400" dirty="0" smtClean="0">
                <a:latin typeface="Zona Pro Bold" panose="02010803040002020004" pitchFamily="50" charset="0"/>
              </a:rPr>
              <a:t>πλοήγησης</a:t>
            </a:r>
            <a:endParaRPr lang="en-US" sz="1400" dirty="0" smtClean="0">
              <a:latin typeface="Zona Pro Bold" panose="02010803040002020004" pitchFamily="50" charset="0"/>
            </a:endParaRPr>
          </a:p>
          <a:p>
            <a:endParaRPr lang="en-US" sz="1400" dirty="0" smtClean="0">
              <a:latin typeface="Zona Pro Bold" panose="02010803040002020004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400" dirty="0" smtClean="0">
                <a:latin typeface="Zona Pro Bold" panose="02010803040002020004" pitchFamily="50" charset="0"/>
              </a:rPr>
              <a:t>καμπάνιες </a:t>
            </a:r>
            <a:r>
              <a:rPr lang="el-GR" sz="1400" dirty="0">
                <a:latin typeface="Zona Pro Bold" panose="02010803040002020004" pitchFamily="50" charset="0"/>
              </a:rPr>
              <a:t>προσαρμοσμένες </a:t>
            </a:r>
            <a:r>
              <a:rPr lang="el-GR" sz="1400" dirty="0" smtClean="0">
                <a:latin typeface="Zona Pro Bold" panose="02010803040002020004" pitchFamily="50" charset="0"/>
              </a:rPr>
              <a:t>στην τοπική </a:t>
            </a:r>
            <a:r>
              <a:rPr lang="el-GR" sz="1400" dirty="0" smtClean="0">
                <a:latin typeface="Zona Pro Bold" panose="02010803040002020004" pitchFamily="50" charset="0"/>
              </a:rPr>
              <a:t>πραγματικότητα</a:t>
            </a:r>
          </a:p>
          <a:p>
            <a:endParaRPr lang="el-GR" sz="1400" dirty="0">
              <a:latin typeface="Zona Pro Bold" panose="02010803040002020004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400" dirty="0">
                <a:latin typeface="Zona Pro Bold" panose="02010803040002020004" pitchFamily="50" charset="0"/>
              </a:rPr>
              <a:t>εξυπηρέτηση πελατών στην μητρική γλώσσα</a:t>
            </a:r>
            <a:endParaRPr lang="en-US" sz="1400" dirty="0">
              <a:solidFill>
                <a:srgbClr val="4285F4"/>
              </a:solidFill>
              <a:latin typeface="Zona Pro Bold" panose="02010803040002020004" pitchFamily="50" charset="0"/>
            </a:endParaRPr>
          </a:p>
          <a:p>
            <a:endParaRPr lang="en-US" sz="1400" dirty="0" smtClean="0">
              <a:latin typeface="Zona Pro Bold" panose="02010803040002020004" pitchFamily="50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9647" y="1726585"/>
            <a:ext cx="4572000" cy="3429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123" y="503518"/>
            <a:ext cx="1046523" cy="323053"/>
          </a:xfrm>
          <a:prstGeom prst="rect">
            <a:avLst/>
          </a:prstGeom>
          <a:effectLst>
            <a:outerShdw blurRad="50800" dist="50800" dir="5400000" sx="73000" sy="73000" algn="ctr" rotWithShape="0">
              <a:schemeClr val="bg1"/>
            </a:outerShdw>
          </a:effectLst>
        </p:spPr>
      </p:pic>
    </p:spTree>
    <p:extLst>
      <p:ext uri="{BB962C8B-B14F-4D97-AF65-F5344CB8AC3E}">
        <p14:creationId xmlns:p14="http://schemas.microsoft.com/office/powerpoint/2010/main" val="2658455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6" grpId="0"/>
      <p:bldP spid="9" grpId="0"/>
      <p:bldP spid="5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1526388" y="2415706"/>
            <a:ext cx="5150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>
                <a:solidFill>
                  <a:srgbClr val="4285F4"/>
                </a:solidFill>
                <a:latin typeface="Zona Pro Bold" panose="02010803040002020004" pitchFamily="50" charset="0"/>
              </a:rPr>
              <a:t>Απολαμβάνω Εμπειρία Αγοράς 5 αστέρων</a:t>
            </a:r>
            <a:endParaRPr lang="en-US" dirty="0">
              <a:solidFill>
                <a:srgbClr val="4285F4"/>
              </a:solidFill>
              <a:latin typeface="Zona Pro Bold" panose="02010803040002020004" pitchFamily="50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44185" y="692626"/>
            <a:ext cx="4663440" cy="127148"/>
          </a:xfrm>
          <a:prstGeom prst="rect">
            <a:avLst/>
          </a:prstGeom>
          <a:solidFill>
            <a:srgbClr val="20FCE2"/>
          </a:soli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 rot="16200000">
            <a:off x="-1536339" y="3305889"/>
            <a:ext cx="43148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Zona Pro Bold" panose="02010803040002020004" pitchFamily="50" charset="0"/>
              </a:rPr>
              <a:t>GOING GLOBAL IS A SEQUENCE OF DATA-DRIVEN DECISIONS</a:t>
            </a:r>
            <a:endParaRPr lang="en-US" sz="1000" dirty="0">
              <a:latin typeface="Zona Pro Bold" panose="02010803040002020004" pitchFamily="50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93458" y="456131"/>
            <a:ext cx="47648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>
                <a:latin typeface="Zona Pro Bold" panose="02010803040002020004" pitchFamily="50" charset="0"/>
              </a:rPr>
              <a:t>Τι περιλαμβάνει </a:t>
            </a:r>
            <a:r>
              <a:rPr lang="el-GR" dirty="0">
                <a:latin typeface="Zona Pro Bold" panose="02010803040002020004" pitchFamily="50" charset="0"/>
              </a:rPr>
              <a:t>το σωστό localisation</a:t>
            </a:r>
            <a:r>
              <a:rPr lang="el-GR" dirty="0" smtClean="0">
                <a:latin typeface="Zona Pro Bold" panose="02010803040002020004" pitchFamily="50" charset="0"/>
              </a:rPr>
              <a:t>;</a:t>
            </a:r>
            <a:endParaRPr lang="el-GR" dirty="0">
              <a:latin typeface="Zona Pro Bold" panose="02010803040002020004" pitchFamily="50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123" y="503518"/>
            <a:ext cx="1046523" cy="323053"/>
          </a:xfrm>
          <a:prstGeom prst="rect">
            <a:avLst/>
          </a:prstGeom>
          <a:effectLst>
            <a:outerShdw blurRad="50800" dist="50800" dir="5400000" sx="73000" sy="73000" algn="ctr" rotWithShape="0">
              <a:schemeClr val="bg1"/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1271587"/>
            <a:ext cx="3037209" cy="4596688"/>
          </a:xfrm>
          <a:prstGeom prst="rect">
            <a:avLst/>
          </a:prstGeom>
          <a:effectLst>
            <a:softEdge rad="0"/>
          </a:effectLst>
        </p:spPr>
      </p:pic>
      <p:sp>
        <p:nvSpPr>
          <p:cNvPr id="14" name="TextBox 13"/>
          <p:cNvSpPr txBox="1"/>
          <p:nvPr/>
        </p:nvSpPr>
        <p:spPr>
          <a:xfrm>
            <a:off x="1526388" y="3168343"/>
            <a:ext cx="478062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400" dirty="0">
                <a:latin typeface="Zona Pro Bold" panose="02010803040002020004" pitchFamily="50" charset="0"/>
              </a:rPr>
              <a:t>τ</a:t>
            </a:r>
            <a:r>
              <a:rPr lang="el-GR" sz="1400" dirty="0" smtClean="0">
                <a:latin typeface="Zona Pro Bold" panose="02010803040002020004" pitchFamily="50" charset="0"/>
              </a:rPr>
              <a:t>ρόποι πληρωμής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l-GR" sz="1400" dirty="0" smtClean="0">
              <a:latin typeface="Zona Pro Bold" panose="02010803040002020004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400" dirty="0" smtClean="0">
                <a:latin typeface="Zona Pro Bold" panose="02010803040002020004" pitchFamily="50" charset="0"/>
              </a:rPr>
              <a:t>χρόνοι αποστολής</a:t>
            </a:r>
            <a:endParaRPr lang="en-US" sz="1400" dirty="0" smtClean="0">
              <a:latin typeface="Zona Pro Bold" panose="02010803040002020004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latin typeface="Zona Pro Bold" panose="02010803040002020004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400" dirty="0" smtClean="0">
                <a:latin typeface="Zona Pro Bold" panose="02010803040002020004" pitchFamily="50" charset="0"/>
              </a:rPr>
              <a:t>δυνατότητα επιστροφής/αλλαγής</a:t>
            </a:r>
            <a:endParaRPr lang="en-US" sz="1400" dirty="0" smtClean="0">
              <a:latin typeface="Zona Pro Bold" panose="02010803040002020004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latin typeface="Zona Pro Bold" panose="02010803040002020004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400" dirty="0" smtClean="0">
                <a:latin typeface="Zona Pro Bold" panose="02010803040002020004" pitchFamily="50" charset="0"/>
              </a:rPr>
              <a:t>κόστος μεταφορικών</a:t>
            </a:r>
            <a:endParaRPr lang="en-US" sz="1400" dirty="0" smtClean="0">
              <a:latin typeface="Zona Pro Bold" panose="02010803040002020004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latin typeface="Zona Pro Bold" panose="02010803040002020004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400" dirty="0" smtClean="0">
                <a:latin typeface="Zona Pro Bold" panose="02010803040002020004" pitchFamily="50" charset="0"/>
              </a:rPr>
              <a:t>κόστος </a:t>
            </a:r>
            <a:r>
              <a:rPr lang="el-GR" sz="1400" dirty="0">
                <a:latin typeface="Zona Pro Bold" panose="02010803040002020004" pitchFamily="50" charset="0"/>
              </a:rPr>
              <a:t>μετατροπής συναλλάγματος</a:t>
            </a:r>
            <a:endParaRPr lang="en-US" sz="1400" dirty="0">
              <a:solidFill>
                <a:srgbClr val="4285F4"/>
              </a:solidFill>
              <a:latin typeface="Zona Pro Bold" panose="02010803040002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548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6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1" grpId="0" animBg="1"/>
      <p:bldP spid="6" grpId="0"/>
      <p:bldP spid="9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744185" y="692626"/>
            <a:ext cx="4297680" cy="127148"/>
          </a:xfrm>
          <a:prstGeom prst="rect">
            <a:avLst/>
          </a:prstGeom>
          <a:solidFill>
            <a:srgbClr val="20FCE2"/>
          </a:soli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 rot="16200000">
            <a:off x="-1536339" y="3305889"/>
            <a:ext cx="43148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Zona Pro Bold" panose="02010803040002020004" pitchFamily="50" charset="0"/>
              </a:rPr>
              <a:t>GOING GLOBAL IS A SEQUENCE OF DATA-DRIVEN DECISIONS</a:t>
            </a:r>
            <a:endParaRPr lang="en-US" sz="1000" dirty="0">
              <a:latin typeface="Zona Pro Bold" panose="02010803040002020004" pitchFamily="50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93458" y="456131"/>
            <a:ext cx="4421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>
                <a:latin typeface="Zona Pro Bold" panose="02010803040002020004" pitchFamily="50" charset="0"/>
              </a:rPr>
              <a:t>Διασυνοριακό ηλεκτρονικό εμπόριο</a:t>
            </a:r>
            <a:endParaRPr lang="el-GR" dirty="0">
              <a:latin typeface="Zona Pro Bold" panose="02010803040002020004" pitchFamily="50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123" y="503518"/>
            <a:ext cx="1046523" cy="323053"/>
          </a:xfrm>
          <a:prstGeom prst="rect">
            <a:avLst/>
          </a:prstGeom>
          <a:effectLst>
            <a:outerShdw blurRad="50800" dist="50800" dir="5400000" sx="73000" sy="73000" algn="ctr" rotWithShape="0">
              <a:schemeClr val="bg1"/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2148" y="1751383"/>
            <a:ext cx="3411503" cy="3355231"/>
          </a:xfrm>
          <a:prstGeom prst="rect">
            <a:avLst/>
          </a:prstGeom>
          <a:effectLst>
            <a:outerShdw blurRad="63500" dir="15600000" sx="92000" sy="92000" algn="ctr" rotWithShape="0">
              <a:srgbClr val="20FCE2">
                <a:alpha val="53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1930808" y="5586412"/>
            <a:ext cx="82541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>
                <a:latin typeface="Zona Pro Bold" panose="02010803040002020004" pitchFamily="50" charset="0"/>
              </a:rPr>
              <a:t>Μια ολιστική 360° </a:t>
            </a:r>
            <a:r>
              <a:rPr lang="el-GR" sz="1600" dirty="0" smtClean="0">
                <a:latin typeface="Zona Pro Bold" panose="02010803040002020004" pitchFamily="50" charset="0"/>
              </a:rPr>
              <a:t>στρατηγική βασισμένη </a:t>
            </a:r>
            <a:r>
              <a:rPr lang="el-GR" sz="1600" dirty="0">
                <a:latin typeface="Zona Pro Bold" panose="02010803040002020004" pitchFamily="50" charset="0"/>
              </a:rPr>
              <a:t>σε δεδομένα της εκάστοτε αγοράς</a:t>
            </a:r>
            <a:endParaRPr lang="en-US" sz="1600" dirty="0">
              <a:latin typeface="Zona Pro Bold" panose="02010803040002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3954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1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6" grpId="0"/>
      <p:bldP spid="9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873" y="2381696"/>
            <a:ext cx="5867985" cy="468291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185" y="2381696"/>
            <a:ext cx="5867984" cy="468291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44185" y="692626"/>
            <a:ext cx="4297680" cy="127148"/>
          </a:xfrm>
          <a:prstGeom prst="rect">
            <a:avLst/>
          </a:prstGeom>
          <a:solidFill>
            <a:srgbClr val="20FCE2"/>
          </a:soli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15610" y="450442"/>
            <a:ext cx="4427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>
                <a:latin typeface="Zona Pro Bold" panose="02010803040002020004" pitchFamily="50" charset="0"/>
              </a:rPr>
              <a:t>Μικρά Βήματα. Στρατηγική Είσοδος.</a:t>
            </a:r>
            <a:endParaRPr lang="el-GR" dirty="0">
              <a:latin typeface="Zona Pro Bold" panose="02010803040002020004" pitchFamily="50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 rot="16200000">
            <a:off x="-1536339" y="3305889"/>
            <a:ext cx="43148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Zona Pro Bold" panose="02010803040002020004" pitchFamily="50" charset="0"/>
              </a:rPr>
              <a:t>GOING GLOBAL IS A SEQUENCE OF DATA-DRIVEN DECISIONS</a:t>
            </a:r>
            <a:endParaRPr lang="en-US" sz="1000" dirty="0">
              <a:latin typeface="Zona Pro Bold" panose="02010803040002020004" pitchFamily="50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439" y="1836349"/>
            <a:ext cx="8667750" cy="54534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123" y="503518"/>
            <a:ext cx="1046523" cy="323053"/>
          </a:xfrm>
          <a:prstGeom prst="rect">
            <a:avLst/>
          </a:prstGeom>
          <a:effectLst>
            <a:outerShdw blurRad="50800" dist="50800" dir="5400000" sx="73000" sy="73000" algn="ctr" rotWithShape="0">
              <a:schemeClr val="bg1"/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912986" y="1364976"/>
            <a:ext cx="31570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2">
                    <a:lumMod val="50000"/>
                  </a:schemeClr>
                </a:solidFill>
                <a:latin typeface="Zona Pro Bold" panose="02010803040002020004" pitchFamily="50" charset="0"/>
              </a:rPr>
              <a:t>Customer Journey</a:t>
            </a:r>
          </a:p>
        </p:txBody>
      </p:sp>
    </p:spTree>
    <p:extLst>
      <p:ext uri="{BB962C8B-B14F-4D97-AF65-F5344CB8AC3E}">
        <p14:creationId xmlns:p14="http://schemas.microsoft.com/office/powerpoint/2010/main" val="885742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5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8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1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594" y="729597"/>
            <a:ext cx="4867452" cy="644478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44185" y="692626"/>
            <a:ext cx="4297680" cy="127148"/>
          </a:xfrm>
          <a:prstGeom prst="rect">
            <a:avLst/>
          </a:prstGeom>
          <a:solidFill>
            <a:srgbClr val="20FCE2"/>
          </a:soli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15610" y="450442"/>
            <a:ext cx="4427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>
                <a:latin typeface="Zona Pro Bold" panose="02010803040002020004" pitchFamily="50" charset="0"/>
              </a:rPr>
              <a:t>Μικρά Βήματα. Στρατηγική Είσοδος.</a:t>
            </a:r>
            <a:endParaRPr lang="el-GR" dirty="0">
              <a:latin typeface="Zona Pro Bold" panose="02010803040002020004" pitchFamily="50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38287" y="1225054"/>
            <a:ext cx="90392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l-GR" sz="1600" dirty="0">
                <a:latin typeface="Zona Pro Bold" panose="02010803040002020004" pitchFamily="50" charset="0"/>
              </a:rPr>
              <a:t>Ώριμες αγορές έχουν απαγορευτικό κόστος εισόδου. H Λύση</a:t>
            </a:r>
            <a:r>
              <a:rPr lang="el-GR" sz="1600" dirty="0" smtClean="0">
                <a:latin typeface="Zona Pro Bold" panose="02010803040002020004" pitchFamily="50" charset="0"/>
              </a:rPr>
              <a:t>:</a:t>
            </a:r>
            <a:r>
              <a:rPr lang="en-US" sz="1600" dirty="0" smtClean="0">
                <a:latin typeface="Zona Pro Bold" panose="02010803040002020004" pitchFamily="50" charset="0"/>
              </a:rPr>
              <a:t> </a:t>
            </a:r>
            <a:r>
              <a:rPr lang="en-US" sz="1600" dirty="0" smtClean="0">
                <a:solidFill>
                  <a:srgbClr val="4285F4"/>
                </a:solidFill>
                <a:latin typeface="Zona Pro Bold" panose="02010803040002020004" pitchFamily="50" charset="0"/>
              </a:rPr>
              <a:t>Low-hanging Fruit</a:t>
            </a:r>
          </a:p>
        </p:txBody>
      </p:sp>
      <p:sp>
        <p:nvSpPr>
          <p:cNvPr id="11" name="TextBox 10"/>
          <p:cNvSpPr txBox="1"/>
          <p:nvPr/>
        </p:nvSpPr>
        <p:spPr>
          <a:xfrm rot="16200000">
            <a:off x="-1536339" y="3305889"/>
            <a:ext cx="43148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Zona Pro Bold" panose="02010803040002020004" pitchFamily="50" charset="0"/>
              </a:rPr>
              <a:t>GOING GLOBAL IS A SEQUENCE OF DATA-DRIVEN DECISIONS</a:t>
            </a:r>
            <a:endParaRPr lang="en-US" sz="1000" dirty="0">
              <a:latin typeface="Zona Pro Bold" panose="02010803040002020004" pitchFamily="50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44004" y="4359981"/>
            <a:ext cx="4691822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>
                <a:solidFill>
                  <a:srgbClr val="4285F4"/>
                </a:solidFill>
                <a:latin typeface="Zona Pro Bold" panose="02010803040002020004" pitchFamily="50" charset="0"/>
              </a:rPr>
              <a:t>#1</a:t>
            </a:r>
            <a:endParaRPr lang="el-GR" sz="1500" dirty="0" smtClean="0">
              <a:solidFill>
                <a:srgbClr val="4285F4"/>
              </a:solidFill>
              <a:latin typeface="Zona Pro Bold" panose="02010803040002020004" pitchFamily="50" charset="0"/>
            </a:endParaRPr>
          </a:p>
          <a:p>
            <a:r>
              <a:rPr lang="el-GR" sz="1300" dirty="0">
                <a:latin typeface="Zona Pro Bold" panose="02010803040002020004" pitchFamily="50" charset="0"/>
              </a:rPr>
              <a:t>εύκολες αγορές από </a:t>
            </a:r>
            <a:r>
              <a:rPr lang="en-US" sz="1300" dirty="0">
                <a:latin typeface="Zona Pro Bold" panose="02010803040002020004" pitchFamily="50" charset="0"/>
              </a:rPr>
              <a:t>ready-to-buy</a:t>
            </a:r>
            <a:r>
              <a:rPr lang="el-GR" sz="1300" dirty="0">
                <a:latin typeface="Zona Pro Bold" panose="02010803040002020004" pitchFamily="50" charset="0"/>
              </a:rPr>
              <a:t>* καταναλωτές</a:t>
            </a:r>
          </a:p>
          <a:p>
            <a:endParaRPr lang="el-GR" sz="1300" dirty="0">
              <a:latin typeface="Zona Pro Bold" panose="02010803040002020004" pitchFamily="50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44004" y="2828603"/>
            <a:ext cx="4691822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>
                <a:solidFill>
                  <a:srgbClr val="4285F4"/>
                </a:solidFill>
                <a:latin typeface="Zona Pro Bold" panose="02010803040002020004" pitchFamily="50" charset="0"/>
              </a:rPr>
              <a:t>#2</a:t>
            </a:r>
            <a:endParaRPr lang="el-GR" sz="1500" dirty="0">
              <a:solidFill>
                <a:srgbClr val="4285F4"/>
              </a:solidFill>
              <a:latin typeface="Zona Pro Bold" panose="02010803040002020004" pitchFamily="50" charset="0"/>
            </a:endParaRPr>
          </a:p>
          <a:p>
            <a:r>
              <a:rPr lang="en-US" sz="1300" dirty="0">
                <a:latin typeface="Zona Pro Bold" panose="02010803040002020004" pitchFamily="50" charset="0"/>
              </a:rPr>
              <a:t>L</a:t>
            </a:r>
            <a:r>
              <a:rPr lang="el-GR" sz="1300" dirty="0" smtClean="0">
                <a:latin typeface="Zona Pro Bold" panose="02010803040002020004" pitchFamily="50" charset="0"/>
              </a:rPr>
              <a:t>ookalike </a:t>
            </a:r>
            <a:r>
              <a:rPr lang="el-GR" sz="1300" dirty="0">
                <a:latin typeface="Zona Pro Bold" panose="02010803040002020004" pitchFamily="50" charset="0"/>
              </a:rPr>
              <a:t>κοινά επισκεπτών &amp; πελατών </a:t>
            </a:r>
            <a:endParaRPr lang="en-US" sz="1300" dirty="0" smtClean="0">
              <a:latin typeface="Zona Pro Bold" panose="02010803040002020004" pitchFamily="50" charset="0"/>
            </a:endParaRPr>
          </a:p>
          <a:p>
            <a:r>
              <a:rPr lang="el-GR" sz="1300" dirty="0">
                <a:latin typeface="Zona Pro Bold" panose="02010803040002020004" pitchFamily="50" charset="0"/>
              </a:rPr>
              <a:t/>
            </a:r>
            <a:br>
              <a:rPr lang="el-GR" sz="1300" dirty="0">
                <a:latin typeface="Zona Pro Bold" panose="02010803040002020004" pitchFamily="50" charset="0"/>
              </a:rPr>
            </a:br>
            <a:r>
              <a:rPr lang="el-GR" sz="1300" dirty="0">
                <a:latin typeface="Zona Pro Bold" panose="02010803040002020004" pitchFamily="50" charset="0"/>
              </a:rPr>
              <a:t>Επικεντρώσου στο εξαιρετικό customer service. Aυτό θα φέρει word-of-mouth </a:t>
            </a:r>
            <a:r>
              <a:rPr lang="el-GR" sz="1300" dirty="0" smtClean="0">
                <a:latin typeface="Zona Pro Bold" panose="02010803040002020004" pitchFamily="50" charset="0"/>
              </a:rPr>
              <a:t>αγορές.</a:t>
            </a:r>
            <a:endParaRPr lang="en-US" sz="1300" dirty="0">
              <a:latin typeface="Zona Pro Bold" panose="02010803040002020004" pitchFamily="50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44004" y="2033547"/>
            <a:ext cx="46918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>
                <a:solidFill>
                  <a:srgbClr val="4285F4"/>
                </a:solidFill>
                <a:latin typeface="Zona Pro Bold" panose="02010803040002020004" pitchFamily="50" charset="0"/>
              </a:rPr>
              <a:t>#3</a:t>
            </a:r>
            <a:endParaRPr lang="el-GR" sz="1500" dirty="0">
              <a:solidFill>
                <a:srgbClr val="4285F4"/>
              </a:solidFill>
              <a:latin typeface="Zona Pro Bold" panose="02010803040002020004" pitchFamily="50" charset="0"/>
            </a:endParaRPr>
          </a:p>
          <a:p>
            <a:r>
              <a:rPr lang="el-GR" sz="1300" dirty="0">
                <a:latin typeface="Zona Pro Bold" panose="02010803040002020004" pitchFamily="50" charset="0"/>
              </a:rPr>
              <a:t>Μεγάλο κοινό, μικρό commercial intent</a:t>
            </a:r>
            <a:endParaRPr lang="en-US" sz="1300" dirty="0">
              <a:latin typeface="Zona Pro Bold" panose="02010803040002020004" pitchFamily="50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6031" y="503518"/>
            <a:ext cx="1315616" cy="406120"/>
          </a:xfrm>
          <a:prstGeom prst="rect">
            <a:avLst/>
          </a:prstGeom>
          <a:effectLst>
            <a:outerShdw blurRad="50800" dist="50800" dir="5400000" sx="73000" sy="73000" algn="ctr" rotWithShape="0">
              <a:schemeClr val="bg1"/>
            </a:outerShdw>
          </a:effectLst>
        </p:spPr>
      </p:pic>
      <p:cxnSp>
        <p:nvCxnSpPr>
          <p:cNvPr id="9" name="Straight Connector 8"/>
          <p:cNvCxnSpPr/>
          <p:nvPr/>
        </p:nvCxnSpPr>
        <p:spPr>
          <a:xfrm>
            <a:off x="1538287" y="2853223"/>
            <a:ext cx="4950373" cy="0"/>
          </a:xfrm>
          <a:prstGeom prst="line">
            <a:avLst/>
          </a:prstGeom>
          <a:ln w="28575">
            <a:solidFill>
              <a:srgbClr val="20FCE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538286" y="3984493"/>
            <a:ext cx="4950373" cy="0"/>
          </a:xfrm>
          <a:prstGeom prst="line">
            <a:avLst/>
          </a:prstGeom>
          <a:ln w="28575">
            <a:solidFill>
              <a:srgbClr val="20FCE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6803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1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11" grpId="0"/>
      <p:bldP spid="8" grpId="0"/>
      <p:bldP spid="10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/>
        </p:nvCxnSpPr>
        <p:spPr>
          <a:xfrm>
            <a:off x="7097110" y="450442"/>
            <a:ext cx="0" cy="4247236"/>
          </a:xfrm>
          <a:prstGeom prst="line">
            <a:avLst/>
          </a:prstGeom>
          <a:ln w="38100">
            <a:solidFill>
              <a:schemeClr val="accent3"/>
            </a:solidFill>
            <a:prstDash val="sys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744185" y="692626"/>
            <a:ext cx="4297680" cy="127148"/>
          </a:xfrm>
          <a:prstGeom prst="rect">
            <a:avLst/>
          </a:prstGeom>
          <a:solidFill>
            <a:srgbClr val="20FCE2"/>
          </a:soli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15610" y="450442"/>
            <a:ext cx="4427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>
                <a:latin typeface="Zona Pro Bold" panose="02010803040002020004" pitchFamily="50" charset="0"/>
              </a:rPr>
              <a:t>Μικρά Βήματα. Στρατηγική Είσοδος.</a:t>
            </a:r>
            <a:endParaRPr lang="el-GR" dirty="0">
              <a:latin typeface="Zona Pro Bold" panose="02010803040002020004" pitchFamily="50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 rot="16200000">
            <a:off x="-1536339" y="3305889"/>
            <a:ext cx="43148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Zona Pro Bold" panose="02010803040002020004" pitchFamily="50" charset="0"/>
              </a:rPr>
              <a:t>GOING GLOBAL IS A SEQUENCE OF DATA-DRIVEN DECISIONS</a:t>
            </a:r>
            <a:endParaRPr lang="en-US" sz="1000" dirty="0">
              <a:latin typeface="Zona Pro Bold" panose="02010803040002020004" pitchFamily="50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6031" y="503518"/>
            <a:ext cx="1315616" cy="406120"/>
          </a:xfrm>
          <a:prstGeom prst="rect">
            <a:avLst/>
          </a:prstGeom>
          <a:effectLst>
            <a:outerShdw blurRad="50800" dist="50800" dir="5400000" sx="73000" sy="73000" algn="ctr" rotWithShape="0">
              <a:schemeClr val="bg1"/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439" y="1836349"/>
            <a:ext cx="8667750" cy="54534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486402" y="5455112"/>
            <a:ext cx="95567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 smtClean="0">
                <a:latin typeface="Zona Pro Bold" panose="02010803040002020004" pitchFamily="50" charset="0"/>
              </a:rPr>
              <a:t>Το customer </a:t>
            </a:r>
            <a:r>
              <a:rPr lang="el-GR" sz="1600" dirty="0">
                <a:latin typeface="Zona Pro Bold" panose="02010803040002020004" pitchFamily="50" charset="0"/>
              </a:rPr>
              <a:t>journey αντιστρέφεται. Ξεκινήστε με ενέργειες που θα φέρουν εύκολα ROI. </a:t>
            </a:r>
            <a:endParaRPr lang="en-US" sz="1600" dirty="0">
              <a:latin typeface="Zona Pro Bold" panose="02010803040002020004" pitchFamily="50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9819" y="3871257"/>
            <a:ext cx="1882261" cy="55448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340" y="3871257"/>
            <a:ext cx="1882261" cy="55448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7550" y="3871256"/>
            <a:ext cx="1882259" cy="55448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23226" y="2554073"/>
            <a:ext cx="2034907" cy="599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324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081752" y="3429000"/>
            <a:ext cx="2028496" cy="180156"/>
          </a:xfrm>
          <a:prstGeom prst="rect">
            <a:avLst/>
          </a:prstGeom>
          <a:solidFill>
            <a:srgbClr val="20FC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980727" y="3096446"/>
            <a:ext cx="22305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Zona Pro Bold" panose="02010803040002020004" pitchFamily="50" charset="0"/>
              </a:rPr>
              <a:t>Thank you!</a:t>
            </a:r>
            <a:endParaRPr lang="en-US" sz="2800" dirty="0">
              <a:latin typeface="Zona Pro Bold" panose="02010803040002020004" pitchFamily="50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4659" y="491486"/>
            <a:ext cx="1744549" cy="538528"/>
          </a:xfrm>
          <a:prstGeom prst="rect">
            <a:avLst/>
          </a:prstGeom>
          <a:effectLst>
            <a:outerShdw blurRad="50800" dist="50800" dir="5400000" sx="73000" sy="73000" algn="ctr" rotWithShape="0">
              <a:schemeClr val="bg1"/>
            </a:outerShdw>
          </a:effectLst>
        </p:spPr>
      </p:pic>
    </p:spTree>
    <p:extLst>
      <p:ext uri="{BB962C8B-B14F-4D97-AF65-F5344CB8AC3E}">
        <p14:creationId xmlns:p14="http://schemas.microsoft.com/office/powerpoint/2010/main" val="104530140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7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1205</TotalTime>
  <Words>576</Words>
  <Application>Microsoft Office PowerPoint</Application>
  <PresentationFormat>Widescreen</PresentationFormat>
  <Paragraphs>103</Paragraphs>
  <Slides>14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Zona Pro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Polina Hadjipanayiotou</cp:lastModifiedBy>
  <cp:revision>108</cp:revision>
  <dcterms:created xsi:type="dcterms:W3CDTF">2017-12-08T08:14:26Z</dcterms:created>
  <dcterms:modified xsi:type="dcterms:W3CDTF">2018-06-20T09:06:18Z</dcterms:modified>
</cp:coreProperties>
</file>