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26" r:id="rId2"/>
    <p:sldId id="335" r:id="rId3"/>
    <p:sldId id="336" r:id="rId4"/>
    <p:sldId id="337" r:id="rId5"/>
    <p:sldId id="338" r:id="rId6"/>
    <p:sldId id="339" r:id="rId7"/>
    <p:sldId id="340" r:id="rId8"/>
    <p:sldId id="341" r:id="rId9"/>
    <p:sldId id="342" r:id="rId10"/>
    <p:sldId id="343" r:id="rId11"/>
    <p:sldId id="344" r:id="rId12"/>
    <p:sldId id="345" r:id="rId13"/>
    <p:sldId id="346" r:id="rId14"/>
    <p:sldId id="347" r:id="rId15"/>
    <p:sldId id="348" r:id="rId16"/>
    <p:sldId id="349" r:id="rId17"/>
    <p:sldId id="350" r:id="rId18"/>
    <p:sldId id="35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3D104BED-32C1-4330-84E5-B3D1FF6B9E4C}">
          <p14:sldIdLst>
            <p14:sldId id="326"/>
            <p14:sldId id="335"/>
            <p14:sldId id="336"/>
            <p14:sldId id="337"/>
            <p14:sldId id="338"/>
            <p14:sldId id="339"/>
            <p14:sldId id="340"/>
            <p14:sldId id="341"/>
            <p14:sldId id="342"/>
            <p14:sldId id="343"/>
            <p14:sldId id="344"/>
            <p14:sldId id="345"/>
            <p14:sldId id="346"/>
            <p14:sldId id="347"/>
            <p14:sldId id="348"/>
            <p14:sldId id="349"/>
            <p14:sldId id="350"/>
            <p14:sldId id="35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12" autoAdjust="0"/>
    <p:restoredTop sz="94660"/>
  </p:normalViewPr>
  <p:slideViewPr>
    <p:cSldViewPr snapToGrid="0">
      <p:cViewPr varScale="1">
        <p:scale>
          <a:sx n="118" d="100"/>
          <a:sy n="118" d="100"/>
        </p:scale>
        <p:origin x="34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9209C-9CED-4422-B3C5-DDBEA52EBBB9}" type="datetimeFigureOut">
              <a:rPr lang="el-GR" smtClean="0"/>
              <a:t>18/6/2018</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DAD1EC-D976-45D8-AE8C-2D0524F2BF93}" type="slidenum">
              <a:rPr lang="el-GR" smtClean="0"/>
              <a:t>‹#›</a:t>
            </a:fld>
            <a:endParaRPr lang="el-GR"/>
          </a:p>
        </p:txBody>
      </p:sp>
    </p:spTree>
    <p:extLst>
      <p:ext uri="{BB962C8B-B14F-4D97-AF65-F5344CB8AC3E}">
        <p14:creationId xmlns:p14="http://schemas.microsoft.com/office/powerpoint/2010/main" val="1615285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B63531F4-F9DF-4E65-89A4-610A9DE3DE2C}" type="slidenum">
              <a:rPr lang="el-GR" smtClean="0"/>
              <a:t>3</a:t>
            </a:fld>
            <a:endParaRPr lang="el-GR"/>
          </a:p>
        </p:txBody>
      </p:sp>
    </p:spTree>
    <p:extLst>
      <p:ext uri="{BB962C8B-B14F-4D97-AF65-F5344CB8AC3E}">
        <p14:creationId xmlns:p14="http://schemas.microsoft.com/office/powerpoint/2010/main" val="2131006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96DAD1EC-D976-45D8-AE8C-2D0524F2BF93}" type="slidenum">
              <a:rPr lang="el-GR" smtClean="0"/>
              <a:t>9</a:t>
            </a:fld>
            <a:endParaRPr lang="el-GR"/>
          </a:p>
        </p:txBody>
      </p:sp>
    </p:spTree>
    <p:extLst>
      <p:ext uri="{BB962C8B-B14F-4D97-AF65-F5344CB8AC3E}">
        <p14:creationId xmlns:p14="http://schemas.microsoft.com/office/powerpoint/2010/main" val="3743168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B63531F4-F9DF-4E65-89A4-610A9DE3DE2C}" type="slidenum">
              <a:rPr lang="el-GR" smtClean="0"/>
              <a:t>14</a:t>
            </a:fld>
            <a:endParaRPr lang="el-GR"/>
          </a:p>
        </p:txBody>
      </p:sp>
    </p:spTree>
    <p:extLst>
      <p:ext uri="{BB962C8B-B14F-4D97-AF65-F5344CB8AC3E}">
        <p14:creationId xmlns:p14="http://schemas.microsoft.com/office/powerpoint/2010/main" val="4057359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B63531F4-F9DF-4E65-89A4-610A9DE3DE2C}" type="slidenum">
              <a:rPr lang="el-GR" smtClean="0"/>
              <a:t>16</a:t>
            </a:fld>
            <a:endParaRPr lang="el-GR"/>
          </a:p>
        </p:txBody>
      </p:sp>
    </p:spTree>
    <p:extLst>
      <p:ext uri="{BB962C8B-B14F-4D97-AF65-F5344CB8AC3E}">
        <p14:creationId xmlns:p14="http://schemas.microsoft.com/office/powerpoint/2010/main" val="3998959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B63531F4-F9DF-4E65-89A4-610A9DE3DE2C}" type="slidenum">
              <a:rPr lang="el-GR" smtClean="0"/>
              <a:t>17</a:t>
            </a:fld>
            <a:endParaRPr lang="el-GR"/>
          </a:p>
        </p:txBody>
      </p:sp>
    </p:spTree>
    <p:extLst>
      <p:ext uri="{BB962C8B-B14F-4D97-AF65-F5344CB8AC3E}">
        <p14:creationId xmlns:p14="http://schemas.microsoft.com/office/powerpoint/2010/main" val="2667381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B63531F4-F9DF-4E65-89A4-610A9DE3DE2C}" type="slidenum">
              <a:rPr lang="el-GR" smtClean="0"/>
              <a:t>18</a:t>
            </a:fld>
            <a:endParaRPr lang="el-GR"/>
          </a:p>
        </p:txBody>
      </p:sp>
    </p:spTree>
    <p:extLst>
      <p:ext uri="{BB962C8B-B14F-4D97-AF65-F5344CB8AC3E}">
        <p14:creationId xmlns:p14="http://schemas.microsoft.com/office/powerpoint/2010/main" val="3421490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5521044"/>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attFill prst="pct20">
            <a:fgClr>
              <a:schemeClr val="accent1"/>
            </a:fgClr>
            <a:bgClr>
              <a:schemeClr val="bg1"/>
            </a:bgClr>
          </a:pattFill>
        </p:spPr>
        <p:txBody>
          <a:bodyPr/>
          <a:lstStyle/>
          <a:p>
            <a:endParaRPr lang="en-US"/>
          </a:p>
        </p:txBody>
      </p:sp>
    </p:spTree>
    <p:extLst>
      <p:ext uri="{BB962C8B-B14F-4D97-AF65-F5344CB8AC3E}">
        <p14:creationId xmlns:p14="http://schemas.microsoft.com/office/powerpoint/2010/main" val="3289012142"/>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90262"/>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961535"/>
            <a:ext cx="4064000" cy="3437183"/>
          </a:xfrm>
          <a:pattFill prst="pct20">
            <a:fgClr>
              <a:schemeClr val="accent1"/>
            </a:fgClr>
            <a:bgClr>
              <a:schemeClr val="bg1"/>
            </a:bgClr>
          </a:pattFill>
        </p:spPr>
        <p:txBody>
          <a:bodyPr/>
          <a:lstStyle/>
          <a:p>
            <a:endParaRPr lang="en-US"/>
          </a:p>
        </p:txBody>
      </p:sp>
      <p:sp>
        <p:nvSpPr>
          <p:cNvPr id="6" name="Picture Placeholder 4"/>
          <p:cNvSpPr>
            <a:spLocks noGrp="1"/>
          </p:cNvSpPr>
          <p:nvPr>
            <p:ph type="pic" sz="quarter" idx="11"/>
          </p:nvPr>
        </p:nvSpPr>
        <p:spPr>
          <a:xfrm>
            <a:off x="8128000" y="1961535"/>
            <a:ext cx="4064000" cy="3437183"/>
          </a:xfrm>
          <a:pattFill prst="pct20">
            <a:fgClr>
              <a:schemeClr val="accent1"/>
            </a:fgClr>
            <a:bgClr>
              <a:schemeClr val="bg1"/>
            </a:bgClr>
          </a:pattFill>
        </p:spPr>
        <p:txBody>
          <a:bodyPr/>
          <a:lstStyle/>
          <a:p>
            <a:endParaRPr lang="en-US"/>
          </a:p>
        </p:txBody>
      </p:sp>
    </p:spTree>
    <p:extLst>
      <p:ext uri="{BB962C8B-B14F-4D97-AF65-F5344CB8AC3E}">
        <p14:creationId xmlns:p14="http://schemas.microsoft.com/office/powerpoint/2010/main" val="3509193074"/>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12192000" cy="4999703"/>
          </a:xfrm>
          <a:pattFill prst="pct20">
            <a:fgClr>
              <a:schemeClr val="accent1"/>
            </a:fgClr>
            <a:bgClr>
              <a:schemeClr val="bg1"/>
            </a:bgClr>
          </a:pattFill>
        </p:spPr>
        <p:txBody>
          <a:bodyPr/>
          <a:lstStyle/>
          <a:p>
            <a:endParaRPr lang="en-US"/>
          </a:p>
        </p:txBody>
      </p:sp>
    </p:spTree>
    <p:extLst>
      <p:ext uri="{BB962C8B-B14F-4D97-AF65-F5344CB8AC3E}">
        <p14:creationId xmlns:p14="http://schemas.microsoft.com/office/powerpoint/2010/main" val="1078301277"/>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2" name="Picture Placeholder 4"/>
          <p:cNvSpPr>
            <a:spLocks noGrp="1"/>
          </p:cNvSpPr>
          <p:nvPr>
            <p:ph type="pic" sz="quarter" idx="12"/>
          </p:nvPr>
        </p:nvSpPr>
        <p:spPr>
          <a:xfrm>
            <a:off x="8128000" y="2485103"/>
            <a:ext cx="2032000" cy="2153264"/>
          </a:xfrm>
          <a:pattFill prst="pct20">
            <a:fgClr>
              <a:schemeClr val="accent1"/>
            </a:fgClr>
            <a:bgClr>
              <a:schemeClr val="bg1"/>
            </a:bgClr>
          </a:pattFill>
        </p:spPr>
        <p:txBody>
          <a:bodyPr/>
          <a:lstStyle/>
          <a:p>
            <a:endParaRPr lang="en-US"/>
          </a:p>
        </p:txBody>
      </p:sp>
      <p:sp>
        <p:nvSpPr>
          <p:cNvPr id="10" name="Picture Placeholder 4"/>
          <p:cNvSpPr>
            <a:spLocks noGrp="1"/>
          </p:cNvSpPr>
          <p:nvPr>
            <p:ph type="pic" sz="quarter" idx="11"/>
          </p:nvPr>
        </p:nvSpPr>
        <p:spPr>
          <a:xfrm>
            <a:off x="4064000" y="2485103"/>
            <a:ext cx="2032000" cy="2153264"/>
          </a:xfrm>
          <a:pattFill prst="pct20">
            <a:fgClr>
              <a:schemeClr val="accent1"/>
            </a:fgClr>
            <a:bgClr>
              <a:schemeClr val="bg1"/>
            </a:bgClr>
          </a:pattFill>
        </p:spPr>
        <p:txBody>
          <a:bodyPr/>
          <a:lstStyle/>
          <a:p>
            <a:endParaRPr lang="en-US"/>
          </a:p>
        </p:txBody>
      </p:sp>
      <p:sp>
        <p:nvSpPr>
          <p:cNvPr id="5" name="Picture Placeholder 4"/>
          <p:cNvSpPr>
            <a:spLocks noGrp="1"/>
          </p:cNvSpPr>
          <p:nvPr>
            <p:ph type="pic" sz="quarter" idx="10"/>
          </p:nvPr>
        </p:nvSpPr>
        <p:spPr>
          <a:xfrm>
            <a:off x="0" y="2485103"/>
            <a:ext cx="2032000" cy="2153264"/>
          </a:xfrm>
          <a:pattFill prst="pct20">
            <a:fgClr>
              <a:schemeClr val="accent1"/>
            </a:fgClr>
            <a:bgClr>
              <a:schemeClr val="bg1"/>
            </a:bgClr>
          </a:pattFill>
        </p:spPr>
        <p:txBody>
          <a:bodyPr/>
          <a:lstStyle/>
          <a:p>
            <a:endParaRPr lang="en-US"/>
          </a:p>
        </p:txBody>
      </p:sp>
    </p:spTree>
    <p:extLst>
      <p:ext uri="{BB962C8B-B14F-4D97-AF65-F5344CB8AC3E}">
        <p14:creationId xmlns:p14="http://schemas.microsoft.com/office/powerpoint/2010/main" val="1711283897"/>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2" name="Picture Placeholder 4"/>
          <p:cNvSpPr>
            <a:spLocks noGrp="1"/>
          </p:cNvSpPr>
          <p:nvPr>
            <p:ph type="pic" sz="quarter" idx="12"/>
          </p:nvPr>
        </p:nvSpPr>
        <p:spPr>
          <a:xfrm>
            <a:off x="8128000" y="2485103"/>
            <a:ext cx="2032000" cy="2153264"/>
          </a:xfrm>
          <a:pattFill prst="pct20">
            <a:fgClr>
              <a:schemeClr val="accent1"/>
            </a:fgClr>
            <a:bgClr>
              <a:schemeClr val="bg1"/>
            </a:bgClr>
          </a:pattFill>
        </p:spPr>
        <p:txBody>
          <a:bodyPr/>
          <a:lstStyle/>
          <a:p>
            <a:endParaRPr lang="en-US"/>
          </a:p>
        </p:txBody>
      </p:sp>
      <p:sp>
        <p:nvSpPr>
          <p:cNvPr id="10" name="Picture Placeholder 4"/>
          <p:cNvSpPr>
            <a:spLocks noGrp="1"/>
          </p:cNvSpPr>
          <p:nvPr>
            <p:ph type="pic" sz="quarter" idx="11"/>
          </p:nvPr>
        </p:nvSpPr>
        <p:spPr>
          <a:xfrm>
            <a:off x="4064000" y="2485103"/>
            <a:ext cx="2032000" cy="2153264"/>
          </a:xfrm>
          <a:pattFill prst="pct20">
            <a:fgClr>
              <a:schemeClr val="accent1"/>
            </a:fgClr>
            <a:bgClr>
              <a:schemeClr val="bg1"/>
            </a:bgClr>
          </a:pattFill>
        </p:spPr>
        <p:txBody>
          <a:bodyPr/>
          <a:lstStyle/>
          <a:p>
            <a:endParaRPr lang="en-US"/>
          </a:p>
        </p:txBody>
      </p:sp>
      <p:sp>
        <p:nvSpPr>
          <p:cNvPr id="5" name="Picture Placeholder 4"/>
          <p:cNvSpPr>
            <a:spLocks noGrp="1"/>
          </p:cNvSpPr>
          <p:nvPr>
            <p:ph type="pic" sz="quarter" idx="10"/>
          </p:nvPr>
        </p:nvSpPr>
        <p:spPr>
          <a:xfrm>
            <a:off x="0" y="2485103"/>
            <a:ext cx="2032000" cy="2153264"/>
          </a:xfrm>
          <a:pattFill prst="pct20">
            <a:fgClr>
              <a:schemeClr val="accent1"/>
            </a:fgClr>
            <a:bgClr>
              <a:schemeClr val="bg1"/>
            </a:bgClr>
          </a:pattFill>
        </p:spPr>
        <p:txBody>
          <a:bodyPr/>
          <a:lstStyle/>
          <a:p>
            <a:endParaRPr lang="en-US"/>
          </a:p>
        </p:txBody>
      </p:sp>
    </p:spTree>
    <p:extLst>
      <p:ext uri="{BB962C8B-B14F-4D97-AF65-F5344CB8AC3E}">
        <p14:creationId xmlns:p14="http://schemas.microsoft.com/office/powerpoint/2010/main" val="3482919998"/>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1779390"/>
            <a:ext cx="6095999" cy="1823850"/>
          </a:xfrm>
          <a:pattFill prst="pct20">
            <a:fgClr>
              <a:schemeClr val="accent1"/>
            </a:fgClr>
            <a:bgClr>
              <a:schemeClr val="bg1"/>
            </a:bgClr>
          </a:pattFill>
        </p:spPr>
        <p:txBody>
          <a:bodyPr/>
          <a:lstStyle/>
          <a:p>
            <a:endParaRPr lang="en-US"/>
          </a:p>
        </p:txBody>
      </p:sp>
      <p:sp>
        <p:nvSpPr>
          <p:cNvPr id="12" name="Picture Placeholder 4"/>
          <p:cNvSpPr>
            <a:spLocks noGrp="1"/>
          </p:cNvSpPr>
          <p:nvPr>
            <p:ph type="pic" sz="quarter" idx="12"/>
          </p:nvPr>
        </p:nvSpPr>
        <p:spPr>
          <a:xfrm>
            <a:off x="6095997" y="3603240"/>
            <a:ext cx="6096001" cy="1823850"/>
          </a:xfrm>
          <a:pattFill prst="pct20">
            <a:fgClr>
              <a:schemeClr val="accent1"/>
            </a:fgClr>
            <a:bgClr>
              <a:schemeClr val="bg1"/>
            </a:bgClr>
          </a:pattFill>
        </p:spPr>
        <p:txBody>
          <a:bodyPr/>
          <a:lstStyle/>
          <a:p>
            <a:endParaRPr lang="en-US"/>
          </a:p>
        </p:txBody>
      </p:sp>
    </p:spTree>
    <p:extLst>
      <p:ext uri="{BB962C8B-B14F-4D97-AF65-F5344CB8AC3E}">
        <p14:creationId xmlns:p14="http://schemas.microsoft.com/office/powerpoint/2010/main" val="1088371605"/>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9" name="Picture Placeholder 14"/>
          <p:cNvSpPr>
            <a:spLocks noGrp="1"/>
          </p:cNvSpPr>
          <p:nvPr>
            <p:ph type="pic" sz="quarter" idx="10"/>
          </p:nvPr>
        </p:nvSpPr>
        <p:spPr>
          <a:xfrm>
            <a:off x="1192214" y="1750214"/>
            <a:ext cx="3206751" cy="3138488"/>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10" name="Picture Placeholder 14"/>
          <p:cNvSpPr>
            <a:spLocks noGrp="1"/>
          </p:cNvSpPr>
          <p:nvPr>
            <p:ph type="pic" sz="quarter" idx="11"/>
          </p:nvPr>
        </p:nvSpPr>
        <p:spPr>
          <a:xfrm>
            <a:off x="4487823" y="1750214"/>
            <a:ext cx="3206751" cy="3138488"/>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11" name="Picture Placeholder 14"/>
          <p:cNvSpPr>
            <a:spLocks noGrp="1"/>
          </p:cNvSpPr>
          <p:nvPr>
            <p:ph type="pic" sz="quarter" idx="12"/>
          </p:nvPr>
        </p:nvSpPr>
        <p:spPr>
          <a:xfrm>
            <a:off x="7809926" y="1750214"/>
            <a:ext cx="3206751" cy="3138488"/>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Tree>
    <p:extLst>
      <p:ext uri="{BB962C8B-B14F-4D97-AF65-F5344CB8AC3E}">
        <p14:creationId xmlns:p14="http://schemas.microsoft.com/office/powerpoint/2010/main" val="2430807212"/>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6" y="1674845"/>
            <a:ext cx="3106739" cy="2016211"/>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15" name="Picture Placeholder 2"/>
          <p:cNvSpPr>
            <a:spLocks noGrp="1"/>
          </p:cNvSpPr>
          <p:nvPr>
            <p:ph type="pic" sz="quarter" idx="11"/>
          </p:nvPr>
        </p:nvSpPr>
        <p:spPr>
          <a:xfrm>
            <a:off x="4533785" y="1674845"/>
            <a:ext cx="3106739" cy="2016211"/>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16" name="Picture Placeholder 2"/>
          <p:cNvSpPr>
            <a:spLocks noGrp="1"/>
          </p:cNvSpPr>
          <p:nvPr>
            <p:ph type="pic" sz="quarter" idx="12"/>
          </p:nvPr>
        </p:nvSpPr>
        <p:spPr>
          <a:xfrm>
            <a:off x="7858048" y="1674845"/>
            <a:ext cx="3106739" cy="2016211"/>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17" name="Picture Placeholder 2"/>
          <p:cNvSpPr>
            <a:spLocks noGrp="1"/>
          </p:cNvSpPr>
          <p:nvPr>
            <p:ph type="pic" sz="quarter" idx="13"/>
          </p:nvPr>
        </p:nvSpPr>
        <p:spPr>
          <a:xfrm>
            <a:off x="1222376" y="3906757"/>
            <a:ext cx="3106739" cy="2016211"/>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18" name="Picture Placeholder 2"/>
          <p:cNvSpPr>
            <a:spLocks noGrp="1"/>
          </p:cNvSpPr>
          <p:nvPr>
            <p:ph type="pic" sz="quarter" idx="14"/>
          </p:nvPr>
        </p:nvSpPr>
        <p:spPr>
          <a:xfrm>
            <a:off x="4533785" y="3906757"/>
            <a:ext cx="3106739" cy="2016211"/>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19" name="Picture Placeholder 2"/>
          <p:cNvSpPr>
            <a:spLocks noGrp="1"/>
          </p:cNvSpPr>
          <p:nvPr>
            <p:ph type="pic" sz="quarter" idx="15"/>
          </p:nvPr>
        </p:nvSpPr>
        <p:spPr>
          <a:xfrm>
            <a:off x="7858048" y="3906757"/>
            <a:ext cx="3106739" cy="2016211"/>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Tree>
    <p:extLst>
      <p:ext uri="{BB962C8B-B14F-4D97-AF65-F5344CB8AC3E}">
        <p14:creationId xmlns:p14="http://schemas.microsoft.com/office/powerpoint/2010/main" val="3711789530"/>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5" name="Picture Placeholder 11"/>
          <p:cNvSpPr>
            <a:spLocks noGrp="1"/>
          </p:cNvSpPr>
          <p:nvPr>
            <p:ph type="pic" sz="quarter" idx="13"/>
          </p:nvPr>
        </p:nvSpPr>
        <p:spPr>
          <a:xfrm>
            <a:off x="916105" y="1905231"/>
            <a:ext cx="2232000" cy="3600000"/>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6" name="Picture Placeholder 11"/>
          <p:cNvSpPr>
            <a:spLocks noGrp="1"/>
          </p:cNvSpPr>
          <p:nvPr>
            <p:ph type="pic" sz="quarter" idx="14"/>
          </p:nvPr>
        </p:nvSpPr>
        <p:spPr>
          <a:xfrm>
            <a:off x="3619863" y="1905231"/>
            <a:ext cx="2232000" cy="3600000"/>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7" name="Picture Placeholder 11"/>
          <p:cNvSpPr>
            <a:spLocks noGrp="1"/>
          </p:cNvSpPr>
          <p:nvPr>
            <p:ph type="pic" sz="quarter" idx="15"/>
          </p:nvPr>
        </p:nvSpPr>
        <p:spPr>
          <a:xfrm>
            <a:off x="6313607" y="1905231"/>
            <a:ext cx="2232000" cy="3600000"/>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9" name="Picture Placeholder 11"/>
          <p:cNvSpPr>
            <a:spLocks noGrp="1"/>
          </p:cNvSpPr>
          <p:nvPr>
            <p:ph type="pic" sz="quarter" idx="16"/>
          </p:nvPr>
        </p:nvSpPr>
        <p:spPr>
          <a:xfrm>
            <a:off x="9019229" y="1905231"/>
            <a:ext cx="2232000" cy="3600000"/>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Tree>
    <p:extLst>
      <p:ext uri="{BB962C8B-B14F-4D97-AF65-F5344CB8AC3E}">
        <p14:creationId xmlns:p14="http://schemas.microsoft.com/office/powerpoint/2010/main" val="2513756629"/>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835271" y="1798592"/>
            <a:ext cx="4969744" cy="3753339"/>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
        <p:nvSpPr>
          <p:cNvPr id="7" name="Picture Placeholder 3"/>
          <p:cNvSpPr>
            <a:spLocks noGrp="1"/>
          </p:cNvSpPr>
          <p:nvPr>
            <p:ph type="pic" sz="quarter" idx="11"/>
          </p:nvPr>
        </p:nvSpPr>
        <p:spPr>
          <a:xfrm>
            <a:off x="6386986" y="1798592"/>
            <a:ext cx="4969744" cy="3753339"/>
          </a:xfrm>
          <a:prstGeom prst="rect">
            <a:avLst/>
          </a:prstGeom>
          <a:pattFill prst="pct20">
            <a:fgClr>
              <a:schemeClr val="accent1"/>
            </a:fgClr>
            <a:bgClr>
              <a:schemeClr val="bg1"/>
            </a:bgClr>
          </a:pattFill>
        </p:spPr>
        <p:txBody>
          <a:bodyPr>
            <a:normAutofit/>
          </a:bodyPr>
          <a:lstStyle>
            <a:lvl1pPr>
              <a:defRPr sz="2000">
                <a:solidFill>
                  <a:schemeClr val="tx1"/>
                </a:solidFill>
              </a:defRPr>
            </a:lvl1pPr>
          </a:lstStyle>
          <a:p>
            <a:endParaRPr lang="id-ID" dirty="0"/>
          </a:p>
        </p:txBody>
      </p:sp>
    </p:spTree>
    <p:extLst>
      <p:ext uri="{BB962C8B-B14F-4D97-AF65-F5344CB8AC3E}">
        <p14:creationId xmlns:p14="http://schemas.microsoft.com/office/powerpoint/2010/main" val="2589244068"/>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81A14-3E05-40B5-841F-ABA802A57C2A}" type="datetimeFigureOut">
              <a:rPr lang="en-US" smtClean="0"/>
              <a:t>6/18/2018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47EAB5-6451-4749-AA86-0B4ACFD1FBD0}" type="slidenum">
              <a:rPr lang="en-US" smtClean="0"/>
              <a:t>‹#›</a:t>
            </a:fld>
            <a:endParaRPr lang="en-US"/>
          </a:p>
        </p:txBody>
      </p:sp>
      <p:sp>
        <p:nvSpPr>
          <p:cNvPr id="9" name="TextBox 8"/>
          <p:cNvSpPr txBox="1"/>
          <p:nvPr userDrawn="1"/>
        </p:nvSpPr>
        <p:spPr>
          <a:xfrm>
            <a:off x="8698999" y="321872"/>
            <a:ext cx="2983509" cy="261610"/>
          </a:xfrm>
          <a:prstGeom prst="rect">
            <a:avLst/>
          </a:prstGeom>
          <a:noFill/>
        </p:spPr>
        <p:txBody>
          <a:bodyPr wrap="none" rtlCol="0">
            <a:spAutoFit/>
          </a:bodyPr>
          <a:lstStyle/>
          <a:p>
            <a:pPr algn="l"/>
            <a:r>
              <a:rPr lang="en-ID" sz="1100" b="0" i="0" kern="1200" dirty="0" smtClean="0">
                <a:solidFill>
                  <a:schemeClr val="accent1"/>
                </a:solidFill>
                <a:effectLst/>
                <a:latin typeface="+mn-lt"/>
                <a:ea typeface="+mn-ea"/>
                <a:cs typeface="+mn-cs"/>
              </a:rPr>
              <a:t>CLOP -</a:t>
            </a:r>
            <a:r>
              <a:rPr lang="en-ID" sz="1100" b="0" i="0" kern="1200" dirty="0" smtClean="0">
                <a:solidFill>
                  <a:schemeClr val="bg1">
                    <a:lumMod val="65000"/>
                  </a:schemeClr>
                </a:solidFill>
                <a:effectLst/>
                <a:latin typeface="+mn-lt"/>
                <a:ea typeface="+mn-ea"/>
                <a:cs typeface="+mn-cs"/>
              </a:rPr>
              <a:t> </a:t>
            </a:r>
            <a:r>
              <a:rPr lang="en-ID" sz="1100" b="0" i="0" kern="1200" dirty="0" smtClean="0">
                <a:solidFill>
                  <a:schemeClr val="bg1">
                    <a:lumMod val="75000"/>
                  </a:schemeClr>
                </a:solidFill>
                <a:effectLst/>
                <a:latin typeface="+mn-lt"/>
                <a:ea typeface="+mn-ea"/>
                <a:cs typeface="+mn-cs"/>
              </a:rPr>
              <a:t>Template</a:t>
            </a:r>
            <a:r>
              <a:rPr lang="en-ID" sz="1100" b="1" i="0" kern="1200" baseline="0" dirty="0" smtClean="0">
                <a:solidFill>
                  <a:schemeClr val="bg1">
                    <a:lumMod val="75000"/>
                  </a:schemeClr>
                </a:solidFill>
                <a:effectLst/>
                <a:latin typeface="+mn-lt"/>
                <a:ea typeface="+mn-ea"/>
                <a:cs typeface="+mn-cs"/>
              </a:rPr>
              <a:t> </a:t>
            </a:r>
            <a:r>
              <a:rPr lang="en-ID" sz="1100" b="0" i="0" kern="1200" dirty="0">
                <a:solidFill>
                  <a:schemeClr val="bg1">
                    <a:lumMod val="75000"/>
                  </a:schemeClr>
                </a:solidFill>
                <a:effectLst/>
                <a:latin typeface="+mn-lt"/>
                <a:ea typeface="+mn-ea"/>
                <a:cs typeface="+mn-cs"/>
              </a:rPr>
              <a:t>All rights </a:t>
            </a:r>
            <a:r>
              <a:rPr lang="en-ID" sz="1100" b="0" i="0" kern="1200" dirty="0" smtClean="0">
                <a:solidFill>
                  <a:schemeClr val="bg1">
                    <a:lumMod val="75000"/>
                  </a:schemeClr>
                </a:solidFill>
                <a:effectLst/>
                <a:latin typeface="+mn-lt"/>
              </a:rPr>
              <a:t>reserved - @2017</a:t>
            </a:r>
            <a:endParaRPr lang="en-ID" sz="1100" dirty="0">
              <a:solidFill>
                <a:schemeClr val="bg1">
                  <a:lumMod val="75000"/>
                </a:schemeClr>
              </a:solidFill>
              <a:latin typeface="+mn-lt"/>
            </a:endParaRPr>
          </a:p>
        </p:txBody>
      </p:sp>
      <p:grpSp>
        <p:nvGrpSpPr>
          <p:cNvPr id="10" name="Group 9"/>
          <p:cNvGrpSpPr/>
          <p:nvPr userDrawn="1"/>
        </p:nvGrpSpPr>
        <p:grpSpPr>
          <a:xfrm>
            <a:off x="509492" y="6157217"/>
            <a:ext cx="832386" cy="296384"/>
            <a:chOff x="4822825" y="5469417"/>
            <a:chExt cx="832386" cy="296384"/>
          </a:xfrm>
        </p:grpSpPr>
        <p:grpSp>
          <p:nvGrpSpPr>
            <p:cNvPr id="11" name="Group 10"/>
            <p:cNvGrpSpPr/>
            <p:nvPr userDrawn="1"/>
          </p:nvGrpSpPr>
          <p:grpSpPr>
            <a:xfrm>
              <a:off x="4822825" y="5469417"/>
              <a:ext cx="297815" cy="296384"/>
              <a:chOff x="4822825" y="5437188"/>
              <a:chExt cx="330200" cy="328613"/>
            </a:xfrm>
            <a:solidFill>
              <a:schemeClr val="bg1">
                <a:lumMod val="75000"/>
              </a:schemeClr>
            </a:solidFill>
          </p:grpSpPr>
          <p:sp>
            <p:nvSpPr>
              <p:cNvPr id="15" name="Freeform 78"/>
              <p:cNvSpPr>
                <a:spLocks noEditPoints="1"/>
              </p:cNvSpPr>
              <p:nvPr userDrawn="1"/>
            </p:nvSpPr>
            <p:spPr bwMode="auto">
              <a:xfrm>
                <a:off x="4822825" y="5437188"/>
                <a:ext cx="330200" cy="32861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16" name="Freeform 79"/>
              <p:cNvSpPr>
                <a:spLocks/>
              </p:cNvSpPr>
              <p:nvPr userDrawn="1"/>
            </p:nvSpPr>
            <p:spPr bwMode="auto">
              <a:xfrm>
                <a:off x="4916488" y="5507038"/>
                <a:ext cx="117475" cy="193675"/>
              </a:xfrm>
              <a:custGeom>
                <a:avLst/>
                <a:gdLst>
                  <a:gd name="T0" fmla="*/ 74 w 74"/>
                  <a:gd name="T1" fmla="*/ 19 h 122"/>
                  <a:gd name="T2" fmla="*/ 23 w 74"/>
                  <a:gd name="T3" fmla="*/ 63 h 122"/>
                  <a:gd name="T4" fmla="*/ 74 w 74"/>
                  <a:gd name="T5" fmla="*/ 104 h 122"/>
                  <a:gd name="T6" fmla="*/ 74 w 74"/>
                  <a:gd name="T7" fmla="*/ 122 h 122"/>
                  <a:gd name="T8" fmla="*/ 0 w 74"/>
                  <a:gd name="T9" fmla="*/ 63 h 122"/>
                  <a:gd name="T10" fmla="*/ 74 w 74"/>
                  <a:gd name="T11" fmla="*/ 0 h 122"/>
                  <a:gd name="T12" fmla="*/ 74 w 74"/>
                  <a:gd name="T13" fmla="*/ 19 h 122"/>
                </a:gdLst>
                <a:ahLst/>
                <a:cxnLst>
                  <a:cxn ang="0">
                    <a:pos x="T0" y="T1"/>
                  </a:cxn>
                  <a:cxn ang="0">
                    <a:pos x="T2" y="T3"/>
                  </a:cxn>
                  <a:cxn ang="0">
                    <a:pos x="T4" y="T5"/>
                  </a:cxn>
                  <a:cxn ang="0">
                    <a:pos x="T6" y="T7"/>
                  </a:cxn>
                  <a:cxn ang="0">
                    <a:pos x="T8" y="T9"/>
                  </a:cxn>
                  <a:cxn ang="0">
                    <a:pos x="T10" y="T11"/>
                  </a:cxn>
                  <a:cxn ang="0">
                    <a:pos x="T12" y="T13"/>
                  </a:cxn>
                </a:cxnLst>
                <a:rect l="0" t="0" r="r" b="b"/>
                <a:pathLst>
                  <a:path w="74" h="122">
                    <a:moveTo>
                      <a:pt x="74" y="19"/>
                    </a:moveTo>
                    <a:lnTo>
                      <a:pt x="23" y="63"/>
                    </a:lnTo>
                    <a:lnTo>
                      <a:pt x="74" y="104"/>
                    </a:lnTo>
                    <a:lnTo>
                      <a:pt x="74" y="122"/>
                    </a:lnTo>
                    <a:lnTo>
                      <a:pt x="0" y="63"/>
                    </a:lnTo>
                    <a:lnTo>
                      <a:pt x="74" y="0"/>
                    </a:lnTo>
                    <a:lnTo>
                      <a:pt x="74" y="19"/>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12" name="Group 11"/>
            <p:cNvGrpSpPr/>
            <p:nvPr userDrawn="1"/>
          </p:nvGrpSpPr>
          <p:grpSpPr>
            <a:xfrm flipH="1">
              <a:off x="5357396" y="5469417"/>
              <a:ext cx="297815" cy="296384"/>
              <a:chOff x="4822825" y="5437188"/>
              <a:chExt cx="330200" cy="328613"/>
            </a:xfrm>
            <a:solidFill>
              <a:schemeClr val="bg1">
                <a:lumMod val="75000"/>
              </a:schemeClr>
            </a:solidFill>
          </p:grpSpPr>
          <p:sp>
            <p:nvSpPr>
              <p:cNvPr id="13" name="Freeform 78"/>
              <p:cNvSpPr>
                <a:spLocks noEditPoints="1"/>
              </p:cNvSpPr>
              <p:nvPr userDrawn="1"/>
            </p:nvSpPr>
            <p:spPr bwMode="auto">
              <a:xfrm>
                <a:off x="4822825" y="5437188"/>
                <a:ext cx="330200" cy="32861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sp>
            <p:nvSpPr>
              <p:cNvPr id="14" name="Freeform 79"/>
              <p:cNvSpPr>
                <a:spLocks/>
              </p:cNvSpPr>
              <p:nvPr userDrawn="1"/>
            </p:nvSpPr>
            <p:spPr bwMode="auto">
              <a:xfrm>
                <a:off x="4916488" y="5507038"/>
                <a:ext cx="117475" cy="193675"/>
              </a:xfrm>
              <a:custGeom>
                <a:avLst/>
                <a:gdLst>
                  <a:gd name="T0" fmla="*/ 74 w 74"/>
                  <a:gd name="T1" fmla="*/ 19 h 122"/>
                  <a:gd name="T2" fmla="*/ 23 w 74"/>
                  <a:gd name="T3" fmla="*/ 63 h 122"/>
                  <a:gd name="T4" fmla="*/ 74 w 74"/>
                  <a:gd name="T5" fmla="*/ 104 h 122"/>
                  <a:gd name="T6" fmla="*/ 74 w 74"/>
                  <a:gd name="T7" fmla="*/ 122 h 122"/>
                  <a:gd name="T8" fmla="*/ 0 w 74"/>
                  <a:gd name="T9" fmla="*/ 63 h 122"/>
                  <a:gd name="T10" fmla="*/ 74 w 74"/>
                  <a:gd name="T11" fmla="*/ 0 h 122"/>
                  <a:gd name="T12" fmla="*/ 74 w 74"/>
                  <a:gd name="T13" fmla="*/ 19 h 122"/>
                </a:gdLst>
                <a:ahLst/>
                <a:cxnLst>
                  <a:cxn ang="0">
                    <a:pos x="T0" y="T1"/>
                  </a:cxn>
                  <a:cxn ang="0">
                    <a:pos x="T2" y="T3"/>
                  </a:cxn>
                  <a:cxn ang="0">
                    <a:pos x="T4" y="T5"/>
                  </a:cxn>
                  <a:cxn ang="0">
                    <a:pos x="T6" y="T7"/>
                  </a:cxn>
                  <a:cxn ang="0">
                    <a:pos x="T8" y="T9"/>
                  </a:cxn>
                  <a:cxn ang="0">
                    <a:pos x="T10" y="T11"/>
                  </a:cxn>
                  <a:cxn ang="0">
                    <a:pos x="T12" y="T13"/>
                  </a:cxn>
                </a:cxnLst>
                <a:rect l="0" t="0" r="r" b="b"/>
                <a:pathLst>
                  <a:path w="74" h="122">
                    <a:moveTo>
                      <a:pt x="74" y="19"/>
                    </a:moveTo>
                    <a:lnTo>
                      <a:pt x="23" y="63"/>
                    </a:lnTo>
                    <a:lnTo>
                      <a:pt x="74" y="104"/>
                    </a:lnTo>
                    <a:lnTo>
                      <a:pt x="74" y="122"/>
                    </a:lnTo>
                    <a:lnTo>
                      <a:pt x="0" y="63"/>
                    </a:lnTo>
                    <a:lnTo>
                      <a:pt x="74" y="0"/>
                    </a:lnTo>
                    <a:lnTo>
                      <a:pt x="74" y="19"/>
                    </a:lnTo>
                    <a:close/>
                  </a:path>
                </a:pathLst>
              </a:custGeom>
              <a:grpFill/>
              <a:ln>
                <a:noFill/>
              </a:ln>
              <a:extLst/>
            </p:spPr>
            <p:txBody>
              <a:bodyPr vert="horz" wrap="square" lIns="91440" tIns="45720" rIns="91440" bIns="45720" numCol="1" anchor="t" anchorCtr="0" compatLnSpc="1">
                <a:prstTxWarp prst="textNoShape">
                  <a:avLst/>
                </a:prstTxWarp>
              </a:bodyPr>
              <a:lstStyle/>
              <a:p>
                <a:endParaRPr lang="id-ID"/>
              </a:p>
            </p:txBody>
          </p:sp>
        </p:grpSp>
      </p:grpSp>
    </p:spTree>
    <p:extLst>
      <p:ext uri="{BB962C8B-B14F-4D97-AF65-F5344CB8AC3E}">
        <p14:creationId xmlns:p14="http://schemas.microsoft.com/office/powerpoint/2010/main" val="1889671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2"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3" name="TextBox 2"/>
          <p:cNvSpPr txBox="1"/>
          <p:nvPr/>
        </p:nvSpPr>
        <p:spPr>
          <a:xfrm>
            <a:off x="481330" y="2529380"/>
            <a:ext cx="11229356" cy="2800767"/>
          </a:xfrm>
          <a:prstGeom prst="rect">
            <a:avLst/>
          </a:prstGeom>
          <a:noFill/>
        </p:spPr>
        <p:txBody>
          <a:bodyPr wrap="none" rtlCol="0">
            <a:spAutoFit/>
          </a:bodyPr>
          <a:lstStyle/>
          <a:p>
            <a:pPr algn="ctr"/>
            <a:r>
              <a:rPr lang="en-US" sz="8800" b="1" dirty="0" smtClean="0">
                <a:solidFill>
                  <a:schemeClr val="accent1"/>
                </a:solidFill>
                <a:latin typeface="+mj-lt"/>
              </a:rPr>
              <a:t>Artificial Intelligence</a:t>
            </a:r>
          </a:p>
          <a:p>
            <a:pPr algn="ctr"/>
            <a:r>
              <a:rPr lang="en-US" sz="8800" b="1" dirty="0" smtClean="0">
                <a:solidFill>
                  <a:schemeClr val="accent1"/>
                </a:solidFill>
                <a:latin typeface="+mj-lt"/>
              </a:rPr>
              <a:t>&amp;</a:t>
            </a:r>
            <a:r>
              <a:rPr lang="el-GR" sz="8800" b="1" dirty="0" smtClean="0">
                <a:solidFill>
                  <a:schemeClr val="accent1"/>
                </a:solidFill>
                <a:latin typeface="+mj-lt"/>
              </a:rPr>
              <a:t> </a:t>
            </a:r>
            <a:r>
              <a:rPr lang="en-US" sz="8800" dirty="0" smtClean="0">
                <a:solidFill>
                  <a:schemeClr val="bg1"/>
                </a:solidFill>
                <a:latin typeface="+mj-lt"/>
              </a:rPr>
              <a:t>Digital Marketing</a:t>
            </a:r>
            <a:endParaRPr lang="en-US" sz="8800" dirty="0">
              <a:solidFill>
                <a:schemeClr val="bg1"/>
              </a:solidFill>
              <a:latin typeface="+mj-lt"/>
            </a:endParaRPr>
          </a:p>
        </p:txBody>
      </p:sp>
      <p:grpSp>
        <p:nvGrpSpPr>
          <p:cNvPr id="12" name="Group 11"/>
          <p:cNvGrpSpPr/>
          <p:nvPr/>
        </p:nvGrpSpPr>
        <p:grpSpPr>
          <a:xfrm>
            <a:off x="4357255" y="6775023"/>
            <a:ext cx="3477491" cy="82977"/>
            <a:chOff x="4350326" y="4004114"/>
            <a:chExt cx="3477491" cy="82977"/>
          </a:xfrm>
        </p:grpSpPr>
        <p:sp>
          <p:nvSpPr>
            <p:cNvPr id="5" name="Rectangle 4"/>
            <p:cNvSpPr/>
            <p:nvPr/>
          </p:nvSpPr>
          <p:spPr>
            <a:xfrm>
              <a:off x="4350326" y="4004114"/>
              <a:ext cx="579582" cy="829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929908" y="4004114"/>
              <a:ext cx="579582" cy="829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509490" y="4004114"/>
              <a:ext cx="579582" cy="829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089072" y="4004114"/>
              <a:ext cx="579582" cy="829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668653" y="4004114"/>
              <a:ext cx="579582" cy="829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248235" y="4004114"/>
              <a:ext cx="579582" cy="829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 name="Straight Connector 13"/>
          <p:cNvCxnSpPr/>
          <p:nvPr/>
        </p:nvCxnSpPr>
        <p:spPr>
          <a:xfrm>
            <a:off x="6096000" y="-13855"/>
            <a:ext cx="0" cy="2424546"/>
          </a:xfrm>
          <a:prstGeom prst="line">
            <a:avLst/>
          </a:prstGeom>
          <a:ln w="38100">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3926080"/>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6" name="Straight Connector 15"/>
          <p:cNvCxnSpPr/>
          <p:nvPr/>
        </p:nvCxnSpPr>
        <p:spPr>
          <a:xfrm flipV="1">
            <a:off x="6096000" y="4310744"/>
            <a:ext cx="1" cy="2547256"/>
          </a:xfrm>
          <a:prstGeom prst="line">
            <a:avLst/>
          </a:prstGeom>
          <a:ln w="38100">
            <a:tailEnd type="ova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455230" y="2329415"/>
            <a:ext cx="3281540" cy="1446550"/>
          </a:xfrm>
          <a:prstGeom prst="rect">
            <a:avLst/>
          </a:prstGeom>
          <a:noFill/>
        </p:spPr>
        <p:txBody>
          <a:bodyPr wrap="none" rtlCol="0">
            <a:spAutoFit/>
          </a:bodyPr>
          <a:lstStyle/>
          <a:p>
            <a:pPr algn="ctr"/>
            <a:r>
              <a:rPr lang="en-US" sz="8800" b="1" dirty="0" smtClean="0">
                <a:solidFill>
                  <a:schemeClr val="bg1"/>
                </a:solidFill>
                <a:latin typeface="+mj-lt"/>
              </a:rPr>
              <a:t>CLOP</a:t>
            </a:r>
            <a:endParaRPr lang="en-US" sz="8800" b="1" dirty="0">
              <a:solidFill>
                <a:schemeClr val="bg1"/>
              </a:solidFill>
              <a:latin typeface="+mj-lt"/>
            </a:endParaRPr>
          </a:p>
        </p:txBody>
      </p:sp>
      <p:sp>
        <p:nvSpPr>
          <p:cNvPr id="22" name="TextBox 21"/>
          <p:cNvSpPr txBox="1"/>
          <p:nvPr/>
        </p:nvSpPr>
        <p:spPr>
          <a:xfrm>
            <a:off x="4231547" y="3593217"/>
            <a:ext cx="3728906" cy="369332"/>
          </a:xfrm>
          <a:prstGeom prst="rect">
            <a:avLst/>
          </a:prstGeom>
          <a:noFill/>
        </p:spPr>
        <p:txBody>
          <a:bodyPr wrap="none" rtlCol="0">
            <a:spAutoFit/>
          </a:bodyPr>
          <a:lstStyle/>
          <a:p>
            <a:pPr algn="ctr"/>
            <a:r>
              <a:rPr lang="en-US" dirty="0" smtClean="0">
                <a:solidFill>
                  <a:schemeClr val="bg1"/>
                </a:solidFill>
                <a:latin typeface="+mj-lt"/>
              </a:rPr>
              <a:t>Multipurpose Premium Template</a:t>
            </a:r>
            <a:endParaRPr lang="en-US" dirty="0">
              <a:solidFill>
                <a:schemeClr val="bg1"/>
              </a:solidFill>
              <a:latin typeface="+mj-lt"/>
            </a:endParaRPr>
          </a:p>
        </p:txBody>
      </p:sp>
      <p:pic>
        <p:nvPicPr>
          <p:cNvPr id="7"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5000" b="5000"/>
          <a:stretch>
            <a:fillRect/>
          </a:stretch>
        </p:blipFill>
        <p:spPr/>
      </p:pic>
    </p:spTree>
    <p:extLst>
      <p:ext uri="{BB962C8B-B14F-4D97-AF65-F5344CB8AC3E}">
        <p14:creationId xmlns:p14="http://schemas.microsoft.com/office/powerpoint/2010/main" val="1394742991"/>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681968" y="240510"/>
            <a:ext cx="6828088" cy="707886"/>
          </a:xfrm>
          <a:prstGeom prst="rect">
            <a:avLst/>
          </a:prstGeom>
          <a:noFill/>
        </p:spPr>
        <p:txBody>
          <a:bodyPr wrap="none" rtlCol="0">
            <a:spAutoFit/>
          </a:bodyPr>
          <a:lstStyle/>
          <a:p>
            <a:pPr algn="ctr"/>
            <a:r>
              <a:rPr lang="en-US" sz="4000" dirty="0" smtClean="0">
                <a:solidFill>
                  <a:srgbClr val="0070C0"/>
                </a:solidFill>
                <a:latin typeface="+mj-lt"/>
              </a:rPr>
              <a:t>What is Artificial Intelligence?</a:t>
            </a:r>
            <a:endParaRPr lang="en-US" sz="4000" dirty="0">
              <a:solidFill>
                <a:srgbClr val="0070C0"/>
              </a:solidFill>
              <a:latin typeface="+mj-lt"/>
            </a:endParaRPr>
          </a:p>
        </p:txBody>
      </p:sp>
      <p:sp>
        <p:nvSpPr>
          <p:cNvPr id="5" name="Rectangle 4"/>
          <p:cNvSpPr/>
          <p:nvPr/>
        </p:nvSpPr>
        <p:spPr>
          <a:xfrm>
            <a:off x="73572" y="1961534"/>
            <a:ext cx="4361794" cy="343718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1610706" y="2175857"/>
            <a:ext cx="842586" cy="845368"/>
            <a:chOff x="4198938" y="2905126"/>
            <a:chExt cx="481012" cy="482600"/>
          </a:xfrm>
          <a:solidFill>
            <a:schemeClr val="bg1"/>
          </a:solidFill>
        </p:grpSpPr>
        <p:sp>
          <p:nvSpPr>
            <p:cNvPr id="16"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9" name="Rectangle 18"/>
          <p:cNvSpPr/>
          <p:nvPr/>
        </p:nvSpPr>
        <p:spPr>
          <a:xfrm>
            <a:off x="360997" y="3235548"/>
            <a:ext cx="3342005" cy="889154"/>
          </a:xfrm>
          <a:prstGeom prst="rect">
            <a:avLst/>
          </a:prstGeom>
        </p:spPr>
        <p:txBody>
          <a:bodyPr wrap="square">
            <a:spAutoFit/>
          </a:bodyPr>
          <a:lstStyle/>
          <a:p>
            <a:pPr algn="ctr">
              <a:lnSpc>
                <a:spcPct val="150000"/>
              </a:lnSpc>
            </a:pPr>
            <a:r>
              <a:rPr lang="en-US" sz="1200" dirty="0">
                <a:solidFill>
                  <a:schemeClr val="bg1"/>
                </a:solidFill>
              </a:rPr>
              <a:t>Artiﬁcial intelligence is about making computers able to perform the thinking tasks that humans and animals are capable of</a:t>
            </a:r>
            <a:r>
              <a:rPr lang="en-US" sz="1200" dirty="0" smtClean="0">
                <a:solidFill>
                  <a:schemeClr val="bg1"/>
                </a:solidFill>
              </a:rPr>
              <a:t>. </a:t>
            </a:r>
          </a:p>
        </p:txBody>
      </p:sp>
      <p:pic>
        <p:nvPicPr>
          <p:cNvPr id="30" name="Picture Placeholder 29"/>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896" r="2896"/>
          <a:stretch>
            <a:fillRect/>
          </a:stretch>
        </p:blipFill>
        <p:spPr>
          <a:xfrm>
            <a:off x="4064000" y="1962150"/>
            <a:ext cx="8128000" cy="3436938"/>
          </a:xfrm>
        </p:spPr>
      </p:pic>
    </p:spTree>
    <p:extLst>
      <p:ext uri="{BB962C8B-B14F-4D97-AF65-F5344CB8AC3E}">
        <p14:creationId xmlns:p14="http://schemas.microsoft.com/office/powerpoint/2010/main" val="419826751"/>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3395308" y="240510"/>
            <a:ext cx="5401415" cy="707886"/>
          </a:xfrm>
          <a:prstGeom prst="rect">
            <a:avLst/>
          </a:prstGeom>
          <a:noFill/>
        </p:spPr>
        <p:txBody>
          <a:bodyPr wrap="none" rtlCol="0">
            <a:spAutoFit/>
          </a:bodyPr>
          <a:lstStyle/>
          <a:p>
            <a:pPr algn="ctr"/>
            <a:r>
              <a:rPr lang="en-US" sz="4000" dirty="0" smtClean="0">
                <a:solidFill>
                  <a:srgbClr val="0070C0"/>
                </a:solidFill>
                <a:latin typeface="+mj-lt"/>
              </a:rPr>
              <a:t>Problems </a:t>
            </a:r>
            <a:r>
              <a:rPr lang="en-US" sz="4000" dirty="0" smtClean="0">
                <a:solidFill>
                  <a:srgbClr val="0070C0"/>
                </a:solidFill>
                <a:latin typeface="+mj-lt"/>
              </a:rPr>
              <a:t>Solved </a:t>
            </a:r>
            <a:r>
              <a:rPr lang="en-US" sz="4000" dirty="0">
                <a:solidFill>
                  <a:srgbClr val="0070C0"/>
                </a:solidFill>
                <a:latin typeface="+mj-lt"/>
              </a:rPr>
              <a:t>B</a:t>
            </a:r>
            <a:r>
              <a:rPr lang="en-US" sz="4000" dirty="0" smtClean="0">
                <a:solidFill>
                  <a:srgbClr val="0070C0"/>
                </a:solidFill>
                <a:latin typeface="+mj-lt"/>
              </a:rPr>
              <a:t>y </a:t>
            </a:r>
            <a:r>
              <a:rPr lang="en-US" sz="4000" dirty="0" smtClean="0">
                <a:solidFill>
                  <a:srgbClr val="0070C0"/>
                </a:solidFill>
                <a:latin typeface="+mj-lt"/>
              </a:rPr>
              <a:t>AI</a:t>
            </a:r>
            <a:endParaRPr lang="en-US" sz="4000" dirty="0">
              <a:solidFill>
                <a:srgbClr val="0070C0"/>
              </a:solidFill>
              <a:latin typeface="+mj-lt"/>
            </a:endParaRPr>
          </a:p>
        </p:txBody>
      </p:sp>
      <p:sp>
        <p:nvSpPr>
          <p:cNvPr id="5" name="TextBox 4"/>
          <p:cNvSpPr txBox="1"/>
          <p:nvPr/>
        </p:nvSpPr>
        <p:spPr>
          <a:xfrm>
            <a:off x="2330419" y="1009951"/>
            <a:ext cx="7531164" cy="307777"/>
          </a:xfrm>
          <a:prstGeom prst="rect">
            <a:avLst/>
          </a:prstGeom>
          <a:noFill/>
        </p:spPr>
        <p:txBody>
          <a:bodyPr wrap="none" rtlCol="0">
            <a:spAutoFit/>
          </a:bodyPr>
          <a:lstStyle/>
          <a:p>
            <a:pPr algn="ctr"/>
            <a:r>
              <a:rPr lang="en-US" sz="1400" dirty="0">
                <a:solidFill>
                  <a:schemeClr val="bg1">
                    <a:lumMod val="75000"/>
                  </a:schemeClr>
                </a:solidFill>
              </a:rPr>
              <a:t>We can already program computers to have super-human abilities in solving many problems:</a:t>
            </a:r>
          </a:p>
        </p:txBody>
      </p:sp>
      <p:grpSp>
        <p:nvGrpSpPr>
          <p:cNvPr id="8" name="Group 7"/>
          <p:cNvGrpSpPr/>
          <p:nvPr/>
        </p:nvGrpSpPr>
        <p:grpSpPr>
          <a:xfrm>
            <a:off x="2153095" y="1773317"/>
            <a:ext cx="452621" cy="661523"/>
            <a:chOff x="6258454" y="3849160"/>
            <a:chExt cx="330200" cy="482600"/>
          </a:xfrm>
          <a:solidFill>
            <a:schemeClr val="accent1"/>
          </a:solidFill>
        </p:grpSpPr>
        <p:sp>
          <p:nvSpPr>
            <p:cNvPr id="9"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8" name="Rectangle 17"/>
          <p:cNvSpPr/>
          <p:nvPr/>
        </p:nvSpPr>
        <p:spPr>
          <a:xfrm>
            <a:off x="850487" y="2893361"/>
            <a:ext cx="3057836" cy="369332"/>
          </a:xfrm>
          <a:prstGeom prst="rect">
            <a:avLst/>
          </a:prstGeom>
        </p:spPr>
        <p:txBody>
          <a:bodyPr wrap="square">
            <a:spAutoFit/>
          </a:bodyPr>
          <a:lstStyle/>
          <a:p>
            <a:pPr algn="ctr">
              <a:lnSpc>
                <a:spcPct val="150000"/>
              </a:lnSpc>
            </a:pPr>
            <a:r>
              <a:rPr lang="en-US" sz="1200" dirty="0" smtClean="0">
                <a:solidFill>
                  <a:schemeClr val="bg1">
                    <a:lumMod val="65000"/>
                  </a:schemeClr>
                </a:solidFill>
              </a:rPr>
              <a:t>Multivariate Mathematics Equations</a:t>
            </a:r>
          </a:p>
        </p:txBody>
      </p:sp>
      <p:sp>
        <p:nvSpPr>
          <p:cNvPr id="19" name="TextBox 18"/>
          <p:cNvSpPr txBox="1"/>
          <p:nvPr/>
        </p:nvSpPr>
        <p:spPr>
          <a:xfrm>
            <a:off x="1831016" y="2554807"/>
            <a:ext cx="1096775" cy="338554"/>
          </a:xfrm>
          <a:prstGeom prst="rect">
            <a:avLst/>
          </a:prstGeom>
          <a:noFill/>
        </p:spPr>
        <p:txBody>
          <a:bodyPr wrap="none" rtlCol="0">
            <a:spAutoFit/>
          </a:bodyPr>
          <a:lstStyle/>
          <a:p>
            <a:pPr algn="ctr"/>
            <a:r>
              <a:rPr lang="en-US" sz="1600" dirty="0" smtClean="0">
                <a:solidFill>
                  <a:schemeClr val="tx1">
                    <a:lumMod val="50000"/>
                    <a:lumOff val="50000"/>
                  </a:schemeClr>
                </a:solidFill>
              </a:rPr>
              <a:t>Arithmetic</a:t>
            </a:r>
            <a:endParaRPr lang="en-US" sz="1600" dirty="0">
              <a:solidFill>
                <a:schemeClr val="tx1">
                  <a:lumMod val="50000"/>
                  <a:lumOff val="50000"/>
                </a:schemeClr>
              </a:solidFill>
            </a:endParaRPr>
          </a:p>
        </p:txBody>
      </p:sp>
      <p:sp>
        <p:nvSpPr>
          <p:cNvPr id="20" name="Rectangle 19"/>
          <p:cNvSpPr/>
          <p:nvPr/>
        </p:nvSpPr>
        <p:spPr>
          <a:xfrm>
            <a:off x="4567082" y="2893361"/>
            <a:ext cx="3057836" cy="369332"/>
          </a:xfrm>
          <a:prstGeom prst="rect">
            <a:avLst/>
          </a:prstGeom>
        </p:spPr>
        <p:txBody>
          <a:bodyPr wrap="square">
            <a:spAutoFit/>
          </a:bodyPr>
          <a:lstStyle/>
          <a:p>
            <a:pPr algn="ctr">
              <a:lnSpc>
                <a:spcPct val="150000"/>
              </a:lnSpc>
            </a:pPr>
            <a:r>
              <a:rPr lang="en-US" sz="1200" dirty="0" smtClean="0">
                <a:solidFill>
                  <a:schemeClr val="bg1">
                    <a:lumMod val="65000"/>
                  </a:schemeClr>
                </a:solidFill>
              </a:rPr>
              <a:t>Sorting Millions of Data</a:t>
            </a:r>
          </a:p>
        </p:txBody>
      </p:sp>
      <p:sp>
        <p:nvSpPr>
          <p:cNvPr id="21" name="TextBox 20"/>
          <p:cNvSpPr txBox="1"/>
          <p:nvPr/>
        </p:nvSpPr>
        <p:spPr>
          <a:xfrm>
            <a:off x="5679060" y="2554807"/>
            <a:ext cx="833883" cy="338554"/>
          </a:xfrm>
          <a:prstGeom prst="rect">
            <a:avLst/>
          </a:prstGeom>
          <a:noFill/>
        </p:spPr>
        <p:txBody>
          <a:bodyPr wrap="none" rtlCol="0">
            <a:spAutoFit/>
          </a:bodyPr>
          <a:lstStyle/>
          <a:p>
            <a:pPr algn="ctr"/>
            <a:r>
              <a:rPr lang="en-US" sz="1600" dirty="0" smtClean="0">
                <a:solidFill>
                  <a:schemeClr val="tx1">
                    <a:lumMod val="50000"/>
                    <a:lumOff val="50000"/>
                  </a:schemeClr>
                </a:solidFill>
              </a:rPr>
              <a:t>Sorting</a:t>
            </a:r>
            <a:endParaRPr lang="en-US" sz="1600" dirty="0">
              <a:solidFill>
                <a:schemeClr val="tx1">
                  <a:lumMod val="50000"/>
                  <a:lumOff val="50000"/>
                </a:schemeClr>
              </a:solidFill>
            </a:endParaRPr>
          </a:p>
        </p:txBody>
      </p:sp>
      <p:sp>
        <p:nvSpPr>
          <p:cNvPr id="22" name="Rectangle 21"/>
          <p:cNvSpPr/>
          <p:nvPr/>
        </p:nvSpPr>
        <p:spPr>
          <a:xfrm>
            <a:off x="8283677" y="2893361"/>
            <a:ext cx="3057836" cy="369332"/>
          </a:xfrm>
          <a:prstGeom prst="rect">
            <a:avLst/>
          </a:prstGeom>
        </p:spPr>
        <p:txBody>
          <a:bodyPr wrap="square">
            <a:spAutoFit/>
          </a:bodyPr>
          <a:lstStyle/>
          <a:p>
            <a:pPr algn="ctr">
              <a:lnSpc>
                <a:spcPct val="150000"/>
              </a:lnSpc>
            </a:pPr>
            <a:r>
              <a:rPr lang="en-US" sz="1200" dirty="0" smtClean="0">
                <a:solidFill>
                  <a:schemeClr val="bg1">
                    <a:lumMod val="65000"/>
                  </a:schemeClr>
                </a:solidFill>
              </a:rPr>
              <a:t>Smart Searching</a:t>
            </a:r>
          </a:p>
        </p:txBody>
      </p:sp>
      <p:sp>
        <p:nvSpPr>
          <p:cNvPr id="23" name="TextBox 22"/>
          <p:cNvSpPr txBox="1"/>
          <p:nvPr/>
        </p:nvSpPr>
        <p:spPr>
          <a:xfrm>
            <a:off x="9290949" y="2554807"/>
            <a:ext cx="1106393" cy="338554"/>
          </a:xfrm>
          <a:prstGeom prst="rect">
            <a:avLst/>
          </a:prstGeom>
          <a:noFill/>
        </p:spPr>
        <p:txBody>
          <a:bodyPr wrap="none" rtlCol="0">
            <a:spAutoFit/>
          </a:bodyPr>
          <a:lstStyle/>
          <a:p>
            <a:pPr algn="ctr"/>
            <a:r>
              <a:rPr lang="en-US" sz="1600" dirty="0" smtClean="0">
                <a:solidFill>
                  <a:schemeClr val="tx1">
                    <a:lumMod val="50000"/>
                    <a:lumOff val="50000"/>
                  </a:schemeClr>
                </a:solidFill>
              </a:rPr>
              <a:t>Searching</a:t>
            </a:r>
            <a:endParaRPr lang="en-US" sz="1600" dirty="0">
              <a:solidFill>
                <a:schemeClr val="tx1">
                  <a:lumMod val="50000"/>
                  <a:lumOff val="50000"/>
                </a:schemeClr>
              </a:solidFill>
            </a:endParaRPr>
          </a:p>
        </p:txBody>
      </p:sp>
      <p:sp>
        <p:nvSpPr>
          <p:cNvPr id="24" name="Rectangle 23"/>
          <p:cNvSpPr/>
          <p:nvPr/>
        </p:nvSpPr>
        <p:spPr>
          <a:xfrm>
            <a:off x="850487" y="5139422"/>
            <a:ext cx="3057836" cy="369332"/>
          </a:xfrm>
          <a:prstGeom prst="rect">
            <a:avLst/>
          </a:prstGeom>
        </p:spPr>
        <p:txBody>
          <a:bodyPr wrap="square">
            <a:spAutoFit/>
          </a:bodyPr>
          <a:lstStyle/>
          <a:p>
            <a:pPr algn="ctr">
              <a:lnSpc>
                <a:spcPct val="150000"/>
              </a:lnSpc>
            </a:pPr>
            <a:r>
              <a:rPr lang="en-US" sz="1200" dirty="0">
                <a:solidFill>
                  <a:schemeClr val="bg1">
                    <a:lumMod val="65000"/>
                  </a:schemeClr>
                </a:solidFill>
              </a:rPr>
              <a:t>Facial Muscle Movement </a:t>
            </a:r>
            <a:r>
              <a:rPr lang="en-US" sz="1200" dirty="0" smtClean="0">
                <a:solidFill>
                  <a:schemeClr val="bg1">
                    <a:lumMod val="65000"/>
                  </a:schemeClr>
                </a:solidFill>
              </a:rPr>
              <a:t>Recognition</a:t>
            </a:r>
          </a:p>
        </p:txBody>
      </p:sp>
      <p:sp>
        <p:nvSpPr>
          <p:cNvPr id="25" name="TextBox 24"/>
          <p:cNvSpPr txBox="1"/>
          <p:nvPr/>
        </p:nvSpPr>
        <p:spPr>
          <a:xfrm>
            <a:off x="1490383" y="4800868"/>
            <a:ext cx="1778051" cy="338554"/>
          </a:xfrm>
          <a:prstGeom prst="rect">
            <a:avLst/>
          </a:prstGeom>
          <a:noFill/>
        </p:spPr>
        <p:txBody>
          <a:bodyPr wrap="none" rtlCol="0">
            <a:spAutoFit/>
          </a:bodyPr>
          <a:lstStyle/>
          <a:p>
            <a:pPr algn="ctr"/>
            <a:r>
              <a:rPr lang="en-US" sz="1600" dirty="0" smtClean="0">
                <a:solidFill>
                  <a:schemeClr val="tx1">
                    <a:lumMod val="50000"/>
                    <a:lumOff val="50000"/>
                  </a:schemeClr>
                </a:solidFill>
              </a:rPr>
              <a:t>Face Recognition</a:t>
            </a:r>
            <a:endParaRPr lang="en-US" sz="1600" dirty="0">
              <a:solidFill>
                <a:schemeClr val="tx1">
                  <a:lumMod val="50000"/>
                  <a:lumOff val="50000"/>
                </a:schemeClr>
              </a:solidFill>
            </a:endParaRPr>
          </a:p>
        </p:txBody>
      </p:sp>
      <p:sp>
        <p:nvSpPr>
          <p:cNvPr id="26" name="Rectangle 25"/>
          <p:cNvSpPr/>
          <p:nvPr/>
        </p:nvSpPr>
        <p:spPr>
          <a:xfrm>
            <a:off x="4567082" y="5139422"/>
            <a:ext cx="3057836" cy="369332"/>
          </a:xfrm>
          <a:prstGeom prst="rect">
            <a:avLst/>
          </a:prstGeom>
        </p:spPr>
        <p:txBody>
          <a:bodyPr wrap="square">
            <a:spAutoFit/>
          </a:bodyPr>
          <a:lstStyle/>
          <a:p>
            <a:pPr algn="ctr">
              <a:lnSpc>
                <a:spcPct val="150000"/>
              </a:lnSpc>
            </a:pPr>
            <a:r>
              <a:rPr lang="en-US" sz="1200" dirty="0" smtClean="0">
                <a:solidFill>
                  <a:schemeClr val="bg1">
                    <a:lumMod val="65000"/>
                  </a:schemeClr>
                </a:solidFill>
              </a:rPr>
              <a:t>Voice Recognition and Natural Language</a:t>
            </a:r>
          </a:p>
        </p:txBody>
      </p:sp>
      <p:sp>
        <p:nvSpPr>
          <p:cNvPr id="27" name="TextBox 26"/>
          <p:cNvSpPr txBox="1"/>
          <p:nvPr/>
        </p:nvSpPr>
        <p:spPr>
          <a:xfrm>
            <a:off x="4734093" y="4800868"/>
            <a:ext cx="2723823" cy="338554"/>
          </a:xfrm>
          <a:prstGeom prst="rect">
            <a:avLst/>
          </a:prstGeom>
          <a:noFill/>
        </p:spPr>
        <p:txBody>
          <a:bodyPr wrap="none" rtlCol="0">
            <a:spAutoFit/>
          </a:bodyPr>
          <a:lstStyle/>
          <a:p>
            <a:pPr algn="ctr"/>
            <a:r>
              <a:rPr lang="en-US" sz="1600" dirty="0" smtClean="0">
                <a:solidFill>
                  <a:schemeClr val="tx1">
                    <a:lumMod val="50000"/>
                    <a:lumOff val="50000"/>
                  </a:schemeClr>
                </a:solidFill>
              </a:rPr>
              <a:t>Natural Language Speaking</a:t>
            </a:r>
            <a:endParaRPr lang="en-US" sz="1600" dirty="0">
              <a:solidFill>
                <a:schemeClr val="tx1">
                  <a:lumMod val="50000"/>
                  <a:lumOff val="50000"/>
                </a:schemeClr>
              </a:solidFill>
            </a:endParaRPr>
          </a:p>
        </p:txBody>
      </p:sp>
      <p:sp>
        <p:nvSpPr>
          <p:cNvPr id="28" name="Rectangle 27"/>
          <p:cNvSpPr/>
          <p:nvPr/>
        </p:nvSpPr>
        <p:spPr>
          <a:xfrm>
            <a:off x="8283675" y="5139422"/>
            <a:ext cx="3057836" cy="369332"/>
          </a:xfrm>
          <a:prstGeom prst="rect">
            <a:avLst/>
          </a:prstGeom>
        </p:spPr>
        <p:txBody>
          <a:bodyPr wrap="square">
            <a:spAutoFit/>
          </a:bodyPr>
          <a:lstStyle/>
          <a:p>
            <a:pPr algn="ctr">
              <a:lnSpc>
                <a:spcPct val="150000"/>
              </a:lnSpc>
            </a:pPr>
            <a:r>
              <a:rPr lang="en-US" sz="1200" dirty="0" smtClean="0">
                <a:solidFill>
                  <a:schemeClr val="bg1">
                    <a:lumMod val="65000"/>
                  </a:schemeClr>
                </a:solidFill>
              </a:rPr>
              <a:t>Risk Analysis</a:t>
            </a:r>
          </a:p>
        </p:txBody>
      </p:sp>
      <p:sp>
        <p:nvSpPr>
          <p:cNvPr id="29" name="TextBox 28"/>
          <p:cNvSpPr txBox="1"/>
          <p:nvPr/>
        </p:nvSpPr>
        <p:spPr>
          <a:xfrm>
            <a:off x="8969254" y="4800868"/>
            <a:ext cx="1686680" cy="338554"/>
          </a:xfrm>
          <a:prstGeom prst="rect">
            <a:avLst/>
          </a:prstGeom>
          <a:noFill/>
        </p:spPr>
        <p:txBody>
          <a:bodyPr wrap="none" rtlCol="0">
            <a:spAutoFit/>
          </a:bodyPr>
          <a:lstStyle/>
          <a:p>
            <a:pPr algn="ctr"/>
            <a:r>
              <a:rPr lang="en-US" sz="1600" dirty="0" smtClean="0">
                <a:solidFill>
                  <a:schemeClr val="tx1">
                    <a:lumMod val="50000"/>
                    <a:lumOff val="50000"/>
                  </a:schemeClr>
                </a:solidFill>
              </a:rPr>
              <a:t>Decision Making</a:t>
            </a:r>
            <a:endParaRPr lang="en-US" sz="1600" dirty="0">
              <a:solidFill>
                <a:schemeClr val="tx1">
                  <a:lumMod val="50000"/>
                  <a:lumOff val="50000"/>
                </a:schemeClr>
              </a:solidFill>
            </a:endParaRPr>
          </a:p>
        </p:txBody>
      </p:sp>
      <p:grpSp>
        <p:nvGrpSpPr>
          <p:cNvPr id="30" name="Group 29"/>
          <p:cNvGrpSpPr/>
          <p:nvPr/>
        </p:nvGrpSpPr>
        <p:grpSpPr>
          <a:xfrm>
            <a:off x="5869688" y="1773316"/>
            <a:ext cx="452621" cy="661523"/>
            <a:chOff x="6258454" y="3849160"/>
            <a:chExt cx="330200" cy="482600"/>
          </a:xfrm>
          <a:solidFill>
            <a:schemeClr val="accent1"/>
          </a:solidFill>
        </p:grpSpPr>
        <p:sp>
          <p:nvSpPr>
            <p:cNvPr id="31"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2"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3" name="Group 32"/>
          <p:cNvGrpSpPr/>
          <p:nvPr/>
        </p:nvGrpSpPr>
        <p:grpSpPr>
          <a:xfrm>
            <a:off x="9617836" y="1773316"/>
            <a:ext cx="452621" cy="661523"/>
            <a:chOff x="6258454" y="3849160"/>
            <a:chExt cx="330200" cy="482600"/>
          </a:xfrm>
          <a:solidFill>
            <a:schemeClr val="accent1"/>
          </a:solidFill>
        </p:grpSpPr>
        <p:sp>
          <p:nvSpPr>
            <p:cNvPr id="34"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6" name="Group 35"/>
          <p:cNvGrpSpPr/>
          <p:nvPr/>
        </p:nvGrpSpPr>
        <p:grpSpPr>
          <a:xfrm>
            <a:off x="9617836" y="4065892"/>
            <a:ext cx="452621" cy="661523"/>
            <a:chOff x="6258454" y="3849160"/>
            <a:chExt cx="330200" cy="482600"/>
          </a:xfrm>
          <a:solidFill>
            <a:schemeClr val="accent1"/>
          </a:solidFill>
        </p:grpSpPr>
        <p:sp>
          <p:nvSpPr>
            <p:cNvPr id="37"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9" name="Group 38"/>
          <p:cNvGrpSpPr/>
          <p:nvPr/>
        </p:nvGrpSpPr>
        <p:grpSpPr>
          <a:xfrm>
            <a:off x="5869687" y="4065892"/>
            <a:ext cx="452621" cy="661523"/>
            <a:chOff x="6258454" y="3849160"/>
            <a:chExt cx="330200" cy="482600"/>
          </a:xfrm>
          <a:solidFill>
            <a:schemeClr val="accent1"/>
          </a:solidFill>
        </p:grpSpPr>
        <p:sp>
          <p:nvSpPr>
            <p:cNvPr id="40"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42" name="Group 41"/>
          <p:cNvGrpSpPr/>
          <p:nvPr/>
        </p:nvGrpSpPr>
        <p:grpSpPr>
          <a:xfrm>
            <a:off x="2153095" y="4065891"/>
            <a:ext cx="452621" cy="661523"/>
            <a:chOff x="6258454" y="3849160"/>
            <a:chExt cx="330200" cy="482600"/>
          </a:xfrm>
          <a:solidFill>
            <a:schemeClr val="accent1"/>
          </a:solidFill>
        </p:grpSpPr>
        <p:sp>
          <p:nvSpPr>
            <p:cNvPr id="43"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666340595"/>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921890" y="240510"/>
            <a:ext cx="4348243" cy="707886"/>
          </a:xfrm>
          <a:prstGeom prst="rect">
            <a:avLst/>
          </a:prstGeom>
          <a:noFill/>
        </p:spPr>
        <p:txBody>
          <a:bodyPr wrap="none" rtlCol="0">
            <a:spAutoFit/>
          </a:bodyPr>
          <a:lstStyle/>
          <a:p>
            <a:pPr algn="ctr"/>
            <a:r>
              <a:rPr lang="en-US" sz="4000" dirty="0" smtClean="0">
                <a:solidFill>
                  <a:srgbClr val="0070C0"/>
                </a:solidFill>
                <a:latin typeface="+mj-lt"/>
              </a:rPr>
              <a:t>Where AI is used?</a:t>
            </a:r>
            <a:endParaRPr lang="en-US" sz="4000" dirty="0">
              <a:solidFill>
                <a:srgbClr val="0070C0"/>
              </a:solidFill>
              <a:latin typeface="+mj-lt"/>
            </a:endParaRPr>
          </a:p>
        </p:txBody>
      </p:sp>
      <p:grpSp>
        <p:nvGrpSpPr>
          <p:cNvPr id="4" name="Group 3"/>
          <p:cNvGrpSpPr/>
          <p:nvPr/>
        </p:nvGrpSpPr>
        <p:grpSpPr>
          <a:xfrm>
            <a:off x="6248033" y="3198015"/>
            <a:ext cx="1019388" cy="1019388"/>
            <a:chOff x="860115" y="4105132"/>
            <a:chExt cx="1019388" cy="1019388"/>
          </a:xfrm>
        </p:grpSpPr>
        <p:sp>
          <p:nvSpPr>
            <p:cNvPr id="5" name="Oval 4"/>
            <p:cNvSpPr/>
            <p:nvPr/>
          </p:nvSpPr>
          <p:spPr>
            <a:xfrm>
              <a:off x="860115" y="4105132"/>
              <a:ext cx="1019388" cy="10193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22"/>
            <p:cNvSpPr>
              <a:spLocks noEditPoints="1"/>
            </p:cNvSpPr>
            <p:nvPr/>
          </p:nvSpPr>
          <p:spPr bwMode="auto">
            <a:xfrm>
              <a:off x="1127717" y="4331013"/>
              <a:ext cx="484184" cy="555440"/>
            </a:xfrm>
            <a:custGeom>
              <a:avLst/>
              <a:gdLst>
                <a:gd name="T0" fmla="*/ 104 w 112"/>
                <a:gd name="T1" fmla="*/ 20 h 128"/>
                <a:gd name="T2" fmla="*/ 100 w 112"/>
                <a:gd name="T3" fmla="*/ 5 h 128"/>
                <a:gd name="T4" fmla="*/ 92 w 112"/>
                <a:gd name="T5" fmla="*/ 0 h 128"/>
                <a:gd name="T6" fmla="*/ 20 w 112"/>
                <a:gd name="T7" fmla="*/ 0 h 128"/>
                <a:gd name="T8" fmla="*/ 12 w 112"/>
                <a:gd name="T9" fmla="*/ 5 h 128"/>
                <a:gd name="T10" fmla="*/ 8 w 112"/>
                <a:gd name="T11" fmla="*/ 20 h 128"/>
                <a:gd name="T12" fmla="*/ 0 w 112"/>
                <a:gd name="T13" fmla="*/ 28 h 128"/>
                <a:gd name="T14" fmla="*/ 0 w 112"/>
                <a:gd name="T15" fmla="*/ 40 h 128"/>
                <a:gd name="T16" fmla="*/ 8 w 112"/>
                <a:gd name="T17" fmla="*/ 48 h 128"/>
                <a:gd name="T18" fmla="*/ 12 w 112"/>
                <a:gd name="T19" fmla="*/ 48 h 128"/>
                <a:gd name="T20" fmla="*/ 12 w 112"/>
                <a:gd name="T21" fmla="*/ 49 h 128"/>
                <a:gd name="T22" fmla="*/ 20 w 112"/>
                <a:gd name="T23" fmla="*/ 121 h 128"/>
                <a:gd name="T24" fmla="*/ 28 w 112"/>
                <a:gd name="T25" fmla="*/ 128 h 128"/>
                <a:gd name="T26" fmla="*/ 84 w 112"/>
                <a:gd name="T27" fmla="*/ 128 h 128"/>
                <a:gd name="T28" fmla="*/ 92 w 112"/>
                <a:gd name="T29" fmla="*/ 121 h 128"/>
                <a:gd name="T30" fmla="*/ 100 w 112"/>
                <a:gd name="T31" fmla="*/ 49 h 128"/>
                <a:gd name="T32" fmla="*/ 100 w 112"/>
                <a:gd name="T33" fmla="*/ 48 h 128"/>
                <a:gd name="T34" fmla="*/ 104 w 112"/>
                <a:gd name="T35" fmla="*/ 48 h 128"/>
                <a:gd name="T36" fmla="*/ 112 w 112"/>
                <a:gd name="T37" fmla="*/ 40 h 128"/>
                <a:gd name="T38" fmla="*/ 112 w 112"/>
                <a:gd name="T39" fmla="*/ 28 h 128"/>
                <a:gd name="T40" fmla="*/ 104 w 112"/>
                <a:gd name="T41" fmla="*/ 20 h 128"/>
                <a:gd name="T42" fmla="*/ 20 w 112"/>
                <a:gd name="T43" fmla="*/ 8 h 128"/>
                <a:gd name="T44" fmla="*/ 92 w 112"/>
                <a:gd name="T45" fmla="*/ 8 h 128"/>
                <a:gd name="T46" fmla="*/ 96 w 112"/>
                <a:gd name="T47" fmla="*/ 20 h 128"/>
                <a:gd name="T48" fmla="*/ 16 w 112"/>
                <a:gd name="T49" fmla="*/ 20 h 128"/>
                <a:gd name="T50" fmla="*/ 20 w 112"/>
                <a:gd name="T51" fmla="*/ 8 h 128"/>
                <a:gd name="T52" fmla="*/ 28 w 112"/>
                <a:gd name="T53" fmla="*/ 120 h 128"/>
                <a:gd name="T54" fmla="*/ 27 w 112"/>
                <a:gd name="T55" fmla="*/ 108 h 128"/>
                <a:gd name="T56" fmla="*/ 85 w 112"/>
                <a:gd name="T57" fmla="*/ 108 h 128"/>
                <a:gd name="T58" fmla="*/ 84 w 112"/>
                <a:gd name="T59" fmla="*/ 120 h 128"/>
                <a:gd name="T60" fmla="*/ 28 w 112"/>
                <a:gd name="T61" fmla="*/ 120 h 128"/>
                <a:gd name="T62" fmla="*/ 86 w 112"/>
                <a:gd name="T63" fmla="*/ 104 h 128"/>
                <a:gd name="T64" fmla="*/ 26 w 112"/>
                <a:gd name="T65" fmla="*/ 104 h 128"/>
                <a:gd name="T66" fmla="*/ 22 w 112"/>
                <a:gd name="T67" fmla="*/ 64 h 128"/>
                <a:gd name="T68" fmla="*/ 90 w 112"/>
                <a:gd name="T69" fmla="*/ 64 h 128"/>
                <a:gd name="T70" fmla="*/ 86 w 112"/>
                <a:gd name="T71" fmla="*/ 104 h 128"/>
                <a:gd name="T72" fmla="*/ 91 w 112"/>
                <a:gd name="T73" fmla="*/ 60 h 128"/>
                <a:gd name="T74" fmla="*/ 21 w 112"/>
                <a:gd name="T75" fmla="*/ 60 h 128"/>
                <a:gd name="T76" fmla="*/ 20 w 112"/>
                <a:gd name="T77" fmla="*/ 48 h 128"/>
                <a:gd name="T78" fmla="*/ 92 w 112"/>
                <a:gd name="T79" fmla="*/ 48 h 128"/>
                <a:gd name="T80" fmla="*/ 91 w 112"/>
                <a:gd name="T81" fmla="*/ 60 h 128"/>
                <a:gd name="T82" fmla="*/ 104 w 112"/>
                <a:gd name="T83" fmla="*/ 40 h 128"/>
                <a:gd name="T84" fmla="*/ 8 w 112"/>
                <a:gd name="T85" fmla="*/ 40 h 128"/>
                <a:gd name="T86" fmla="*/ 8 w 112"/>
                <a:gd name="T87" fmla="*/ 28 h 128"/>
                <a:gd name="T88" fmla="*/ 104 w 112"/>
                <a:gd name="T89" fmla="*/ 28 h 128"/>
                <a:gd name="T90" fmla="*/ 104 w 112"/>
                <a:gd name="T91" fmla="*/ 4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2" h="128">
                  <a:moveTo>
                    <a:pt x="104" y="20"/>
                  </a:moveTo>
                  <a:cubicBezTo>
                    <a:pt x="100" y="5"/>
                    <a:pt x="100" y="5"/>
                    <a:pt x="100" y="5"/>
                  </a:cubicBezTo>
                  <a:cubicBezTo>
                    <a:pt x="99" y="2"/>
                    <a:pt x="95" y="0"/>
                    <a:pt x="92" y="0"/>
                  </a:cubicBezTo>
                  <a:cubicBezTo>
                    <a:pt x="20" y="0"/>
                    <a:pt x="20" y="0"/>
                    <a:pt x="20" y="0"/>
                  </a:cubicBezTo>
                  <a:cubicBezTo>
                    <a:pt x="17" y="0"/>
                    <a:pt x="13" y="2"/>
                    <a:pt x="12" y="5"/>
                  </a:cubicBezTo>
                  <a:cubicBezTo>
                    <a:pt x="8" y="20"/>
                    <a:pt x="8" y="20"/>
                    <a:pt x="8" y="20"/>
                  </a:cubicBezTo>
                  <a:cubicBezTo>
                    <a:pt x="3" y="20"/>
                    <a:pt x="0" y="24"/>
                    <a:pt x="0" y="28"/>
                  </a:cubicBezTo>
                  <a:cubicBezTo>
                    <a:pt x="0" y="40"/>
                    <a:pt x="0" y="40"/>
                    <a:pt x="0" y="40"/>
                  </a:cubicBezTo>
                  <a:cubicBezTo>
                    <a:pt x="0" y="44"/>
                    <a:pt x="4" y="48"/>
                    <a:pt x="8" y="48"/>
                  </a:cubicBezTo>
                  <a:cubicBezTo>
                    <a:pt x="12" y="48"/>
                    <a:pt x="12" y="48"/>
                    <a:pt x="12" y="48"/>
                  </a:cubicBezTo>
                  <a:cubicBezTo>
                    <a:pt x="12" y="48"/>
                    <a:pt x="12" y="49"/>
                    <a:pt x="12" y="49"/>
                  </a:cubicBezTo>
                  <a:cubicBezTo>
                    <a:pt x="20" y="121"/>
                    <a:pt x="20" y="121"/>
                    <a:pt x="20" y="121"/>
                  </a:cubicBezTo>
                  <a:cubicBezTo>
                    <a:pt x="20" y="125"/>
                    <a:pt x="24" y="128"/>
                    <a:pt x="28" y="128"/>
                  </a:cubicBezTo>
                  <a:cubicBezTo>
                    <a:pt x="84" y="128"/>
                    <a:pt x="84" y="128"/>
                    <a:pt x="84" y="128"/>
                  </a:cubicBezTo>
                  <a:cubicBezTo>
                    <a:pt x="88" y="128"/>
                    <a:pt x="92" y="125"/>
                    <a:pt x="92" y="121"/>
                  </a:cubicBezTo>
                  <a:cubicBezTo>
                    <a:pt x="100" y="49"/>
                    <a:pt x="100" y="49"/>
                    <a:pt x="100" y="49"/>
                  </a:cubicBezTo>
                  <a:cubicBezTo>
                    <a:pt x="100" y="49"/>
                    <a:pt x="100" y="48"/>
                    <a:pt x="100" y="48"/>
                  </a:cubicBezTo>
                  <a:cubicBezTo>
                    <a:pt x="104" y="48"/>
                    <a:pt x="104" y="48"/>
                    <a:pt x="104" y="48"/>
                  </a:cubicBezTo>
                  <a:cubicBezTo>
                    <a:pt x="108" y="48"/>
                    <a:pt x="112" y="44"/>
                    <a:pt x="112" y="40"/>
                  </a:cubicBezTo>
                  <a:cubicBezTo>
                    <a:pt x="112" y="28"/>
                    <a:pt x="112" y="28"/>
                    <a:pt x="112" y="28"/>
                  </a:cubicBezTo>
                  <a:cubicBezTo>
                    <a:pt x="112" y="24"/>
                    <a:pt x="109" y="20"/>
                    <a:pt x="104" y="20"/>
                  </a:cubicBezTo>
                  <a:close/>
                  <a:moveTo>
                    <a:pt x="20" y="8"/>
                  </a:moveTo>
                  <a:cubicBezTo>
                    <a:pt x="92" y="8"/>
                    <a:pt x="92" y="8"/>
                    <a:pt x="92" y="8"/>
                  </a:cubicBezTo>
                  <a:cubicBezTo>
                    <a:pt x="96" y="20"/>
                    <a:pt x="96" y="20"/>
                    <a:pt x="96" y="20"/>
                  </a:cubicBezTo>
                  <a:cubicBezTo>
                    <a:pt x="16" y="20"/>
                    <a:pt x="16" y="20"/>
                    <a:pt x="16" y="20"/>
                  </a:cubicBezTo>
                  <a:lnTo>
                    <a:pt x="20" y="8"/>
                  </a:lnTo>
                  <a:close/>
                  <a:moveTo>
                    <a:pt x="28" y="120"/>
                  </a:moveTo>
                  <a:cubicBezTo>
                    <a:pt x="27" y="108"/>
                    <a:pt x="27" y="108"/>
                    <a:pt x="27" y="108"/>
                  </a:cubicBezTo>
                  <a:cubicBezTo>
                    <a:pt x="85" y="108"/>
                    <a:pt x="85" y="108"/>
                    <a:pt x="85" y="108"/>
                  </a:cubicBezTo>
                  <a:cubicBezTo>
                    <a:pt x="84" y="120"/>
                    <a:pt x="84" y="120"/>
                    <a:pt x="84" y="120"/>
                  </a:cubicBezTo>
                  <a:lnTo>
                    <a:pt x="28" y="120"/>
                  </a:lnTo>
                  <a:close/>
                  <a:moveTo>
                    <a:pt x="86" y="104"/>
                  </a:moveTo>
                  <a:cubicBezTo>
                    <a:pt x="26" y="104"/>
                    <a:pt x="26" y="104"/>
                    <a:pt x="26" y="104"/>
                  </a:cubicBezTo>
                  <a:cubicBezTo>
                    <a:pt x="22" y="64"/>
                    <a:pt x="22" y="64"/>
                    <a:pt x="22" y="64"/>
                  </a:cubicBezTo>
                  <a:cubicBezTo>
                    <a:pt x="90" y="64"/>
                    <a:pt x="90" y="64"/>
                    <a:pt x="90" y="64"/>
                  </a:cubicBezTo>
                  <a:lnTo>
                    <a:pt x="86" y="104"/>
                  </a:lnTo>
                  <a:close/>
                  <a:moveTo>
                    <a:pt x="91" y="60"/>
                  </a:moveTo>
                  <a:cubicBezTo>
                    <a:pt x="21" y="60"/>
                    <a:pt x="21" y="60"/>
                    <a:pt x="21" y="60"/>
                  </a:cubicBezTo>
                  <a:cubicBezTo>
                    <a:pt x="20" y="48"/>
                    <a:pt x="20" y="48"/>
                    <a:pt x="20" y="48"/>
                  </a:cubicBezTo>
                  <a:cubicBezTo>
                    <a:pt x="92" y="48"/>
                    <a:pt x="92" y="48"/>
                    <a:pt x="92" y="48"/>
                  </a:cubicBezTo>
                  <a:lnTo>
                    <a:pt x="91" y="60"/>
                  </a:lnTo>
                  <a:close/>
                  <a:moveTo>
                    <a:pt x="104" y="40"/>
                  </a:moveTo>
                  <a:cubicBezTo>
                    <a:pt x="8" y="40"/>
                    <a:pt x="8" y="40"/>
                    <a:pt x="8" y="40"/>
                  </a:cubicBezTo>
                  <a:cubicBezTo>
                    <a:pt x="8" y="28"/>
                    <a:pt x="8" y="28"/>
                    <a:pt x="8" y="28"/>
                  </a:cubicBezTo>
                  <a:cubicBezTo>
                    <a:pt x="104" y="28"/>
                    <a:pt x="104" y="28"/>
                    <a:pt x="104" y="28"/>
                  </a:cubicBezTo>
                  <a:lnTo>
                    <a:pt x="104" y="4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7" name="Group 6"/>
          <p:cNvGrpSpPr/>
          <p:nvPr/>
        </p:nvGrpSpPr>
        <p:grpSpPr>
          <a:xfrm>
            <a:off x="864404" y="4430167"/>
            <a:ext cx="1019388" cy="1019388"/>
            <a:chOff x="4645819" y="1939424"/>
            <a:chExt cx="1019388" cy="1019388"/>
          </a:xfrm>
        </p:grpSpPr>
        <p:sp>
          <p:nvSpPr>
            <p:cNvPr id="8" name="Oval 7"/>
            <p:cNvSpPr/>
            <p:nvPr/>
          </p:nvSpPr>
          <p:spPr>
            <a:xfrm>
              <a:off x="4645819" y="1939424"/>
              <a:ext cx="1019388" cy="10193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34"/>
            <p:cNvSpPr>
              <a:spLocks noEditPoints="1"/>
            </p:cNvSpPr>
            <p:nvPr/>
          </p:nvSpPr>
          <p:spPr bwMode="auto">
            <a:xfrm>
              <a:off x="4869572" y="2180319"/>
              <a:ext cx="571884" cy="555440"/>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p:nvGrpSpPr>
        <p:grpSpPr>
          <a:xfrm>
            <a:off x="6248033" y="1939209"/>
            <a:ext cx="1019388" cy="1019388"/>
            <a:chOff x="860115" y="1939424"/>
            <a:chExt cx="1019388" cy="1019388"/>
          </a:xfrm>
        </p:grpSpPr>
        <p:sp>
          <p:nvSpPr>
            <p:cNvPr id="11" name="Oval 10"/>
            <p:cNvSpPr/>
            <p:nvPr/>
          </p:nvSpPr>
          <p:spPr>
            <a:xfrm>
              <a:off x="860115" y="1939424"/>
              <a:ext cx="1019388" cy="10193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1183745" y="2180320"/>
              <a:ext cx="380038" cy="555440"/>
              <a:chOff x="6258454" y="3849160"/>
              <a:chExt cx="330200" cy="482600"/>
            </a:xfrm>
            <a:solidFill>
              <a:schemeClr val="bg1"/>
            </a:solidFill>
          </p:grpSpPr>
          <p:sp>
            <p:nvSpPr>
              <p:cNvPr id="13"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4"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5" name="Group 14"/>
          <p:cNvGrpSpPr/>
          <p:nvPr/>
        </p:nvGrpSpPr>
        <p:grpSpPr>
          <a:xfrm>
            <a:off x="868337" y="1939209"/>
            <a:ext cx="1019388" cy="1019388"/>
            <a:chOff x="8354192" y="4105132"/>
            <a:chExt cx="1019388" cy="1019388"/>
          </a:xfrm>
        </p:grpSpPr>
        <p:sp>
          <p:nvSpPr>
            <p:cNvPr id="16" name="Oval 15"/>
            <p:cNvSpPr/>
            <p:nvPr/>
          </p:nvSpPr>
          <p:spPr>
            <a:xfrm>
              <a:off x="8354192" y="4105132"/>
              <a:ext cx="1019388" cy="101938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8597360" y="4400858"/>
              <a:ext cx="553610" cy="451294"/>
              <a:chOff x="7085013" y="4876801"/>
              <a:chExt cx="481012" cy="392113"/>
            </a:xfrm>
            <a:solidFill>
              <a:schemeClr val="bg1"/>
            </a:solidFill>
          </p:grpSpPr>
          <p:sp>
            <p:nvSpPr>
              <p:cNvPr id="18" name="Freeform 6"/>
              <p:cNvSpPr>
                <a:spLocks noEditPoints="1"/>
              </p:cNvSpPr>
              <p:nvPr/>
            </p:nvSpPr>
            <p:spPr bwMode="auto">
              <a:xfrm>
                <a:off x="7416800" y="4997451"/>
                <a:ext cx="88900" cy="120650"/>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7"/>
              <p:cNvSpPr>
                <a:spLocks noEditPoints="1"/>
              </p:cNvSpPr>
              <p:nvPr/>
            </p:nvSpPr>
            <p:spPr bwMode="auto">
              <a:xfrm>
                <a:off x="7085013" y="4876801"/>
                <a:ext cx="481012" cy="392113"/>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20" name="Group 19"/>
          <p:cNvGrpSpPr/>
          <p:nvPr/>
        </p:nvGrpSpPr>
        <p:grpSpPr>
          <a:xfrm>
            <a:off x="878616" y="3198015"/>
            <a:ext cx="1019388" cy="1019388"/>
            <a:chOff x="8354192" y="1939424"/>
            <a:chExt cx="1019388" cy="1019388"/>
          </a:xfrm>
        </p:grpSpPr>
        <p:sp>
          <p:nvSpPr>
            <p:cNvPr id="21" name="Oval 20"/>
            <p:cNvSpPr/>
            <p:nvPr/>
          </p:nvSpPr>
          <p:spPr>
            <a:xfrm>
              <a:off x="8354192" y="1939424"/>
              <a:ext cx="1019388" cy="10193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8586168" y="2180535"/>
              <a:ext cx="571880" cy="537166"/>
              <a:chOff x="5160963" y="4846638"/>
              <a:chExt cx="496887" cy="466725"/>
            </a:xfrm>
            <a:solidFill>
              <a:schemeClr val="bg1"/>
            </a:solidFill>
          </p:grpSpPr>
          <p:sp>
            <p:nvSpPr>
              <p:cNvPr id="23"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4"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25" name="Group 24"/>
          <p:cNvGrpSpPr/>
          <p:nvPr/>
        </p:nvGrpSpPr>
        <p:grpSpPr>
          <a:xfrm>
            <a:off x="6248033" y="4464670"/>
            <a:ext cx="1019388" cy="1019388"/>
            <a:chOff x="4645819" y="4105132"/>
            <a:chExt cx="1019388" cy="1019388"/>
          </a:xfrm>
        </p:grpSpPr>
        <p:sp>
          <p:nvSpPr>
            <p:cNvPr id="26" name="Oval 25"/>
            <p:cNvSpPr/>
            <p:nvPr/>
          </p:nvSpPr>
          <p:spPr>
            <a:xfrm>
              <a:off x="4645819" y="4105132"/>
              <a:ext cx="1019388" cy="10193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60"/>
            <p:cNvSpPr>
              <a:spLocks noEditPoints="1"/>
            </p:cNvSpPr>
            <p:nvPr/>
          </p:nvSpPr>
          <p:spPr bwMode="auto">
            <a:xfrm>
              <a:off x="4834464" y="4301516"/>
              <a:ext cx="553610" cy="555440"/>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sp>
        <p:nvSpPr>
          <p:cNvPr id="28" name="Rectangle 27"/>
          <p:cNvSpPr/>
          <p:nvPr/>
        </p:nvSpPr>
        <p:spPr>
          <a:xfrm>
            <a:off x="1958460" y="2277978"/>
            <a:ext cx="4174186" cy="923330"/>
          </a:xfrm>
          <a:prstGeom prst="rect">
            <a:avLst/>
          </a:prstGeom>
        </p:spPr>
        <p:txBody>
          <a:bodyPr wrap="square">
            <a:spAutoFit/>
          </a:bodyPr>
          <a:lstStyle/>
          <a:p>
            <a:pPr algn="just">
              <a:lnSpc>
                <a:spcPct val="150000"/>
              </a:lnSpc>
            </a:pPr>
            <a:r>
              <a:rPr lang="en-US" sz="1200" dirty="0">
                <a:solidFill>
                  <a:schemeClr val="bg1">
                    <a:lumMod val="65000"/>
                  </a:schemeClr>
                </a:solidFill>
              </a:rPr>
              <a:t>Pedestrian Safety, Traffic Patterns, Autonomous Vehicles, Corporate Decision Making, Improvement of Public </a:t>
            </a:r>
            <a:r>
              <a:rPr lang="en-US" sz="1200" dirty="0" smtClean="0">
                <a:solidFill>
                  <a:schemeClr val="bg1">
                    <a:lumMod val="65000"/>
                  </a:schemeClr>
                </a:solidFill>
              </a:rPr>
              <a:t>Safety </a:t>
            </a:r>
            <a:r>
              <a:rPr lang="en-US" sz="1200" dirty="0" err="1" smtClean="0">
                <a:solidFill>
                  <a:schemeClr val="bg1">
                    <a:lumMod val="65000"/>
                  </a:schemeClr>
                </a:solidFill>
              </a:rPr>
              <a:t>etc</a:t>
            </a:r>
            <a:endParaRPr lang="en-US" sz="1200" dirty="0" smtClean="0">
              <a:solidFill>
                <a:schemeClr val="bg1">
                  <a:lumMod val="65000"/>
                </a:schemeClr>
              </a:solidFill>
            </a:endParaRPr>
          </a:p>
        </p:txBody>
      </p:sp>
      <p:sp>
        <p:nvSpPr>
          <p:cNvPr id="29" name="TextBox 28"/>
          <p:cNvSpPr txBox="1"/>
          <p:nvPr/>
        </p:nvSpPr>
        <p:spPr>
          <a:xfrm>
            <a:off x="1961996" y="1939424"/>
            <a:ext cx="1602105" cy="338554"/>
          </a:xfrm>
          <a:prstGeom prst="rect">
            <a:avLst/>
          </a:prstGeom>
          <a:noFill/>
        </p:spPr>
        <p:txBody>
          <a:bodyPr wrap="none" rtlCol="0">
            <a:spAutoFit/>
          </a:bodyPr>
          <a:lstStyle/>
          <a:p>
            <a:r>
              <a:rPr lang="en-US" sz="1600" dirty="0" smtClean="0">
                <a:solidFill>
                  <a:schemeClr val="tx1">
                    <a:lumMod val="50000"/>
                    <a:lumOff val="50000"/>
                  </a:schemeClr>
                </a:solidFill>
              </a:rPr>
              <a:t>Transportations</a:t>
            </a:r>
            <a:endParaRPr lang="en-US" sz="1600" dirty="0">
              <a:solidFill>
                <a:schemeClr val="tx1">
                  <a:lumMod val="50000"/>
                  <a:lumOff val="50000"/>
                </a:schemeClr>
              </a:solidFill>
            </a:endParaRPr>
          </a:p>
        </p:txBody>
      </p:sp>
      <p:sp>
        <p:nvSpPr>
          <p:cNvPr id="30" name="Rectangle 29"/>
          <p:cNvSpPr/>
          <p:nvPr/>
        </p:nvSpPr>
        <p:spPr>
          <a:xfrm>
            <a:off x="7335116" y="3516950"/>
            <a:ext cx="4174186" cy="369332"/>
          </a:xfrm>
          <a:prstGeom prst="rect">
            <a:avLst/>
          </a:prstGeom>
        </p:spPr>
        <p:txBody>
          <a:bodyPr wrap="square">
            <a:spAutoFit/>
          </a:bodyPr>
          <a:lstStyle/>
          <a:p>
            <a:pPr>
              <a:lnSpc>
                <a:spcPct val="150000"/>
              </a:lnSpc>
            </a:pPr>
            <a:r>
              <a:rPr lang="en-US" sz="1200" dirty="0" smtClean="0">
                <a:solidFill>
                  <a:schemeClr val="bg1">
                    <a:lumMod val="65000"/>
                  </a:schemeClr>
                </a:solidFill>
              </a:rPr>
              <a:t>Prediction Modeling, Forecasting, Risk Management etc.</a:t>
            </a:r>
          </a:p>
        </p:txBody>
      </p:sp>
      <p:sp>
        <p:nvSpPr>
          <p:cNvPr id="31" name="TextBox 30"/>
          <p:cNvSpPr txBox="1"/>
          <p:nvPr/>
        </p:nvSpPr>
        <p:spPr>
          <a:xfrm>
            <a:off x="7335116" y="3198015"/>
            <a:ext cx="1015021" cy="338554"/>
          </a:xfrm>
          <a:prstGeom prst="rect">
            <a:avLst/>
          </a:prstGeom>
          <a:noFill/>
        </p:spPr>
        <p:txBody>
          <a:bodyPr wrap="none" rtlCol="0">
            <a:spAutoFit/>
          </a:bodyPr>
          <a:lstStyle/>
          <a:p>
            <a:r>
              <a:rPr lang="en-US" sz="1600" dirty="0" smtClean="0">
                <a:solidFill>
                  <a:schemeClr val="tx1">
                    <a:lumMod val="50000"/>
                    <a:lumOff val="50000"/>
                  </a:schemeClr>
                </a:solidFill>
              </a:rPr>
              <a:t>Business</a:t>
            </a:r>
            <a:endParaRPr lang="en-US" sz="1600" dirty="0">
              <a:solidFill>
                <a:schemeClr val="tx1">
                  <a:lumMod val="50000"/>
                  <a:lumOff val="50000"/>
                </a:schemeClr>
              </a:solidFill>
            </a:endParaRPr>
          </a:p>
        </p:txBody>
      </p:sp>
      <p:sp>
        <p:nvSpPr>
          <p:cNvPr id="32" name="Rectangle 31"/>
          <p:cNvSpPr/>
          <p:nvPr/>
        </p:nvSpPr>
        <p:spPr>
          <a:xfrm>
            <a:off x="1958460" y="3536569"/>
            <a:ext cx="4174186" cy="646331"/>
          </a:xfrm>
          <a:prstGeom prst="rect">
            <a:avLst/>
          </a:prstGeom>
        </p:spPr>
        <p:txBody>
          <a:bodyPr wrap="square">
            <a:spAutoFit/>
          </a:bodyPr>
          <a:lstStyle/>
          <a:p>
            <a:pPr>
              <a:lnSpc>
                <a:spcPct val="150000"/>
              </a:lnSpc>
            </a:pPr>
            <a:r>
              <a:rPr lang="en-US" sz="1200" dirty="0" smtClean="0">
                <a:solidFill>
                  <a:schemeClr val="bg1">
                    <a:lumMod val="65000"/>
                  </a:schemeClr>
                </a:solidFill>
              </a:rPr>
              <a:t>Disease </a:t>
            </a:r>
            <a:r>
              <a:rPr lang="en-US" sz="1200" dirty="0">
                <a:solidFill>
                  <a:schemeClr val="bg1">
                    <a:lumMod val="65000"/>
                  </a:schemeClr>
                </a:solidFill>
              </a:rPr>
              <a:t>P</a:t>
            </a:r>
            <a:r>
              <a:rPr lang="en-US" sz="1200" dirty="0" smtClean="0">
                <a:solidFill>
                  <a:schemeClr val="bg1">
                    <a:lumMod val="65000"/>
                  </a:schemeClr>
                </a:solidFill>
              </a:rPr>
              <a:t>rediction, Robotic Surgery, Gene Research, Unmistakable Diagnosis, Mistake Catching etc.</a:t>
            </a:r>
          </a:p>
        </p:txBody>
      </p:sp>
      <p:sp>
        <p:nvSpPr>
          <p:cNvPr id="33" name="TextBox 32"/>
          <p:cNvSpPr txBox="1"/>
          <p:nvPr/>
        </p:nvSpPr>
        <p:spPr>
          <a:xfrm>
            <a:off x="1961996" y="3198015"/>
            <a:ext cx="1003801" cy="338554"/>
          </a:xfrm>
          <a:prstGeom prst="rect">
            <a:avLst/>
          </a:prstGeom>
          <a:noFill/>
        </p:spPr>
        <p:txBody>
          <a:bodyPr wrap="none" rtlCol="0">
            <a:spAutoFit/>
          </a:bodyPr>
          <a:lstStyle/>
          <a:p>
            <a:r>
              <a:rPr lang="en-US" sz="1600" dirty="0" smtClean="0">
                <a:solidFill>
                  <a:schemeClr val="tx1">
                    <a:lumMod val="50000"/>
                    <a:lumOff val="50000"/>
                  </a:schemeClr>
                </a:solidFill>
              </a:rPr>
              <a:t>Medicine</a:t>
            </a:r>
            <a:endParaRPr lang="en-US" sz="1600" dirty="0">
              <a:solidFill>
                <a:schemeClr val="tx1">
                  <a:lumMod val="50000"/>
                  <a:lumOff val="50000"/>
                </a:schemeClr>
              </a:solidFill>
            </a:endParaRPr>
          </a:p>
        </p:txBody>
      </p:sp>
      <p:sp>
        <p:nvSpPr>
          <p:cNvPr id="34" name="Rectangle 33"/>
          <p:cNvSpPr/>
          <p:nvPr/>
        </p:nvSpPr>
        <p:spPr>
          <a:xfrm>
            <a:off x="7353294" y="2234935"/>
            <a:ext cx="4174186" cy="646331"/>
          </a:xfrm>
          <a:prstGeom prst="rect">
            <a:avLst/>
          </a:prstGeom>
        </p:spPr>
        <p:txBody>
          <a:bodyPr wrap="square">
            <a:spAutoFit/>
          </a:bodyPr>
          <a:lstStyle/>
          <a:p>
            <a:pPr>
              <a:lnSpc>
                <a:spcPct val="150000"/>
              </a:lnSpc>
            </a:pPr>
            <a:r>
              <a:rPr lang="en-US" sz="1200" dirty="0" smtClean="0">
                <a:solidFill>
                  <a:schemeClr val="bg1">
                    <a:lumMod val="65000"/>
                  </a:schemeClr>
                </a:solidFill>
              </a:rPr>
              <a:t>Smart Content, Interactive Apps, Automated Tasks, Virtual Lecturers, Performance Prediction etc.</a:t>
            </a:r>
          </a:p>
        </p:txBody>
      </p:sp>
      <p:sp>
        <p:nvSpPr>
          <p:cNvPr id="35" name="TextBox 34"/>
          <p:cNvSpPr txBox="1"/>
          <p:nvPr/>
        </p:nvSpPr>
        <p:spPr>
          <a:xfrm>
            <a:off x="7327431" y="1939424"/>
            <a:ext cx="1107996" cy="338554"/>
          </a:xfrm>
          <a:prstGeom prst="rect">
            <a:avLst/>
          </a:prstGeom>
          <a:noFill/>
        </p:spPr>
        <p:txBody>
          <a:bodyPr wrap="none" rtlCol="0">
            <a:spAutoFit/>
          </a:bodyPr>
          <a:lstStyle/>
          <a:p>
            <a:r>
              <a:rPr lang="en-US" sz="1600" dirty="0" smtClean="0">
                <a:solidFill>
                  <a:schemeClr val="tx1">
                    <a:lumMod val="50000"/>
                    <a:lumOff val="50000"/>
                  </a:schemeClr>
                </a:solidFill>
              </a:rPr>
              <a:t>Education</a:t>
            </a:r>
            <a:endParaRPr lang="en-US" sz="1600" dirty="0">
              <a:solidFill>
                <a:schemeClr val="tx1">
                  <a:lumMod val="50000"/>
                  <a:lumOff val="50000"/>
                </a:schemeClr>
              </a:solidFill>
            </a:endParaRPr>
          </a:p>
        </p:txBody>
      </p:sp>
      <p:sp>
        <p:nvSpPr>
          <p:cNvPr id="36" name="Rectangle 35"/>
          <p:cNvSpPr/>
          <p:nvPr/>
        </p:nvSpPr>
        <p:spPr>
          <a:xfrm>
            <a:off x="1958460" y="4803224"/>
            <a:ext cx="4174186" cy="923330"/>
          </a:xfrm>
          <a:prstGeom prst="rect">
            <a:avLst/>
          </a:prstGeom>
        </p:spPr>
        <p:txBody>
          <a:bodyPr wrap="square">
            <a:spAutoFit/>
          </a:bodyPr>
          <a:lstStyle/>
          <a:p>
            <a:pPr>
              <a:lnSpc>
                <a:spcPct val="150000"/>
              </a:lnSpc>
            </a:pPr>
            <a:r>
              <a:rPr lang="en-US" sz="1200" dirty="0" smtClean="0">
                <a:solidFill>
                  <a:schemeClr val="bg1">
                    <a:lumMod val="65000"/>
                  </a:schemeClr>
                </a:solidFill>
              </a:rPr>
              <a:t>Profiling Customers, Streamlining Processes, Transaction Patterns, Fraud Recognition, Money Laundry Recognition etc.</a:t>
            </a:r>
          </a:p>
        </p:txBody>
      </p:sp>
      <p:sp>
        <p:nvSpPr>
          <p:cNvPr id="37" name="TextBox 36"/>
          <p:cNvSpPr txBox="1"/>
          <p:nvPr/>
        </p:nvSpPr>
        <p:spPr>
          <a:xfrm>
            <a:off x="1961996" y="4464670"/>
            <a:ext cx="923651" cy="338554"/>
          </a:xfrm>
          <a:prstGeom prst="rect">
            <a:avLst/>
          </a:prstGeom>
          <a:noFill/>
        </p:spPr>
        <p:txBody>
          <a:bodyPr wrap="none" rtlCol="0">
            <a:spAutoFit/>
          </a:bodyPr>
          <a:lstStyle/>
          <a:p>
            <a:r>
              <a:rPr lang="en-US" sz="1600" dirty="0" smtClean="0">
                <a:solidFill>
                  <a:schemeClr val="tx1">
                    <a:lumMod val="50000"/>
                    <a:lumOff val="50000"/>
                  </a:schemeClr>
                </a:solidFill>
              </a:rPr>
              <a:t>Banking</a:t>
            </a:r>
            <a:endParaRPr lang="en-US" sz="1600" dirty="0">
              <a:solidFill>
                <a:schemeClr val="tx1">
                  <a:lumMod val="50000"/>
                  <a:lumOff val="50000"/>
                </a:schemeClr>
              </a:solidFill>
            </a:endParaRPr>
          </a:p>
        </p:txBody>
      </p:sp>
      <p:sp>
        <p:nvSpPr>
          <p:cNvPr id="38" name="Rectangle 37"/>
          <p:cNvSpPr/>
          <p:nvPr/>
        </p:nvSpPr>
        <p:spPr>
          <a:xfrm>
            <a:off x="7335116" y="4803224"/>
            <a:ext cx="4174186" cy="646331"/>
          </a:xfrm>
          <a:prstGeom prst="rect">
            <a:avLst/>
          </a:prstGeom>
        </p:spPr>
        <p:txBody>
          <a:bodyPr wrap="square">
            <a:spAutoFit/>
          </a:bodyPr>
          <a:lstStyle/>
          <a:p>
            <a:pPr>
              <a:lnSpc>
                <a:spcPct val="150000"/>
              </a:lnSpc>
            </a:pPr>
            <a:r>
              <a:rPr lang="en-US" sz="1200" dirty="0" smtClean="0">
                <a:solidFill>
                  <a:schemeClr val="bg1">
                    <a:lumMod val="65000"/>
                  </a:schemeClr>
                </a:solidFill>
              </a:rPr>
              <a:t>Smart Implementations </a:t>
            </a:r>
            <a:r>
              <a:rPr lang="en-US" sz="1200" dirty="0">
                <a:solidFill>
                  <a:schemeClr val="bg1">
                    <a:lumMod val="65000"/>
                  </a:schemeClr>
                </a:solidFill>
              </a:rPr>
              <a:t>o</a:t>
            </a:r>
            <a:r>
              <a:rPr lang="en-US" sz="1200" dirty="0" smtClean="0">
                <a:solidFill>
                  <a:schemeClr val="bg1">
                    <a:lumMod val="65000"/>
                  </a:schemeClr>
                </a:solidFill>
              </a:rPr>
              <a:t>n Reach, Act, Convert and Engage Buyers, Smart Insights and Prediction Models etc.</a:t>
            </a:r>
          </a:p>
        </p:txBody>
      </p:sp>
      <p:sp>
        <p:nvSpPr>
          <p:cNvPr id="39" name="TextBox 38"/>
          <p:cNvSpPr txBox="1"/>
          <p:nvPr/>
        </p:nvSpPr>
        <p:spPr>
          <a:xfrm>
            <a:off x="7338652" y="4464670"/>
            <a:ext cx="1085554" cy="338554"/>
          </a:xfrm>
          <a:prstGeom prst="rect">
            <a:avLst/>
          </a:prstGeom>
          <a:noFill/>
        </p:spPr>
        <p:txBody>
          <a:bodyPr wrap="none" rtlCol="0">
            <a:spAutoFit/>
          </a:bodyPr>
          <a:lstStyle/>
          <a:p>
            <a:r>
              <a:rPr lang="en-US" sz="1600" dirty="0" smtClean="0">
                <a:solidFill>
                  <a:schemeClr val="tx1">
                    <a:lumMod val="50000"/>
                    <a:lumOff val="50000"/>
                  </a:schemeClr>
                </a:solidFill>
              </a:rPr>
              <a:t>Marketing</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3644688397"/>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357930" y="240510"/>
            <a:ext cx="5476178" cy="707886"/>
          </a:xfrm>
          <a:prstGeom prst="rect">
            <a:avLst/>
          </a:prstGeom>
          <a:noFill/>
        </p:spPr>
        <p:txBody>
          <a:bodyPr wrap="none" rtlCol="0">
            <a:spAutoFit/>
          </a:bodyPr>
          <a:lstStyle/>
          <a:p>
            <a:pPr algn="ctr"/>
            <a:r>
              <a:rPr lang="en-US" sz="4000" dirty="0" smtClean="0">
                <a:solidFill>
                  <a:schemeClr val="bg1"/>
                </a:solidFill>
                <a:latin typeface="+mj-lt"/>
              </a:rPr>
              <a:t>Our Client List Sample</a:t>
            </a:r>
            <a:endParaRPr lang="en-US" sz="4000" dirty="0">
              <a:solidFill>
                <a:schemeClr val="bg1"/>
              </a:solidFill>
              <a:latin typeface="+mj-lt"/>
            </a:endParaRPr>
          </a:p>
        </p:txBody>
      </p:sp>
      <p:sp>
        <p:nvSpPr>
          <p:cNvPr id="3" name="TextBox 2"/>
          <p:cNvSpPr txBox="1"/>
          <p:nvPr/>
        </p:nvSpPr>
        <p:spPr>
          <a:xfrm>
            <a:off x="5273500" y="1009951"/>
            <a:ext cx="1645001" cy="307777"/>
          </a:xfrm>
          <a:prstGeom prst="rect">
            <a:avLst/>
          </a:prstGeom>
          <a:noFill/>
        </p:spPr>
        <p:txBody>
          <a:bodyPr wrap="none" rtlCol="0">
            <a:spAutoFit/>
          </a:bodyPr>
          <a:lstStyle/>
          <a:p>
            <a:pPr algn="ctr"/>
            <a:r>
              <a:rPr lang="en-US" sz="1400" dirty="0" smtClean="0">
                <a:solidFill>
                  <a:schemeClr val="bg1"/>
                </a:solidFill>
              </a:rPr>
              <a:t>Tagline </a:t>
            </a:r>
            <a:r>
              <a:rPr lang="en-US" sz="1400" b="1" dirty="0" smtClean="0">
                <a:solidFill>
                  <a:schemeClr val="bg1"/>
                </a:solidFill>
              </a:rPr>
              <a:t>Goes</a:t>
            </a:r>
            <a:r>
              <a:rPr lang="en-US" sz="1400" dirty="0" smtClean="0">
                <a:solidFill>
                  <a:schemeClr val="bg1"/>
                </a:solidFill>
              </a:rPr>
              <a:t> Here</a:t>
            </a:r>
            <a:endParaRPr lang="en-US" sz="1400" dirty="0">
              <a:solidFill>
                <a:schemeClr val="bg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998" y="1962843"/>
            <a:ext cx="1635589" cy="31929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6294" y="1923745"/>
            <a:ext cx="1759399" cy="39749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4421" y="1936778"/>
            <a:ext cx="1974436" cy="371428"/>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411" y="2930977"/>
            <a:ext cx="2143860" cy="351879"/>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8112" y="1882628"/>
            <a:ext cx="2169925" cy="50827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37346" y="2885362"/>
            <a:ext cx="1987470" cy="443108"/>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41263" y="2927719"/>
            <a:ext cx="2111280" cy="358395"/>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57911" y="2927719"/>
            <a:ext cx="1765915" cy="358395"/>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9346" y="3822935"/>
            <a:ext cx="2169925" cy="50827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1546" y="3826622"/>
            <a:ext cx="1974436" cy="371428"/>
          </a:xfrm>
          <a:prstGeom prst="rect">
            <a:avLst/>
          </a:prstGeom>
        </p:spPr>
      </p:pic>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1263" y="3852687"/>
            <a:ext cx="1635589" cy="319298"/>
          </a:xfrm>
          <a:prstGeom prst="rect">
            <a:avLst/>
          </a:prstGeom>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1168" y="3813588"/>
            <a:ext cx="1759399" cy="397495"/>
          </a:xfrm>
          <a:prstGeom prst="rect">
            <a:avLst/>
          </a:prstGeom>
        </p:spPr>
      </p:pic>
      <p:sp>
        <p:nvSpPr>
          <p:cNvPr id="19" name="Rectangle 18"/>
          <p:cNvSpPr/>
          <p:nvPr/>
        </p:nvSpPr>
        <p:spPr>
          <a:xfrm>
            <a:off x="884837" y="4816813"/>
            <a:ext cx="10363200" cy="2089033"/>
          </a:xfrm>
          <a:prstGeom prst="rect">
            <a:avLst/>
          </a:prstGeom>
        </p:spPr>
        <p:txBody>
          <a:bodyPr wrap="square">
            <a:spAutoFit/>
          </a:bodyPr>
          <a:lstStyle/>
          <a:p>
            <a:pPr algn="ctr">
              <a:lnSpc>
                <a:spcPct val="150000"/>
              </a:lnSpc>
            </a:pPr>
            <a:r>
              <a:rPr lang="en-US" sz="4000" dirty="0" smtClean="0">
                <a:solidFill>
                  <a:srgbClr val="0070C0"/>
                </a:solidFill>
              </a:rPr>
              <a:t>Digital Era “2018”</a:t>
            </a:r>
            <a:endParaRPr lang="en-US" sz="4000" dirty="0">
              <a:solidFill>
                <a:srgbClr val="0070C0"/>
              </a:solidFill>
            </a:endParaRPr>
          </a:p>
          <a:p>
            <a:pPr algn="just">
              <a:lnSpc>
                <a:spcPct val="150000"/>
              </a:lnSpc>
            </a:pPr>
            <a:r>
              <a:rPr lang="en-US" sz="1200" dirty="0" smtClean="0">
                <a:solidFill>
                  <a:schemeClr val="bg1">
                    <a:lumMod val="65000"/>
                  </a:schemeClr>
                </a:solidFill>
              </a:rPr>
              <a:t>The </a:t>
            </a:r>
            <a:r>
              <a:rPr lang="en-US" sz="1200" dirty="0">
                <a:solidFill>
                  <a:schemeClr val="bg1">
                    <a:lumMod val="65000"/>
                  </a:schemeClr>
                </a:solidFill>
              </a:rPr>
              <a:t>number of internet users worldwide in 2018 is 4.021 billion, up 7 percent year-on-year</a:t>
            </a:r>
          </a:p>
          <a:p>
            <a:pPr algn="just">
              <a:lnSpc>
                <a:spcPct val="150000"/>
              </a:lnSpc>
            </a:pPr>
            <a:r>
              <a:rPr lang="en-US" sz="1200" dirty="0" smtClean="0">
                <a:solidFill>
                  <a:schemeClr val="bg1">
                    <a:lumMod val="65000"/>
                  </a:schemeClr>
                </a:solidFill>
              </a:rPr>
              <a:t>The </a:t>
            </a:r>
            <a:r>
              <a:rPr lang="en-US" sz="1200" dirty="0">
                <a:solidFill>
                  <a:schemeClr val="bg1">
                    <a:lumMod val="65000"/>
                  </a:schemeClr>
                </a:solidFill>
              </a:rPr>
              <a:t>number of social media users worldwide in 2018 is 3.196 billion, up 13 percent year-on-year</a:t>
            </a:r>
          </a:p>
          <a:p>
            <a:pPr algn="just">
              <a:lnSpc>
                <a:spcPct val="150000"/>
              </a:lnSpc>
            </a:pPr>
            <a:r>
              <a:rPr lang="en-US" sz="1200" dirty="0" smtClean="0">
                <a:solidFill>
                  <a:schemeClr val="bg1">
                    <a:lumMod val="65000"/>
                  </a:schemeClr>
                </a:solidFill>
              </a:rPr>
              <a:t>The </a:t>
            </a:r>
            <a:r>
              <a:rPr lang="en-US" sz="1200" dirty="0">
                <a:solidFill>
                  <a:schemeClr val="bg1">
                    <a:lumMod val="65000"/>
                  </a:schemeClr>
                </a:solidFill>
              </a:rPr>
              <a:t>number of mobile phone users in 2018 is 5.135 billion, up 4 percent </a:t>
            </a:r>
            <a:r>
              <a:rPr lang="en-US" sz="1200" dirty="0" smtClean="0">
                <a:solidFill>
                  <a:schemeClr val="bg1">
                    <a:lumMod val="65000"/>
                  </a:schemeClr>
                </a:solidFill>
              </a:rPr>
              <a:t>year-on-year</a:t>
            </a:r>
          </a:p>
          <a:p>
            <a:pPr algn="r">
              <a:lnSpc>
                <a:spcPct val="150000"/>
              </a:lnSpc>
            </a:pPr>
            <a:r>
              <a:rPr lang="en-US" sz="1050" dirty="0" smtClean="0">
                <a:solidFill>
                  <a:schemeClr val="bg1">
                    <a:lumMod val="75000"/>
                  </a:schemeClr>
                </a:solidFill>
              </a:rPr>
              <a:t>©</a:t>
            </a:r>
            <a:r>
              <a:rPr lang="en-US" sz="1050" dirty="0">
                <a:solidFill>
                  <a:schemeClr val="bg1">
                    <a:lumMod val="75000"/>
                  </a:schemeClr>
                </a:solidFill>
              </a:rPr>
              <a:t>Source</a:t>
            </a:r>
            <a:r>
              <a:rPr lang="en-US" sz="1050" dirty="0" smtClean="0">
                <a:solidFill>
                  <a:schemeClr val="bg1">
                    <a:lumMod val="75000"/>
                  </a:schemeClr>
                </a:solidFill>
              </a:rPr>
              <a:t>: </a:t>
            </a:r>
            <a:r>
              <a:rPr lang="en-US" sz="1050" dirty="0" err="1" smtClean="0">
                <a:solidFill>
                  <a:schemeClr val="bg1">
                    <a:lumMod val="75000"/>
                  </a:schemeClr>
                </a:solidFill>
              </a:rPr>
              <a:t>GlobalWebIndex</a:t>
            </a:r>
            <a:r>
              <a:rPr lang="en-US" sz="1050" dirty="0" smtClean="0">
                <a:solidFill>
                  <a:schemeClr val="bg1">
                    <a:lumMod val="75000"/>
                  </a:schemeClr>
                </a:solidFill>
              </a:rPr>
              <a:t> | GSMA Intelligence | Statista | </a:t>
            </a:r>
            <a:r>
              <a:rPr lang="en-US" sz="1050" dirty="0" err="1" smtClean="0">
                <a:solidFill>
                  <a:schemeClr val="bg1">
                    <a:lumMod val="75000"/>
                  </a:schemeClr>
                </a:solidFill>
              </a:rPr>
              <a:t>Locowise</a:t>
            </a:r>
            <a:r>
              <a:rPr lang="en-US" sz="1050" dirty="0">
                <a:solidFill>
                  <a:schemeClr val="bg1">
                    <a:lumMod val="75000"/>
                  </a:schemeClr>
                </a:solidFill>
              </a:rPr>
              <a:t> </a:t>
            </a:r>
            <a:r>
              <a:rPr lang="en-US" sz="1050" dirty="0" smtClean="0">
                <a:solidFill>
                  <a:schemeClr val="bg1">
                    <a:lumMod val="75000"/>
                  </a:schemeClr>
                </a:solidFill>
              </a:rPr>
              <a:t>| </a:t>
            </a:r>
            <a:r>
              <a:rPr lang="en-US" sz="1050" dirty="0" err="1">
                <a:solidFill>
                  <a:schemeClr val="bg1">
                    <a:lumMod val="75000"/>
                  </a:schemeClr>
                </a:solidFill>
              </a:rPr>
              <a:t>SimilarWeb</a:t>
            </a:r>
            <a:endParaRPr lang="en-US" sz="1050" dirty="0">
              <a:solidFill>
                <a:schemeClr val="bg1">
                  <a:lumMod val="75000"/>
                </a:schemeClr>
              </a:solidFill>
            </a:endParaRPr>
          </a:p>
        </p:txBody>
      </p:sp>
      <p:pic>
        <p:nvPicPr>
          <p:cNvPr id="5" name="Picture Placeholder 4"/>
          <p:cNvPicPr>
            <a:picLocks noGrp="1" noChangeAspect="1"/>
          </p:cNvPicPr>
          <p:nvPr>
            <p:ph type="pic" sz="quarter" idx="10"/>
          </p:nvPr>
        </p:nvPicPr>
        <p:blipFill>
          <a:blip r:embed="rId10">
            <a:extLst>
              <a:ext uri="{28A0092B-C50C-407E-A947-70E740481C1C}">
                <a14:useLocalDpi xmlns:a14="http://schemas.microsoft.com/office/drawing/2010/main" val="0"/>
              </a:ext>
            </a:extLst>
          </a:blip>
          <a:srcRect t="14394" b="14394"/>
          <a:stretch>
            <a:fillRect/>
          </a:stretch>
        </p:blipFill>
        <p:spPr>
          <a:xfrm>
            <a:off x="0" y="0"/>
            <a:ext cx="12192000" cy="5002924"/>
          </a:xfrm>
        </p:spPr>
      </p:pic>
    </p:spTree>
    <p:extLst>
      <p:ext uri="{BB962C8B-B14F-4D97-AF65-F5344CB8AC3E}">
        <p14:creationId xmlns:p14="http://schemas.microsoft.com/office/powerpoint/2010/main" val="3910293098"/>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3131128" y="240510"/>
            <a:ext cx="5929829" cy="769441"/>
          </a:xfrm>
          <a:prstGeom prst="rect">
            <a:avLst/>
          </a:prstGeom>
          <a:noFill/>
        </p:spPr>
        <p:txBody>
          <a:bodyPr wrap="none" rtlCol="0">
            <a:spAutoFit/>
          </a:bodyPr>
          <a:lstStyle/>
          <a:p>
            <a:pPr algn="ctr"/>
            <a:r>
              <a:rPr lang="en-US" sz="4400" dirty="0" smtClean="0">
                <a:solidFill>
                  <a:srgbClr val="0070C0"/>
                </a:solidFill>
                <a:latin typeface="+mj-lt"/>
              </a:rPr>
              <a:t>Internet Statistics 2018</a:t>
            </a:r>
            <a:endParaRPr lang="en-US" sz="4400" dirty="0">
              <a:solidFill>
                <a:srgbClr val="0070C0"/>
              </a:solidFill>
              <a:latin typeface="+mj-lt"/>
            </a:endParaRPr>
          </a:p>
        </p:txBody>
      </p:sp>
      <p:sp>
        <p:nvSpPr>
          <p:cNvPr id="9" name="Freeform 5"/>
          <p:cNvSpPr>
            <a:spLocks/>
          </p:cNvSpPr>
          <p:nvPr/>
        </p:nvSpPr>
        <p:spPr bwMode="auto">
          <a:xfrm>
            <a:off x="804863" y="2549525"/>
            <a:ext cx="1887538" cy="2181225"/>
          </a:xfrm>
          <a:custGeom>
            <a:avLst/>
            <a:gdLst>
              <a:gd name="T0" fmla="*/ 0 w 1189"/>
              <a:gd name="T1" fmla="*/ 1044 h 1374"/>
              <a:gd name="T2" fmla="*/ 654 w 1189"/>
              <a:gd name="T3" fmla="*/ 0 h 1374"/>
              <a:gd name="T4" fmla="*/ 1189 w 1189"/>
              <a:gd name="T5" fmla="*/ 1019 h 1374"/>
              <a:gd name="T6" fmla="*/ 571 w 1189"/>
              <a:gd name="T7" fmla="*/ 1374 h 1374"/>
              <a:gd name="T8" fmla="*/ 0 w 1189"/>
              <a:gd name="T9" fmla="*/ 1044 h 1374"/>
            </a:gdLst>
            <a:ahLst/>
            <a:cxnLst>
              <a:cxn ang="0">
                <a:pos x="T0" y="T1"/>
              </a:cxn>
              <a:cxn ang="0">
                <a:pos x="T2" y="T3"/>
              </a:cxn>
              <a:cxn ang="0">
                <a:pos x="T4" y="T5"/>
              </a:cxn>
              <a:cxn ang="0">
                <a:pos x="T6" y="T7"/>
              </a:cxn>
              <a:cxn ang="0">
                <a:pos x="T8" y="T9"/>
              </a:cxn>
            </a:cxnLst>
            <a:rect l="0" t="0" r="r" b="b"/>
            <a:pathLst>
              <a:path w="1189" h="1374">
                <a:moveTo>
                  <a:pt x="0" y="1044"/>
                </a:moveTo>
                <a:lnTo>
                  <a:pt x="654" y="0"/>
                </a:lnTo>
                <a:lnTo>
                  <a:pt x="1189" y="1019"/>
                </a:lnTo>
                <a:lnTo>
                  <a:pt x="571" y="1374"/>
                </a:lnTo>
                <a:lnTo>
                  <a:pt x="0" y="104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6"/>
          <p:cNvSpPr>
            <a:spLocks/>
          </p:cNvSpPr>
          <p:nvPr/>
        </p:nvSpPr>
        <p:spPr bwMode="auto">
          <a:xfrm>
            <a:off x="1711325" y="2549525"/>
            <a:ext cx="981075" cy="2181225"/>
          </a:xfrm>
          <a:custGeom>
            <a:avLst/>
            <a:gdLst>
              <a:gd name="T0" fmla="*/ 83 w 618"/>
              <a:gd name="T1" fmla="*/ 0 h 1374"/>
              <a:gd name="T2" fmla="*/ 0 w 618"/>
              <a:gd name="T3" fmla="*/ 1374 h 1374"/>
              <a:gd name="T4" fmla="*/ 618 w 618"/>
              <a:gd name="T5" fmla="*/ 1019 h 1374"/>
              <a:gd name="T6" fmla="*/ 83 w 618"/>
              <a:gd name="T7" fmla="*/ 0 h 1374"/>
            </a:gdLst>
            <a:ahLst/>
            <a:cxnLst>
              <a:cxn ang="0">
                <a:pos x="T0" y="T1"/>
              </a:cxn>
              <a:cxn ang="0">
                <a:pos x="T2" y="T3"/>
              </a:cxn>
              <a:cxn ang="0">
                <a:pos x="T4" y="T5"/>
              </a:cxn>
              <a:cxn ang="0">
                <a:pos x="T6" y="T7"/>
              </a:cxn>
            </a:cxnLst>
            <a:rect l="0" t="0" r="r" b="b"/>
            <a:pathLst>
              <a:path w="618" h="1374">
                <a:moveTo>
                  <a:pt x="83" y="0"/>
                </a:moveTo>
                <a:lnTo>
                  <a:pt x="0" y="1374"/>
                </a:lnTo>
                <a:lnTo>
                  <a:pt x="618" y="1019"/>
                </a:lnTo>
                <a:lnTo>
                  <a:pt x="83"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7"/>
          <p:cNvSpPr>
            <a:spLocks/>
          </p:cNvSpPr>
          <p:nvPr/>
        </p:nvSpPr>
        <p:spPr bwMode="auto">
          <a:xfrm>
            <a:off x="1711325" y="2003425"/>
            <a:ext cx="1887538" cy="3249613"/>
          </a:xfrm>
          <a:custGeom>
            <a:avLst/>
            <a:gdLst>
              <a:gd name="T0" fmla="*/ 0 w 1189"/>
              <a:gd name="T1" fmla="*/ 1718 h 2047"/>
              <a:gd name="T2" fmla="*/ 700 w 1189"/>
              <a:gd name="T3" fmla="*/ 0 h 2047"/>
              <a:gd name="T4" fmla="*/ 1189 w 1189"/>
              <a:gd name="T5" fmla="*/ 1692 h 2047"/>
              <a:gd name="T6" fmla="*/ 571 w 1189"/>
              <a:gd name="T7" fmla="*/ 2047 h 2047"/>
              <a:gd name="T8" fmla="*/ 0 w 1189"/>
              <a:gd name="T9" fmla="*/ 1718 h 2047"/>
            </a:gdLst>
            <a:ahLst/>
            <a:cxnLst>
              <a:cxn ang="0">
                <a:pos x="T0" y="T1"/>
              </a:cxn>
              <a:cxn ang="0">
                <a:pos x="T2" y="T3"/>
              </a:cxn>
              <a:cxn ang="0">
                <a:pos x="T4" y="T5"/>
              </a:cxn>
              <a:cxn ang="0">
                <a:pos x="T6" y="T7"/>
              </a:cxn>
              <a:cxn ang="0">
                <a:pos x="T8" y="T9"/>
              </a:cxn>
            </a:cxnLst>
            <a:rect l="0" t="0" r="r" b="b"/>
            <a:pathLst>
              <a:path w="1189" h="2047">
                <a:moveTo>
                  <a:pt x="0" y="1718"/>
                </a:moveTo>
                <a:lnTo>
                  <a:pt x="700" y="0"/>
                </a:lnTo>
                <a:lnTo>
                  <a:pt x="1189" y="1692"/>
                </a:lnTo>
                <a:lnTo>
                  <a:pt x="571" y="2047"/>
                </a:lnTo>
                <a:lnTo>
                  <a:pt x="0" y="1718"/>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8"/>
          <p:cNvSpPr>
            <a:spLocks/>
          </p:cNvSpPr>
          <p:nvPr/>
        </p:nvSpPr>
        <p:spPr bwMode="auto">
          <a:xfrm>
            <a:off x="2617788" y="2003425"/>
            <a:ext cx="981075" cy="3249613"/>
          </a:xfrm>
          <a:custGeom>
            <a:avLst/>
            <a:gdLst>
              <a:gd name="T0" fmla="*/ 129 w 618"/>
              <a:gd name="T1" fmla="*/ 0 h 2047"/>
              <a:gd name="T2" fmla="*/ 0 w 618"/>
              <a:gd name="T3" fmla="*/ 2047 h 2047"/>
              <a:gd name="T4" fmla="*/ 618 w 618"/>
              <a:gd name="T5" fmla="*/ 1692 h 2047"/>
              <a:gd name="T6" fmla="*/ 129 w 618"/>
              <a:gd name="T7" fmla="*/ 0 h 2047"/>
            </a:gdLst>
            <a:ahLst/>
            <a:cxnLst>
              <a:cxn ang="0">
                <a:pos x="T0" y="T1"/>
              </a:cxn>
              <a:cxn ang="0">
                <a:pos x="T2" y="T3"/>
              </a:cxn>
              <a:cxn ang="0">
                <a:pos x="T4" y="T5"/>
              </a:cxn>
              <a:cxn ang="0">
                <a:pos x="T6" y="T7"/>
              </a:cxn>
            </a:cxnLst>
            <a:rect l="0" t="0" r="r" b="b"/>
            <a:pathLst>
              <a:path w="618" h="2047">
                <a:moveTo>
                  <a:pt x="129" y="0"/>
                </a:moveTo>
                <a:lnTo>
                  <a:pt x="0" y="2047"/>
                </a:lnTo>
                <a:lnTo>
                  <a:pt x="618" y="1692"/>
                </a:lnTo>
                <a:lnTo>
                  <a:pt x="12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9"/>
          <p:cNvSpPr>
            <a:spLocks/>
          </p:cNvSpPr>
          <p:nvPr/>
        </p:nvSpPr>
        <p:spPr bwMode="auto">
          <a:xfrm>
            <a:off x="2617788" y="1562100"/>
            <a:ext cx="1887538" cy="4213225"/>
          </a:xfrm>
          <a:custGeom>
            <a:avLst/>
            <a:gdLst>
              <a:gd name="T0" fmla="*/ 0 w 1189"/>
              <a:gd name="T1" fmla="*/ 2325 h 2654"/>
              <a:gd name="T2" fmla="*/ 736 w 1189"/>
              <a:gd name="T3" fmla="*/ 0 h 2654"/>
              <a:gd name="T4" fmla="*/ 1189 w 1189"/>
              <a:gd name="T5" fmla="*/ 2299 h 2654"/>
              <a:gd name="T6" fmla="*/ 572 w 1189"/>
              <a:gd name="T7" fmla="*/ 2654 h 2654"/>
              <a:gd name="T8" fmla="*/ 0 w 1189"/>
              <a:gd name="T9" fmla="*/ 2325 h 2654"/>
            </a:gdLst>
            <a:ahLst/>
            <a:cxnLst>
              <a:cxn ang="0">
                <a:pos x="T0" y="T1"/>
              </a:cxn>
              <a:cxn ang="0">
                <a:pos x="T2" y="T3"/>
              </a:cxn>
              <a:cxn ang="0">
                <a:pos x="T4" y="T5"/>
              </a:cxn>
              <a:cxn ang="0">
                <a:pos x="T6" y="T7"/>
              </a:cxn>
              <a:cxn ang="0">
                <a:pos x="T8" y="T9"/>
              </a:cxn>
            </a:cxnLst>
            <a:rect l="0" t="0" r="r" b="b"/>
            <a:pathLst>
              <a:path w="1189" h="2654">
                <a:moveTo>
                  <a:pt x="0" y="2325"/>
                </a:moveTo>
                <a:lnTo>
                  <a:pt x="736" y="0"/>
                </a:lnTo>
                <a:lnTo>
                  <a:pt x="1189" y="2299"/>
                </a:lnTo>
                <a:lnTo>
                  <a:pt x="572" y="2654"/>
                </a:lnTo>
                <a:lnTo>
                  <a:pt x="0" y="2325"/>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0"/>
          <p:cNvSpPr>
            <a:spLocks/>
          </p:cNvSpPr>
          <p:nvPr/>
        </p:nvSpPr>
        <p:spPr bwMode="auto">
          <a:xfrm>
            <a:off x="3525838" y="1562100"/>
            <a:ext cx="979488" cy="4213225"/>
          </a:xfrm>
          <a:custGeom>
            <a:avLst/>
            <a:gdLst>
              <a:gd name="T0" fmla="*/ 164 w 617"/>
              <a:gd name="T1" fmla="*/ 0 h 2654"/>
              <a:gd name="T2" fmla="*/ 0 w 617"/>
              <a:gd name="T3" fmla="*/ 2654 h 2654"/>
              <a:gd name="T4" fmla="*/ 617 w 617"/>
              <a:gd name="T5" fmla="*/ 2299 h 2654"/>
              <a:gd name="T6" fmla="*/ 164 w 617"/>
              <a:gd name="T7" fmla="*/ 0 h 2654"/>
            </a:gdLst>
            <a:ahLst/>
            <a:cxnLst>
              <a:cxn ang="0">
                <a:pos x="T0" y="T1"/>
              </a:cxn>
              <a:cxn ang="0">
                <a:pos x="T2" y="T3"/>
              </a:cxn>
              <a:cxn ang="0">
                <a:pos x="T4" y="T5"/>
              </a:cxn>
              <a:cxn ang="0">
                <a:pos x="T6" y="T7"/>
              </a:cxn>
            </a:cxnLst>
            <a:rect l="0" t="0" r="r" b="b"/>
            <a:pathLst>
              <a:path w="617" h="2654">
                <a:moveTo>
                  <a:pt x="164" y="0"/>
                </a:moveTo>
                <a:lnTo>
                  <a:pt x="0" y="2654"/>
                </a:lnTo>
                <a:lnTo>
                  <a:pt x="617" y="2299"/>
                </a:lnTo>
                <a:lnTo>
                  <a:pt x="16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1"/>
          <p:cNvSpPr>
            <a:spLocks/>
          </p:cNvSpPr>
          <p:nvPr/>
        </p:nvSpPr>
        <p:spPr bwMode="auto">
          <a:xfrm>
            <a:off x="3525838" y="3390900"/>
            <a:ext cx="1885950" cy="2906713"/>
          </a:xfrm>
          <a:custGeom>
            <a:avLst/>
            <a:gdLst>
              <a:gd name="T0" fmla="*/ 0 w 1188"/>
              <a:gd name="T1" fmla="*/ 1502 h 1831"/>
              <a:gd name="T2" fmla="*/ 705 w 1188"/>
              <a:gd name="T3" fmla="*/ 0 h 1831"/>
              <a:gd name="T4" fmla="*/ 1188 w 1188"/>
              <a:gd name="T5" fmla="*/ 1476 h 1831"/>
              <a:gd name="T6" fmla="*/ 576 w 1188"/>
              <a:gd name="T7" fmla="*/ 1831 h 1831"/>
              <a:gd name="T8" fmla="*/ 0 w 1188"/>
              <a:gd name="T9" fmla="*/ 1502 h 1831"/>
            </a:gdLst>
            <a:ahLst/>
            <a:cxnLst>
              <a:cxn ang="0">
                <a:pos x="T0" y="T1"/>
              </a:cxn>
              <a:cxn ang="0">
                <a:pos x="T2" y="T3"/>
              </a:cxn>
              <a:cxn ang="0">
                <a:pos x="T4" y="T5"/>
              </a:cxn>
              <a:cxn ang="0">
                <a:pos x="T6" y="T7"/>
              </a:cxn>
              <a:cxn ang="0">
                <a:pos x="T8" y="T9"/>
              </a:cxn>
            </a:cxnLst>
            <a:rect l="0" t="0" r="r" b="b"/>
            <a:pathLst>
              <a:path w="1188" h="1831">
                <a:moveTo>
                  <a:pt x="0" y="1502"/>
                </a:moveTo>
                <a:lnTo>
                  <a:pt x="705" y="0"/>
                </a:lnTo>
                <a:lnTo>
                  <a:pt x="1188" y="1476"/>
                </a:lnTo>
                <a:lnTo>
                  <a:pt x="576" y="1831"/>
                </a:lnTo>
                <a:lnTo>
                  <a:pt x="0" y="1502"/>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2"/>
          <p:cNvSpPr>
            <a:spLocks/>
          </p:cNvSpPr>
          <p:nvPr/>
        </p:nvSpPr>
        <p:spPr bwMode="auto">
          <a:xfrm>
            <a:off x="4440238" y="3390900"/>
            <a:ext cx="971550" cy="2906713"/>
          </a:xfrm>
          <a:custGeom>
            <a:avLst/>
            <a:gdLst>
              <a:gd name="T0" fmla="*/ 129 w 612"/>
              <a:gd name="T1" fmla="*/ 0 h 1831"/>
              <a:gd name="T2" fmla="*/ 0 w 612"/>
              <a:gd name="T3" fmla="*/ 1831 h 1831"/>
              <a:gd name="T4" fmla="*/ 612 w 612"/>
              <a:gd name="T5" fmla="*/ 1476 h 1831"/>
              <a:gd name="T6" fmla="*/ 129 w 612"/>
              <a:gd name="T7" fmla="*/ 0 h 1831"/>
            </a:gdLst>
            <a:ahLst/>
            <a:cxnLst>
              <a:cxn ang="0">
                <a:pos x="T0" y="T1"/>
              </a:cxn>
              <a:cxn ang="0">
                <a:pos x="T2" y="T3"/>
              </a:cxn>
              <a:cxn ang="0">
                <a:pos x="T4" y="T5"/>
              </a:cxn>
              <a:cxn ang="0">
                <a:pos x="T6" y="T7"/>
              </a:cxn>
            </a:cxnLst>
            <a:rect l="0" t="0" r="r" b="b"/>
            <a:pathLst>
              <a:path w="612" h="1831">
                <a:moveTo>
                  <a:pt x="129" y="0"/>
                </a:moveTo>
                <a:lnTo>
                  <a:pt x="0" y="1831"/>
                </a:lnTo>
                <a:lnTo>
                  <a:pt x="612" y="1476"/>
                </a:lnTo>
                <a:lnTo>
                  <a:pt x="129"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Rectangle 16"/>
          <p:cNvSpPr/>
          <p:nvPr/>
        </p:nvSpPr>
        <p:spPr>
          <a:xfrm>
            <a:off x="5977597" y="2200425"/>
            <a:ext cx="5661540" cy="276999"/>
          </a:xfrm>
          <a:prstGeom prst="rect">
            <a:avLst/>
          </a:prstGeom>
        </p:spPr>
        <p:txBody>
          <a:bodyPr wrap="square">
            <a:spAutoFit/>
          </a:bodyPr>
          <a:lstStyle/>
          <a:p>
            <a:endParaRPr lang="el-GR" sz="1200" dirty="0"/>
          </a:p>
        </p:txBody>
      </p:sp>
      <p:sp>
        <p:nvSpPr>
          <p:cNvPr id="18" name="TextBox 17"/>
          <p:cNvSpPr txBox="1"/>
          <p:nvPr/>
        </p:nvSpPr>
        <p:spPr>
          <a:xfrm>
            <a:off x="5977597" y="1875561"/>
            <a:ext cx="3099888" cy="338554"/>
          </a:xfrm>
          <a:prstGeom prst="rect">
            <a:avLst/>
          </a:prstGeom>
          <a:noFill/>
        </p:spPr>
        <p:txBody>
          <a:bodyPr wrap="none" rtlCol="0">
            <a:spAutoFit/>
          </a:bodyPr>
          <a:lstStyle/>
          <a:p>
            <a:r>
              <a:rPr lang="en-US" sz="1600" b="1" dirty="0" smtClean="0">
                <a:solidFill>
                  <a:schemeClr val="tx1">
                    <a:lumMod val="50000"/>
                    <a:lumOff val="50000"/>
                  </a:schemeClr>
                </a:solidFill>
              </a:rPr>
              <a:t>1.886.705.632</a:t>
            </a:r>
            <a:r>
              <a:rPr lang="en-US" sz="1600" dirty="0" smtClean="0">
                <a:solidFill>
                  <a:schemeClr val="tx1">
                    <a:lumMod val="50000"/>
                    <a:lumOff val="50000"/>
                  </a:schemeClr>
                </a:solidFill>
              </a:rPr>
              <a:t> </a:t>
            </a:r>
            <a:r>
              <a:rPr lang="en-US" sz="1600" dirty="0">
                <a:solidFill>
                  <a:schemeClr val="tx1">
                    <a:lumMod val="50000"/>
                    <a:lumOff val="50000"/>
                  </a:schemeClr>
                </a:solidFill>
              </a:rPr>
              <a:t>Active </a:t>
            </a:r>
            <a:r>
              <a:rPr lang="en-US" sz="1600" dirty="0" smtClean="0">
                <a:solidFill>
                  <a:schemeClr val="tx1">
                    <a:lumMod val="50000"/>
                    <a:lumOff val="50000"/>
                  </a:schemeClr>
                </a:solidFill>
              </a:rPr>
              <a:t>Websites</a:t>
            </a:r>
            <a:endParaRPr lang="en-US" sz="1600" dirty="0">
              <a:solidFill>
                <a:schemeClr val="tx1">
                  <a:lumMod val="50000"/>
                  <a:lumOff val="50000"/>
                </a:schemeClr>
              </a:solidFill>
            </a:endParaRPr>
          </a:p>
        </p:txBody>
      </p:sp>
      <p:sp>
        <p:nvSpPr>
          <p:cNvPr id="20" name="TextBox 19"/>
          <p:cNvSpPr txBox="1"/>
          <p:nvPr/>
        </p:nvSpPr>
        <p:spPr>
          <a:xfrm>
            <a:off x="5977597" y="2338924"/>
            <a:ext cx="2844048" cy="338554"/>
          </a:xfrm>
          <a:prstGeom prst="rect">
            <a:avLst/>
          </a:prstGeom>
          <a:noFill/>
        </p:spPr>
        <p:txBody>
          <a:bodyPr wrap="none" rtlCol="0">
            <a:spAutoFit/>
          </a:bodyPr>
          <a:lstStyle/>
          <a:p>
            <a:r>
              <a:rPr lang="en-US" sz="1600" b="1" dirty="0" smtClean="0">
                <a:solidFill>
                  <a:schemeClr val="tx1">
                    <a:lumMod val="50000"/>
                    <a:lumOff val="50000"/>
                  </a:schemeClr>
                </a:solidFill>
              </a:rPr>
              <a:t>4.021.000.000</a:t>
            </a:r>
            <a:r>
              <a:rPr lang="en-US" sz="1600" dirty="0" smtClean="0">
                <a:solidFill>
                  <a:schemeClr val="tx1">
                    <a:lumMod val="50000"/>
                    <a:lumOff val="50000"/>
                  </a:schemeClr>
                </a:solidFill>
              </a:rPr>
              <a:t> </a:t>
            </a:r>
            <a:r>
              <a:rPr lang="en-US" sz="1600" dirty="0">
                <a:solidFill>
                  <a:schemeClr val="tx1">
                    <a:lumMod val="50000"/>
                    <a:lumOff val="50000"/>
                  </a:schemeClr>
                </a:solidFill>
              </a:rPr>
              <a:t>Internet </a:t>
            </a:r>
            <a:r>
              <a:rPr lang="en-US" sz="1600" dirty="0" smtClean="0">
                <a:solidFill>
                  <a:schemeClr val="tx1">
                    <a:lumMod val="50000"/>
                    <a:lumOff val="50000"/>
                  </a:schemeClr>
                </a:solidFill>
              </a:rPr>
              <a:t>Users</a:t>
            </a:r>
            <a:endParaRPr lang="en-US" sz="1600" dirty="0">
              <a:solidFill>
                <a:schemeClr val="tx1">
                  <a:lumMod val="50000"/>
                  <a:lumOff val="50000"/>
                </a:schemeClr>
              </a:solidFill>
            </a:endParaRPr>
          </a:p>
        </p:txBody>
      </p:sp>
      <p:sp>
        <p:nvSpPr>
          <p:cNvPr id="22" name="TextBox 21"/>
          <p:cNvSpPr txBox="1"/>
          <p:nvPr/>
        </p:nvSpPr>
        <p:spPr>
          <a:xfrm>
            <a:off x="5977597" y="2815978"/>
            <a:ext cx="2749471" cy="338554"/>
          </a:xfrm>
          <a:prstGeom prst="rect">
            <a:avLst/>
          </a:prstGeom>
          <a:noFill/>
        </p:spPr>
        <p:txBody>
          <a:bodyPr wrap="none" rtlCol="0">
            <a:spAutoFit/>
          </a:bodyPr>
          <a:lstStyle/>
          <a:p>
            <a:r>
              <a:rPr lang="en-US" sz="1600" b="1" dirty="0" smtClean="0">
                <a:solidFill>
                  <a:schemeClr val="tx1">
                    <a:lumMod val="50000"/>
                    <a:lumOff val="50000"/>
                  </a:schemeClr>
                </a:solidFill>
              </a:rPr>
              <a:t>5.135.000.000</a:t>
            </a:r>
            <a:r>
              <a:rPr lang="en-US" sz="1600" dirty="0" smtClean="0">
                <a:solidFill>
                  <a:schemeClr val="tx1">
                    <a:lumMod val="50000"/>
                    <a:lumOff val="50000"/>
                  </a:schemeClr>
                </a:solidFill>
              </a:rPr>
              <a:t> Mobile Users</a:t>
            </a:r>
            <a:endParaRPr lang="en-US" sz="1600" dirty="0">
              <a:solidFill>
                <a:schemeClr val="tx1">
                  <a:lumMod val="50000"/>
                  <a:lumOff val="50000"/>
                </a:schemeClr>
              </a:solidFill>
            </a:endParaRPr>
          </a:p>
        </p:txBody>
      </p:sp>
      <p:sp>
        <p:nvSpPr>
          <p:cNvPr id="23" name="Rectangle 22"/>
          <p:cNvSpPr/>
          <p:nvPr/>
        </p:nvSpPr>
        <p:spPr>
          <a:xfrm>
            <a:off x="6047408" y="5511963"/>
            <a:ext cx="5661540" cy="369332"/>
          </a:xfrm>
          <a:prstGeom prst="rect">
            <a:avLst/>
          </a:prstGeom>
        </p:spPr>
        <p:txBody>
          <a:bodyPr wrap="square">
            <a:spAutoFit/>
          </a:bodyPr>
          <a:lstStyle/>
          <a:p>
            <a:pPr algn="r">
              <a:lnSpc>
                <a:spcPct val="150000"/>
              </a:lnSpc>
            </a:pPr>
            <a:r>
              <a:rPr lang="en-US" sz="1200" dirty="0">
                <a:solidFill>
                  <a:schemeClr val="bg1">
                    <a:lumMod val="65000"/>
                  </a:schemeClr>
                </a:solidFill>
              </a:rPr>
              <a:t>© Statista 2018</a:t>
            </a:r>
            <a:endParaRPr lang="en-US" sz="1200" dirty="0" smtClean="0">
              <a:solidFill>
                <a:schemeClr val="bg1">
                  <a:lumMod val="65000"/>
                </a:schemeClr>
              </a:solidFill>
            </a:endParaRPr>
          </a:p>
        </p:txBody>
      </p:sp>
      <p:sp>
        <p:nvSpPr>
          <p:cNvPr id="24" name="TextBox 23"/>
          <p:cNvSpPr txBox="1"/>
          <p:nvPr/>
        </p:nvSpPr>
        <p:spPr>
          <a:xfrm>
            <a:off x="5977597" y="3277186"/>
            <a:ext cx="2749471" cy="338554"/>
          </a:xfrm>
          <a:prstGeom prst="rect">
            <a:avLst/>
          </a:prstGeom>
          <a:noFill/>
        </p:spPr>
        <p:txBody>
          <a:bodyPr wrap="none" rtlCol="0">
            <a:spAutoFit/>
          </a:bodyPr>
          <a:lstStyle/>
          <a:p>
            <a:r>
              <a:rPr lang="en-US" sz="1600" b="1" dirty="0" smtClean="0">
                <a:solidFill>
                  <a:schemeClr val="tx1">
                    <a:lumMod val="50000"/>
                    <a:lumOff val="50000"/>
                  </a:schemeClr>
                </a:solidFill>
              </a:rPr>
              <a:t>2.958.000.000</a:t>
            </a:r>
            <a:r>
              <a:rPr lang="en-US" sz="1600" dirty="0" smtClean="0">
                <a:solidFill>
                  <a:schemeClr val="tx1">
                    <a:lumMod val="50000"/>
                    <a:lumOff val="50000"/>
                  </a:schemeClr>
                </a:solidFill>
              </a:rPr>
              <a:t> Mobile Users</a:t>
            </a:r>
            <a:endParaRPr lang="en-US" sz="1600" dirty="0">
              <a:solidFill>
                <a:schemeClr val="tx1">
                  <a:lumMod val="50000"/>
                  <a:lumOff val="50000"/>
                </a:schemeClr>
              </a:solidFill>
            </a:endParaRPr>
          </a:p>
        </p:txBody>
      </p:sp>
      <p:sp>
        <p:nvSpPr>
          <p:cNvPr id="26" name="TextBox 25"/>
          <p:cNvSpPr txBox="1"/>
          <p:nvPr/>
        </p:nvSpPr>
        <p:spPr>
          <a:xfrm>
            <a:off x="5977596" y="4210127"/>
            <a:ext cx="3488455" cy="338554"/>
          </a:xfrm>
          <a:prstGeom prst="rect">
            <a:avLst/>
          </a:prstGeom>
          <a:noFill/>
        </p:spPr>
        <p:txBody>
          <a:bodyPr wrap="none" rtlCol="0">
            <a:spAutoFit/>
          </a:bodyPr>
          <a:lstStyle/>
          <a:p>
            <a:r>
              <a:rPr lang="en-US" sz="1600" b="1" dirty="0" smtClean="0">
                <a:solidFill>
                  <a:srgbClr val="FF0000"/>
                </a:solidFill>
              </a:rPr>
              <a:t>459.380.000.000</a:t>
            </a:r>
            <a:r>
              <a:rPr lang="en-US" sz="1600" dirty="0" smtClean="0">
                <a:solidFill>
                  <a:schemeClr val="tx1">
                    <a:lumMod val="50000"/>
                    <a:lumOff val="50000"/>
                  </a:schemeClr>
                </a:solidFill>
              </a:rPr>
              <a:t> US Dollars in 2019</a:t>
            </a:r>
            <a:endParaRPr lang="en-US" sz="1600" dirty="0">
              <a:solidFill>
                <a:schemeClr val="tx1">
                  <a:lumMod val="50000"/>
                  <a:lumOff val="50000"/>
                </a:schemeClr>
              </a:solidFill>
            </a:endParaRPr>
          </a:p>
        </p:txBody>
      </p:sp>
      <p:sp>
        <p:nvSpPr>
          <p:cNvPr id="29" name="TextBox 28"/>
          <p:cNvSpPr txBox="1"/>
          <p:nvPr/>
        </p:nvSpPr>
        <p:spPr>
          <a:xfrm>
            <a:off x="5977596" y="3733073"/>
            <a:ext cx="3342582" cy="338554"/>
          </a:xfrm>
          <a:prstGeom prst="rect">
            <a:avLst/>
          </a:prstGeom>
          <a:noFill/>
        </p:spPr>
        <p:txBody>
          <a:bodyPr wrap="none" rtlCol="0">
            <a:spAutoFit/>
          </a:bodyPr>
          <a:lstStyle/>
          <a:p>
            <a:r>
              <a:rPr lang="en-US" sz="1600" b="1" dirty="0" smtClean="0">
                <a:solidFill>
                  <a:schemeClr val="tx1">
                    <a:lumMod val="50000"/>
                    <a:lumOff val="50000"/>
                  </a:schemeClr>
                </a:solidFill>
              </a:rPr>
              <a:t>156.000.000 </a:t>
            </a:r>
            <a:r>
              <a:rPr lang="en-US" sz="1600" dirty="0" smtClean="0">
                <a:solidFill>
                  <a:schemeClr val="tx1">
                    <a:lumMod val="50000"/>
                    <a:lumOff val="50000"/>
                  </a:schemeClr>
                </a:solidFill>
              </a:rPr>
              <a:t>E-mails are daily sent</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4107627455"/>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578421" y="241441"/>
            <a:ext cx="4081888" cy="707886"/>
          </a:xfrm>
          <a:prstGeom prst="rect">
            <a:avLst/>
          </a:prstGeom>
          <a:noFill/>
        </p:spPr>
        <p:txBody>
          <a:bodyPr wrap="none" rtlCol="0">
            <a:spAutoFit/>
          </a:bodyPr>
          <a:lstStyle/>
          <a:p>
            <a:pPr algn="ctr"/>
            <a:r>
              <a:rPr lang="en-US" sz="4000" dirty="0" smtClean="0">
                <a:solidFill>
                  <a:srgbClr val="0070C0"/>
                </a:solidFill>
                <a:latin typeface="+mj-lt"/>
              </a:rPr>
              <a:t>Our Digital World</a:t>
            </a:r>
            <a:endParaRPr lang="en-US" sz="4000" dirty="0">
              <a:solidFill>
                <a:srgbClr val="0070C0"/>
              </a:solidFill>
              <a:latin typeface="+mj-lt"/>
            </a:endParaRPr>
          </a:p>
        </p:txBody>
      </p:sp>
      <p:sp>
        <p:nvSpPr>
          <p:cNvPr id="3" name="TextBox 2"/>
          <p:cNvSpPr txBox="1"/>
          <p:nvPr/>
        </p:nvSpPr>
        <p:spPr>
          <a:xfrm>
            <a:off x="3924310" y="1012140"/>
            <a:ext cx="3331361" cy="307777"/>
          </a:xfrm>
          <a:prstGeom prst="rect">
            <a:avLst/>
          </a:prstGeom>
          <a:noFill/>
        </p:spPr>
        <p:txBody>
          <a:bodyPr wrap="none" rtlCol="0">
            <a:spAutoFit/>
          </a:bodyPr>
          <a:lstStyle/>
          <a:p>
            <a:pPr algn="ctr"/>
            <a:r>
              <a:rPr lang="en-US" sz="1400" dirty="0" smtClean="0">
                <a:solidFill>
                  <a:schemeClr val="bg1">
                    <a:lumMod val="75000"/>
                  </a:schemeClr>
                </a:solidFill>
              </a:rPr>
              <a:t>Million Users Per Social Media Platform</a:t>
            </a:r>
            <a:endParaRPr lang="en-US" sz="1400" dirty="0">
              <a:solidFill>
                <a:schemeClr val="bg1">
                  <a:lumMod val="75000"/>
                </a:schemeClr>
              </a:solidFill>
            </a:endParaRPr>
          </a:p>
        </p:txBody>
      </p:sp>
      <p:sp>
        <p:nvSpPr>
          <p:cNvPr id="5" name="TextBox 4"/>
          <p:cNvSpPr txBox="1"/>
          <p:nvPr/>
        </p:nvSpPr>
        <p:spPr>
          <a:xfrm>
            <a:off x="1736441" y="2093201"/>
            <a:ext cx="1083951" cy="338554"/>
          </a:xfrm>
          <a:prstGeom prst="rect">
            <a:avLst/>
          </a:prstGeom>
          <a:noFill/>
        </p:spPr>
        <p:txBody>
          <a:bodyPr wrap="none" rtlCol="0">
            <a:spAutoFit/>
          </a:bodyPr>
          <a:lstStyle/>
          <a:p>
            <a:r>
              <a:rPr lang="en-US" sz="1600" dirty="0" smtClean="0">
                <a:solidFill>
                  <a:schemeClr val="tx1">
                    <a:lumMod val="50000"/>
                    <a:lumOff val="50000"/>
                  </a:schemeClr>
                </a:solidFill>
              </a:rPr>
              <a:t>Facebook</a:t>
            </a:r>
            <a:endParaRPr lang="en-US" sz="1600" dirty="0">
              <a:solidFill>
                <a:schemeClr val="tx1">
                  <a:lumMod val="50000"/>
                  <a:lumOff val="50000"/>
                </a:schemeClr>
              </a:solidFill>
            </a:endParaRPr>
          </a:p>
        </p:txBody>
      </p:sp>
      <p:sp>
        <p:nvSpPr>
          <p:cNvPr id="7" name="TextBox 6"/>
          <p:cNvSpPr txBox="1"/>
          <p:nvPr/>
        </p:nvSpPr>
        <p:spPr>
          <a:xfrm>
            <a:off x="1736441" y="3055942"/>
            <a:ext cx="921534" cy="338554"/>
          </a:xfrm>
          <a:prstGeom prst="rect">
            <a:avLst/>
          </a:prstGeom>
          <a:noFill/>
        </p:spPr>
        <p:txBody>
          <a:bodyPr wrap="none" rtlCol="0">
            <a:spAutoFit/>
          </a:bodyPr>
          <a:lstStyle/>
          <a:p>
            <a:r>
              <a:rPr lang="en-US" sz="1600" dirty="0" smtClean="0">
                <a:solidFill>
                  <a:schemeClr val="tx1">
                    <a:lumMod val="50000"/>
                    <a:lumOff val="50000"/>
                  </a:schemeClr>
                </a:solidFill>
              </a:rPr>
              <a:t>WeChat</a:t>
            </a:r>
            <a:endParaRPr lang="en-US" sz="1600" dirty="0">
              <a:solidFill>
                <a:schemeClr val="tx1">
                  <a:lumMod val="50000"/>
                  <a:lumOff val="50000"/>
                </a:schemeClr>
              </a:solidFill>
            </a:endParaRPr>
          </a:p>
        </p:txBody>
      </p:sp>
      <p:sp>
        <p:nvSpPr>
          <p:cNvPr id="9" name="TextBox 8"/>
          <p:cNvSpPr txBox="1"/>
          <p:nvPr/>
        </p:nvSpPr>
        <p:spPr>
          <a:xfrm>
            <a:off x="6157293" y="2088480"/>
            <a:ext cx="988540" cy="338554"/>
          </a:xfrm>
          <a:prstGeom prst="rect">
            <a:avLst/>
          </a:prstGeom>
          <a:noFill/>
        </p:spPr>
        <p:txBody>
          <a:bodyPr wrap="none" rtlCol="0">
            <a:spAutoFit/>
          </a:bodyPr>
          <a:lstStyle/>
          <a:p>
            <a:r>
              <a:rPr lang="en-US" sz="1600" dirty="0" smtClean="0">
                <a:solidFill>
                  <a:schemeClr val="tx1">
                    <a:lumMod val="50000"/>
                    <a:lumOff val="50000"/>
                  </a:schemeClr>
                </a:solidFill>
              </a:rPr>
              <a:t>YouTube</a:t>
            </a:r>
            <a:endParaRPr lang="en-US" sz="1600" dirty="0">
              <a:solidFill>
                <a:schemeClr val="tx1">
                  <a:lumMod val="50000"/>
                  <a:lumOff val="50000"/>
                </a:schemeClr>
              </a:solidFill>
            </a:endParaRPr>
          </a:p>
        </p:txBody>
      </p:sp>
      <p:sp>
        <p:nvSpPr>
          <p:cNvPr id="11" name="TextBox 10"/>
          <p:cNvSpPr txBox="1"/>
          <p:nvPr/>
        </p:nvSpPr>
        <p:spPr>
          <a:xfrm>
            <a:off x="6157293" y="3049958"/>
            <a:ext cx="1098378" cy="338554"/>
          </a:xfrm>
          <a:prstGeom prst="rect">
            <a:avLst/>
          </a:prstGeom>
          <a:noFill/>
        </p:spPr>
        <p:txBody>
          <a:bodyPr wrap="none" rtlCol="0">
            <a:spAutoFit/>
          </a:bodyPr>
          <a:lstStyle/>
          <a:p>
            <a:r>
              <a:rPr lang="en-US" sz="1600" dirty="0" smtClean="0">
                <a:solidFill>
                  <a:schemeClr val="tx1">
                    <a:lumMod val="50000"/>
                    <a:lumOff val="50000"/>
                  </a:schemeClr>
                </a:solidFill>
              </a:rPr>
              <a:t>Instagram</a:t>
            </a:r>
            <a:endParaRPr lang="en-US" sz="1600" dirty="0">
              <a:solidFill>
                <a:schemeClr val="tx1">
                  <a:lumMod val="50000"/>
                  <a:lumOff val="50000"/>
                </a:schemeClr>
              </a:solidFill>
            </a:endParaRPr>
          </a:p>
        </p:txBody>
      </p:sp>
      <p:sp>
        <p:nvSpPr>
          <p:cNvPr id="13" name="TextBox 12"/>
          <p:cNvSpPr txBox="1"/>
          <p:nvPr/>
        </p:nvSpPr>
        <p:spPr>
          <a:xfrm>
            <a:off x="10253060" y="2072238"/>
            <a:ext cx="1027845" cy="338554"/>
          </a:xfrm>
          <a:prstGeom prst="rect">
            <a:avLst/>
          </a:prstGeom>
          <a:noFill/>
        </p:spPr>
        <p:txBody>
          <a:bodyPr wrap="none" rtlCol="0">
            <a:spAutoFit/>
          </a:bodyPr>
          <a:lstStyle/>
          <a:p>
            <a:r>
              <a:rPr lang="en-US" sz="1600" dirty="0" err="1" smtClean="0">
                <a:solidFill>
                  <a:schemeClr val="tx1">
                    <a:lumMod val="50000"/>
                    <a:lumOff val="50000"/>
                  </a:schemeClr>
                </a:solidFill>
              </a:rPr>
              <a:t>WhatApp</a:t>
            </a:r>
            <a:endParaRPr lang="en-US" sz="1600" dirty="0">
              <a:solidFill>
                <a:schemeClr val="tx1">
                  <a:lumMod val="50000"/>
                  <a:lumOff val="50000"/>
                </a:schemeClr>
              </a:solidFill>
            </a:endParaRPr>
          </a:p>
        </p:txBody>
      </p:sp>
      <p:sp>
        <p:nvSpPr>
          <p:cNvPr id="15" name="TextBox 14"/>
          <p:cNvSpPr txBox="1"/>
          <p:nvPr/>
        </p:nvSpPr>
        <p:spPr>
          <a:xfrm>
            <a:off x="10216305" y="3031506"/>
            <a:ext cx="788870" cy="338554"/>
          </a:xfrm>
          <a:prstGeom prst="rect">
            <a:avLst/>
          </a:prstGeom>
          <a:noFill/>
        </p:spPr>
        <p:txBody>
          <a:bodyPr wrap="none" rtlCol="0">
            <a:spAutoFit/>
          </a:bodyPr>
          <a:lstStyle/>
          <a:p>
            <a:r>
              <a:rPr lang="en-US" sz="1600" dirty="0" smtClean="0">
                <a:solidFill>
                  <a:schemeClr val="tx1">
                    <a:lumMod val="50000"/>
                    <a:lumOff val="50000"/>
                  </a:schemeClr>
                </a:solidFill>
              </a:rPr>
              <a:t>Twitter</a:t>
            </a:r>
            <a:endParaRPr lang="en-US" sz="1600" dirty="0">
              <a:solidFill>
                <a:schemeClr val="tx1">
                  <a:lumMod val="50000"/>
                  <a:lumOff val="50000"/>
                </a:schemeClr>
              </a:solidFill>
            </a:endParaRPr>
          </a:p>
        </p:txBody>
      </p:sp>
      <p:sp>
        <p:nvSpPr>
          <p:cNvPr id="16" name="TextBox 15"/>
          <p:cNvSpPr txBox="1"/>
          <p:nvPr/>
        </p:nvSpPr>
        <p:spPr>
          <a:xfrm>
            <a:off x="453427" y="1863761"/>
            <a:ext cx="1346844" cy="769441"/>
          </a:xfrm>
          <a:prstGeom prst="rect">
            <a:avLst/>
          </a:prstGeom>
          <a:noFill/>
        </p:spPr>
        <p:txBody>
          <a:bodyPr wrap="none" rtlCol="0">
            <a:spAutoFit/>
          </a:bodyPr>
          <a:lstStyle/>
          <a:p>
            <a:pPr algn="r"/>
            <a:r>
              <a:rPr lang="en-US" sz="4400" dirty="0" smtClean="0">
                <a:solidFill>
                  <a:schemeClr val="accent1"/>
                </a:solidFill>
              </a:rPr>
              <a:t>2,2B</a:t>
            </a:r>
            <a:endParaRPr lang="en-US" sz="4400" dirty="0">
              <a:solidFill>
                <a:schemeClr val="accent1"/>
              </a:solidFill>
            </a:endParaRPr>
          </a:p>
        </p:txBody>
      </p:sp>
      <p:sp>
        <p:nvSpPr>
          <p:cNvPr id="17" name="TextBox 16"/>
          <p:cNvSpPr txBox="1"/>
          <p:nvPr/>
        </p:nvSpPr>
        <p:spPr>
          <a:xfrm>
            <a:off x="203359" y="2840499"/>
            <a:ext cx="1596912" cy="769441"/>
          </a:xfrm>
          <a:prstGeom prst="rect">
            <a:avLst/>
          </a:prstGeom>
          <a:noFill/>
        </p:spPr>
        <p:txBody>
          <a:bodyPr wrap="none" rtlCol="0">
            <a:spAutoFit/>
          </a:bodyPr>
          <a:lstStyle/>
          <a:p>
            <a:pPr algn="r"/>
            <a:r>
              <a:rPr lang="en-US" sz="4400" dirty="0" smtClean="0">
                <a:solidFill>
                  <a:schemeClr val="accent4"/>
                </a:solidFill>
              </a:rPr>
              <a:t>980M</a:t>
            </a:r>
            <a:endParaRPr lang="en-US" sz="4400" dirty="0">
              <a:solidFill>
                <a:schemeClr val="accent4"/>
              </a:solidFill>
            </a:endParaRPr>
          </a:p>
        </p:txBody>
      </p:sp>
      <p:sp>
        <p:nvSpPr>
          <p:cNvPr id="18" name="TextBox 17"/>
          <p:cNvSpPr txBox="1"/>
          <p:nvPr/>
        </p:nvSpPr>
        <p:spPr>
          <a:xfrm>
            <a:off x="4810449" y="1863761"/>
            <a:ext cx="1346844" cy="769441"/>
          </a:xfrm>
          <a:prstGeom prst="rect">
            <a:avLst/>
          </a:prstGeom>
          <a:noFill/>
        </p:spPr>
        <p:txBody>
          <a:bodyPr wrap="none" rtlCol="0">
            <a:spAutoFit/>
          </a:bodyPr>
          <a:lstStyle/>
          <a:p>
            <a:pPr algn="r"/>
            <a:r>
              <a:rPr lang="en-US" sz="4400" dirty="0" smtClean="0">
                <a:solidFill>
                  <a:schemeClr val="accent2"/>
                </a:solidFill>
              </a:rPr>
              <a:t>1,5B</a:t>
            </a:r>
            <a:endParaRPr lang="en-US" sz="4400" dirty="0">
              <a:solidFill>
                <a:schemeClr val="accent2"/>
              </a:solidFill>
            </a:endParaRPr>
          </a:p>
        </p:txBody>
      </p:sp>
      <p:sp>
        <p:nvSpPr>
          <p:cNvPr id="19" name="TextBox 18"/>
          <p:cNvSpPr txBox="1"/>
          <p:nvPr/>
        </p:nvSpPr>
        <p:spPr>
          <a:xfrm>
            <a:off x="4554787" y="2821874"/>
            <a:ext cx="1596912" cy="769441"/>
          </a:xfrm>
          <a:prstGeom prst="rect">
            <a:avLst/>
          </a:prstGeom>
          <a:noFill/>
        </p:spPr>
        <p:txBody>
          <a:bodyPr wrap="none" rtlCol="0">
            <a:spAutoFit/>
          </a:bodyPr>
          <a:lstStyle/>
          <a:p>
            <a:pPr algn="r"/>
            <a:r>
              <a:rPr lang="en-US" sz="4400" dirty="0" smtClean="0">
                <a:solidFill>
                  <a:schemeClr val="accent5"/>
                </a:solidFill>
              </a:rPr>
              <a:t>800M</a:t>
            </a:r>
            <a:endParaRPr lang="en-US" sz="4400" dirty="0">
              <a:solidFill>
                <a:schemeClr val="accent5"/>
              </a:solidFill>
            </a:endParaRPr>
          </a:p>
        </p:txBody>
      </p:sp>
      <p:sp>
        <p:nvSpPr>
          <p:cNvPr id="20" name="TextBox 19"/>
          <p:cNvSpPr txBox="1"/>
          <p:nvPr/>
        </p:nvSpPr>
        <p:spPr>
          <a:xfrm>
            <a:off x="8906216" y="1856681"/>
            <a:ext cx="1346844" cy="769441"/>
          </a:xfrm>
          <a:prstGeom prst="rect">
            <a:avLst/>
          </a:prstGeom>
          <a:noFill/>
        </p:spPr>
        <p:txBody>
          <a:bodyPr wrap="none" rtlCol="0">
            <a:spAutoFit/>
          </a:bodyPr>
          <a:lstStyle/>
          <a:p>
            <a:pPr algn="r"/>
            <a:r>
              <a:rPr lang="en-US" sz="4400" dirty="0" smtClean="0">
                <a:solidFill>
                  <a:schemeClr val="accent3"/>
                </a:solidFill>
              </a:rPr>
              <a:t>1,3B</a:t>
            </a:r>
            <a:endParaRPr lang="en-US" sz="4400" dirty="0">
              <a:solidFill>
                <a:schemeClr val="accent3"/>
              </a:solidFill>
            </a:endParaRPr>
          </a:p>
        </p:txBody>
      </p:sp>
      <p:sp>
        <p:nvSpPr>
          <p:cNvPr id="21" name="TextBox 20"/>
          <p:cNvSpPr txBox="1"/>
          <p:nvPr/>
        </p:nvSpPr>
        <p:spPr>
          <a:xfrm>
            <a:off x="8656148" y="2821875"/>
            <a:ext cx="1596912" cy="769441"/>
          </a:xfrm>
          <a:prstGeom prst="rect">
            <a:avLst/>
          </a:prstGeom>
          <a:noFill/>
        </p:spPr>
        <p:txBody>
          <a:bodyPr wrap="none" rtlCol="0">
            <a:spAutoFit/>
          </a:bodyPr>
          <a:lstStyle/>
          <a:p>
            <a:pPr algn="r"/>
            <a:r>
              <a:rPr lang="en-US" sz="4400" dirty="0" smtClean="0">
                <a:solidFill>
                  <a:schemeClr val="accent6"/>
                </a:solidFill>
              </a:rPr>
              <a:t>330M</a:t>
            </a:r>
            <a:endParaRPr lang="en-US" sz="4400" dirty="0">
              <a:solidFill>
                <a:schemeClr val="accent6"/>
              </a:solidFill>
            </a:endParaRPr>
          </a:p>
        </p:txBody>
      </p:sp>
      <p:sp>
        <p:nvSpPr>
          <p:cNvPr id="26" name="TextBox 25"/>
          <p:cNvSpPr txBox="1"/>
          <p:nvPr/>
        </p:nvSpPr>
        <p:spPr>
          <a:xfrm>
            <a:off x="203359" y="3849082"/>
            <a:ext cx="1596912" cy="769441"/>
          </a:xfrm>
          <a:prstGeom prst="rect">
            <a:avLst/>
          </a:prstGeom>
          <a:noFill/>
        </p:spPr>
        <p:txBody>
          <a:bodyPr wrap="none" rtlCol="0">
            <a:spAutoFit/>
          </a:bodyPr>
          <a:lstStyle/>
          <a:p>
            <a:pPr algn="r"/>
            <a:r>
              <a:rPr lang="en-US" sz="4400" dirty="0" smtClean="0">
                <a:solidFill>
                  <a:schemeClr val="accent3"/>
                </a:solidFill>
              </a:rPr>
              <a:t>300M</a:t>
            </a:r>
            <a:endParaRPr lang="en-US" sz="4400" dirty="0">
              <a:solidFill>
                <a:schemeClr val="accent3"/>
              </a:solidFill>
            </a:endParaRPr>
          </a:p>
        </p:txBody>
      </p:sp>
      <p:sp>
        <p:nvSpPr>
          <p:cNvPr id="27" name="TextBox 26"/>
          <p:cNvSpPr txBox="1"/>
          <p:nvPr/>
        </p:nvSpPr>
        <p:spPr>
          <a:xfrm>
            <a:off x="1736441" y="4068091"/>
            <a:ext cx="753732" cy="338554"/>
          </a:xfrm>
          <a:prstGeom prst="rect">
            <a:avLst/>
          </a:prstGeom>
          <a:noFill/>
        </p:spPr>
        <p:txBody>
          <a:bodyPr wrap="none" rtlCol="0">
            <a:spAutoFit/>
          </a:bodyPr>
          <a:lstStyle/>
          <a:p>
            <a:r>
              <a:rPr lang="en-US" sz="1600" dirty="0" smtClean="0">
                <a:solidFill>
                  <a:schemeClr val="tx1">
                    <a:lumMod val="50000"/>
                    <a:lumOff val="50000"/>
                  </a:schemeClr>
                </a:solidFill>
              </a:rPr>
              <a:t>Skype</a:t>
            </a:r>
            <a:endParaRPr lang="en-US" sz="1600" dirty="0">
              <a:solidFill>
                <a:schemeClr val="tx1">
                  <a:lumMod val="50000"/>
                  <a:lumOff val="50000"/>
                </a:schemeClr>
              </a:solidFill>
            </a:endParaRPr>
          </a:p>
        </p:txBody>
      </p:sp>
      <p:sp>
        <p:nvSpPr>
          <p:cNvPr id="28" name="TextBox 27"/>
          <p:cNvSpPr txBox="1"/>
          <p:nvPr/>
        </p:nvSpPr>
        <p:spPr>
          <a:xfrm>
            <a:off x="4560381" y="3826294"/>
            <a:ext cx="1596912" cy="769441"/>
          </a:xfrm>
          <a:prstGeom prst="rect">
            <a:avLst/>
          </a:prstGeom>
          <a:noFill/>
        </p:spPr>
        <p:txBody>
          <a:bodyPr wrap="none" rtlCol="0">
            <a:spAutoFit/>
          </a:bodyPr>
          <a:lstStyle/>
          <a:p>
            <a:pPr algn="r"/>
            <a:r>
              <a:rPr lang="en-US" sz="4400" dirty="0" smtClean="0">
                <a:solidFill>
                  <a:schemeClr val="accent6"/>
                </a:solidFill>
              </a:rPr>
              <a:t>260M</a:t>
            </a:r>
            <a:endParaRPr lang="en-US" sz="4400" dirty="0">
              <a:solidFill>
                <a:schemeClr val="accent6"/>
              </a:solidFill>
            </a:endParaRPr>
          </a:p>
        </p:txBody>
      </p:sp>
      <p:sp>
        <p:nvSpPr>
          <p:cNvPr id="29" name="TextBox 28"/>
          <p:cNvSpPr txBox="1"/>
          <p:nvPr/>
        </p:nvSpPr>
        <p:spPr>
          <a:xfrm>
            <a:off x="6157293" y="4064527"/>
            <a:ext cx="958917" cy="338554"/>
          </a:xfrm>
          <a:prstGeom prst="rect">
            <a:avLst/>
          </a:prstGeom>
          <a:noFill/>
        </p:spPr>
        <p:txBody>
          <a:bodyPr wrap="none" rtlCol="0">
            <a:spAutoFit/>
          </a:bodyPr>
          <a:lstStyle/>
          <a:p>
            <a:r>
              <a:rPr lang="en-US" sz="1600" dirty="0" smtClean="0">
                <a:solidFill>
                  <a:schemeClr val="tx1">
                    <a:lumMod val="50000"/>
                    <a:lumOff val="50000"/>
                  </a:schemeClr>
                </a:solidFill>
              </a:rPr>
              <a:t>LinkedIn</a:t>
            </a:r>
            <a:endParaRPr lang="en-US" sz="1600" dirty="0">
              <a:solidFill>
                <a:schemeClr val="tx1">
                  <a:lumMod val="50000"/>
                  <a:lumOff val="50000"/>
                </a:schemeClr>
              </a:solidFill>
            </a:endParaRPr>
          </a:p>
        </p:txBody>
      </p:sp>
      <p:sp>
        <p:nvSpPr>
          <p:cNvPr id="30" name="TextBox 29"/>
          <p:cNvSpPr txBox="1"/>
          <p:nvPr/>
        </p:nvSpPr>
        <p:spPr>
          <a:xfrm>
            <a:off x="10216305" y="3996700"/>
            <a:ext cx="994183" cy="338554"/>
          </a:xfrm>
          <a:prstGeom prst="rect">
            <a:avLst/>
          </a:prstGeom>
          <a:noFill/>
        </p:spPr>
        <p:txBody>
          <a:bodyPr wrap="none" rtlCol="0">
            <a:spAutoFit/>
          </a:bodyPr>
          <a:lstStyle/>
          <a:p>
            <a:r>
              <a:rPr lang="en-US" sz="1600" dirty="0" smtClean="0">
                <a:solidFill>
                  <a:schemeClr val="tx1">
                    <a:lumMod val="50000"/>
                    <a:lumOff val="50000"/>
                  </a:schemeClr>
                </a:solidFill>
              </a:rPr>
              <a:t>Pinterest</a:t>
            </a:r>
          </a:p>
        </p:txBody>
      </p:sp>
      <p:sp>
        <p:nvSpPr>
          <p:cNvPr id="32" name="TextBox 31"/>
          <p:cNvSpPr txBox="1"/>
          <p:nvPr/>
        </p:nvSpPr>
        <p:spPr>
          <a:xfrm>
            <a:off x="8656148" y="3775444"/>
            <a:ext cx="1596912" cy="769441"/>
          </a:xfrm>
          <a:prstGeom prst="rect">
            <a:avLst/>
          </a:prstGeom>
          <a:noFill/>
        </p:spPr>
        <p:txBody>
          <a:bodyPr wrap="none" rtlCol="0">
            <a:spAutoFit/>
          </a:bodyPr>
          <a:lstStyle/>
          <a:p>
            <a:pPr algn="r"/>
            <a:r>
              <a:rPr lang="en-US" sz="4400" dirty="0">
                <a:solidFill>
                  <a:schemeClr val="accent3"/>
                </a:solidFill>
              </a:rPr>
              <a:t>2</a:t>
            </a:r>
            <a:r>
              <a:rPr lang="en-US" sz="4400" dirty="0" smtClean="0">
                <a:solidFill>
                  <a:schemeClr val="accent3"/>
                </a:solidFill>
              </a:rPr>
              <a:t>00M</a:t>
            </a:r>
            <a:endParaRPr lang="en-US" sz="4400" dirty="0">
              <a:solidFill>
                <a:schemeClr val="accent3"/>
              </a:solidFill>
            </a:endParaRPr>
          </a:p>
        </p:txBody>
      </p:sp>
      <p:sp>
        <p:nvSpPr>
          <p:cNvPr id="33" name="Rectangle 32"/>
          <p:cNvSpPr/>
          <p:nvPr/>
        </p:nvSpPr>
        <p:spPr>
          <a:xfrm>
            <a:off x="5619365" y="5551830"/>
            <a:ext cx="5661540" cy="369332"/>
          </a:xfrm>
          <a:prstGeom prst="rect">
            <a:avLst/>
          </a:prstGeom>
        </p:spPr>
        <p:txBody>
          <a:bodyPr wrap="square">
            <a:spAutoFit/>
          </a:bodyPr>
          <a:lstStyle/>
          <a:p>
            <a:pPr algn="r">
              <a:lnSpc>
                <a:spcPct val="150000"/>
              </a:lnSpc>
            </a:pPr>
            <a:r>
              <a:rPr lang="en-US" sz="1200" dirty="0">
                <a:solidFill>
                  <a:schemeClr val="bg1">
                    <a:lumMod val="65000"/>
                  </a:schemeClr>
                </a:solidFill>
              </a:rPr>
              <a:t>© Statista 2018</a:t>
            </a:r>
            <a:endParaRPr lang="en-US" sz="1200" dirty="0" smtClean="0">
              <a:solidFill>
                <a:schemeClr val="bg1">
                  <a:lumMod val="65000"/>
                </a:schemeClr>
              </a:solidFill>
            </a:endParaRPr>
          </a:p>
        </p:txBody>
      </p:sp>
    </p:spTree>
    <p:extLst>
      <p:ext uri="{BB962C8B-B14F-4D97-AF65-F5344CB8AC3E}">
        <p14:creationId xmlns:p14="http://schemas.microsoft.com/office/powerpoint/2010/main" val="2915130643"/>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604016" y="240510"/>
            <a:ext cx="4984057" cy="769441"/>
          </a:xfrm>
          <a:prstGeom prst="rect">
            <a:avLst/>
          </a:prstGeom>
          <a:noFill/>
        </p:spPr>
        <p:txBody>
          <a:bodyPr wrap="none" rtlCol="0">
            <a:spAutoFit/>
          </a:bodyPr>
          <a:lstStyle/>
          <a:p>
            <a:pPr algn="ctr"/>
            <a:r>
              <a:rPr lang="en-US" sz="4400" dirty="0" smtClean="0">
                <a:solidFill>
                  <a:srgbClr val="0070C0"/>
                </a:solidFill>
                <a:latin typeface="+mj-lt"/>
              </a:rPr>
              <a:t>Customer Lifecycle</a:t>
            </a:r>
            <a:endParaRPr lang="en-US" sz="4400" dirty="0">
              <a:solidFill>
                <a:srgbClr val="0070C0"/>
              </a:solidFill>
              <a:latin typeface="+mj-lt"/>
            </a:endParaRPr>
          </a:p>
        </p:txBody>
      </p:sp>
      <p:grpSp>
        <p:nvGrpSpPr>
          <p:cNvPr id="4" name="Group 3"/>
          <p:cNvGrpSpPr/>
          <p:nvPr/>
        </p:nvGrpSpPr>
        <p:grpSpPr>
          <a:xfrm>
            <a:off x="1106729" y="1818489"/>
            <a:ext cx="9980798" cy="2495469"/>
            <a:chOff x="1106729" y="1957035"/>
            <a:chExt cx="9980798" cy="2495469"/>
          </a:xfrm>
        </p:grpSpPr>
        <p:sp>
          <p:nvSpPr>
            <p:cNvPr id="5" name="Oval 4"/>
            <p:cNvSpPr/>
            <p:nvPr/>
          </p:nvSpPr>
          <p:spPr>
            <a:xfrm>
              <a:off x="1106729" y="1957035"/>
              <a:ext cx="2495468" cy="2495469"/>
            </a:xfrm>
            <a:prstGeom prst="ellipse">
              <a:avLst/>
            </a:prstGeom>
            <a:noFill/>
            <a:ln w="69850">
              <a:solidFill>
                <a:schemeClr val="bg1">
                  <a:lumMod val="75000"/>
                  <a:alpha val="3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3602197" y="1957035"/>
              <a:ext cx="2495468" cy="2495469"/>
            </a:xfrm>
            <a:prstGeom prst="ellipse">
              <a:avLst/>
            </a:prstGeom>
            <a:noFill/>
            <a:ln w="69850">
              <a:solidFill>
                <a:schemeClr val="bg1">
                  <a:lumMod val="75000"/>
                  <a:alpha val="3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6096591" y="1957035"/>
              <a:ext cx="2495468" cy="2495469"/>
            </a:xfrm>
            <a:prstGeom prst="ellipse">
              <a:avLst/>
            </a:prstGeom>
            <a:noFill/>
            <a:ln w="69850">
              <a:solidFill>
                <a:schemeClr val="bg1">
                  <a:lumMod val="75000"/>
                  <a:alpha val="3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8592059" y="1957035"/>
              <a:ext cx="2495468" cy="2495469"/>
            </a:xfrm>
            <a:prstGeom prst="ellipse">
              <a:avLst/>
            </a:prstGeom>
            <a:noFill/>
            <a:ln w="69850">
              <a:solidFill>
                <a:schemeClr val="bg1">
                  <a:lumMod val="75000"/>
                  <a:alpha val="3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1108032" y="1819792"/>
            <a:ext cx="9978192" cy="2492863"/>
            <a:chOff x="1108032" y="1958338"/>
            <a:chExt cx="9978192" cy="2492863"/>
          </a:xfrm>
        </p:grpSpPr>
        <p:sp>
          <p:nvSpPr>
            <p:cNvPr id="10" name="Arc 9"/>
            <p:cNvSpPr/>
            <p:nvPr/>
          </p:nvSpPr>
          <p:spPr>
            <a:xfrm>
              <a:off x="1108032" y="1958338"/>
              <a:ext cx="2492862" cy="2492863"/>
            </a:xfrm>
            <a:prstGeom prst="arc">
              <a:avLst>
                <a:gd name="adj1" fmla="val 10766207"/>
                <a:gd name="adj2" fmla="val 0"/>
              </a:avLst>
            </a:prstGeom>
            <a:ln w="69850" cap="rnd">
              <a:solidFill>
                <a:schemeClr val="accent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10"/>
            <p:cNvSpPr/>
            <p:nvPr/>
          </p:nvSpPr>
          <p:spPr>
            <a:xfrm rot="10800000">
              <a:off x="3603500" y="1958338"/>
              <a:ext cx="2492862" cy="2492863"/>
            </a:xfrm>
            <a:prstGeom prst="arc">
              <a:avLst>
                <a:gd name="adj1" fmla="val 10766207"/>
                <a:gd name="adj2" fmla="val 0"/>
              </a:avLst>
            </a:prstGeom>
            <a:ln w="69850" cap="rnd">
              <a:solidFill>
                <a:schemeClr val="accent2"/>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p:cNvSpPr/>
            <p:nvPr/>
          </p:nvSpPr>
          <p:spPr>
            <a:xfrm>
              <a:off x="6097894" y="1958338"/>
              <a:ext cx="2492862" cy="2492863"/>
            </a:xfrm>
            <a:prstGeom prst="arc">
              <a:avLst>
                <a:gd name="adj1" fmla="val 10766207"/>
                <a:gd name="adj2" fmla="val 0"/>
              </a:avLst>
            </a:prstGeom>
            <a:ln w="69850" cap="rnd">
              <a:solidFill>
                <a:schemeClr val="accent3"/>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p:cNvSpPr/>
            <p:nvPr/>
          </p:nvSpPr>
          <p:spPr>
            <a:xfrm rot="10800000">
              <a:off x="8593362" y="1958338"/>
              <a:ext cx="2492862" cy="2492863"/>
            </a:xfrm>
            <a:prstGeom prst="arc">
              <a:avLst>
                <a:gd name="adj1" fmla="val 10766207"/>
                <a:gd name="adj2" fmla="val 0"/>
              </a:avLst>
            </a:prstGeom>
            <a:ln w="69850" cap="rnd">
              <a:solidFill>
                <a:schemeClr val="accent4"/>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4" name="Group 13"/>
          <p:cNvGrpSpPr/>
          <p:nvPr/>
        </p:nvGrpSpPr>
        <p:grpSpPr>
          <a:xfrm>
            <a:off x="9309038" y="2538075"/>
            <a:ext cx="1056297" cy="1056298"/>
            <a:chOff x="9309038" y="2749193"/>
            <a:chExt cx="1056297" cy="1056298"/>
          </a:xfrm>
        </p:grpSpPr>
        <p:sp>
          <p:nvSpPr>
            <p:cNvPr id="15" name="Oval 14"/>
            <p:cNvSpPr/>
            <p:nvPr/>
          </p:nvSpPr>
          <p:spPr>
            <a:xfrm>
              <a:off x="9309038" y="2749193"/>
              <a:ext cx="1056297" cy="1056298"/>
            </a:xfrm>
            <a:prstGeom prst="ellipse">
              <a:avLst/>
            </a:prstGeom>
            <a:solidFill>
              <a:schemeClr val="accent4"/>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Freeform 28"/>
            <p:cNvSpPr>
              <a:spLocks noEditPoints="1"/>
            </p:cNvSpPr>
            <p:nvPr/>
          </p:nvSpPr>
          <p:spPr bwMode="auto">
            <a:xfrm>
              <a:off x="9556364" y="3032114"/>
              <a:ext cx="561643" cy="490449"/>
            </a:xfrm>
            <a:custGeom>
              <a:avLst/>
              <a:gdLst>
                <a:gd name="T0" fmla="*/ 116 w 120"/>
                <a:gd name="T1" fmla="*/ 64 h 104"/>
                <a:gd name="T2" fmla="*/ 112 w 120"/>
                <a:gd name="T3" fmla="*/ 68 h 104"/>
                <a:gd name="T4" fmla="*/ 112 w 120"/>
                <a:gd name="T5" fmla="*/ 96 h 104"/>
                <a:gd name="T6" fmla="*/ 8 w 120"/>
                <a:gd name="T7" fmla="*/ 96 h 104"/>
                <a:gd name="T8" fmla="*/ 8 w 120"/>
                <a:gd name="T9" fmla="*/ 68 h 104"/>
                <a:gd name="T10" fmla="*/ 4 w 120"/>
                <a:gd name="T11" fmla="*/ 64 h 104"/>
                <a:gd name="T12" fmla="*/ 0 w 120"/>
                <a:gd name="T13" fmla="*/ 68 h 104"/>
                <a:gd name="T14" fmla="*/ 0 w 120"/>
                <a:gd name="T15" fmla="*/ 100 h 104"/>
                <a:gd name="T16" fmla="*/ 4 w 120"/>
                <a:gd name="T17" fmla="*/ 104 h 104"/>
                <a:gd name="T18" fmla="*/ 116 w 120"/>
                <a:gd name="T19" fmla="*/ 104 h 104"/>
                <a:gd name="T20" fmla="*/ 120 w 120"/>
                <a:gd name="T21" fmla="*/ 100 h 104"/>
                <a:gd name="T22" fmla="*/ 120 w 120"/>
                <a:gd name="T23" fmla="*/ 68 h 104"/>
                <a:gd name="T24" fmla="*/ 116 w 120"/>
                <a:gd name="T25" fmla="*/ 64 h 104"/>
                <a:gd name="T26" fmla="*/ 43 w 120"/>
                <a:gd name="T27" fmla="*/ 31 h 104"/>
                <a:gd name="T28" fmla="*/ 56 w 120"/>
                <a:gd name="T29" fmla="*/ 15 h 104"/>
                <a:gd name="T30" fmla="*/ 56 w 120"/>
                <a:gd name="T31" fmla="*/ 72 h 104"/>
                <a:gd name="T32" fmla="*/ 60 w 120"/>
                <a:gd name="T33" fmla="*/ 76 h 104"/>
                <a:gd name="T34" fmla="*/ 64 w 120"/>
                <a:gd name="T35" fmla="*/ 72 h 104"/>
                <a:gd name="T36" fmla="*/ 64 w 120"/>
                <a:gd name="T37" fmla="*/ 15 h 104"/>
                <a:gd name="T38" fmla="*/ 77 w 120"/>
                <a:gd name="T39" fmla="*/ 31 h 104"/>
                <a:gd name="T40" fmla="*/ 83 w 120"/>
                <a:gd name="T41" fmla="*/ 31 h 104"/>
                <a:gd name="T42" fmla="*/ 83 w 120"/>
                <a:gd name="T43" fmla="*/ 25 h 104"/>
                <a:gd name="T44" fmla="*/ 63 w 120"/>
                <a:gd name="T45" fmla="*/ 1 h 104"/>
                <a:gd name="T46" fmla="*/ 60 w 120"/>
                <a:gd name="T47" fmla="*/ 0 h 104"/>
                <a:gd name="T48" fmla="*/ 57 w 120"/>
                <a:gd name="T49" fmla="*/ 1 h 104"/>
                <a:gd name="T50" fmla="*/ 37 w 120"/>
                <a:gd name="T51" fmla="*/ 25 h 104"/>
                <a:gd name="T52" fmla="*/ 37 w 120"/>
                <a:gd name="T53" fmla="*/ 31 h 104"/>
                <a:gd name="T54" fmla="*/ 43 w 120"/>
                <a:gd name="T55" fmla="*/ 3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04">
                  <a:moveTo>
                    <a:pt x="116" y="64"/>
                  </a:moveTo>
                  <a:cubicBezTo>
                    <a:pt x="114" y="64"/>
                    <a:pt x="112" y="66"/>
                    <a:pt x="112" y="68"/>
                  </a:cubicBezTo>
                  <a:cubicBezTo>
                    <a:pt x="112" y="96"/>
                    <a:pt x="112" y="96"/>
                    <a:pt x="112" y="96"/>
                  </a:cubicBezTo>
                  <a:cubicBezTo>
                    <a:pt x="8" y="96"/>
                    <a:pt x="8" y="96"/>
                    <a:pt x="8" y="96"/>
                  </a:cubicBezTo>
                  <a:cubicBezTo>
                    <a:pt x="8" y="68"/>
                    <a:pt x="8" y="68"/>
                    <a:pt x="8" y="68"/>
                  </a:cubicBezTo>
                  <a:cubicBezTo>
                    <a:pt x="8" y="66"/>
                    <a:pt x="6" y="64"/>
                    <a:pt x="4" y="64"/>
                  </a:cubicBezTo>
                  <a:cubicBezTo>
                    <a:pt x="2" y="64"/>
                    <a:pt x="0" y="66"/>
                    <a:pt x="0" y="68"/>
                  </a:cubicBezTo>
                  <a:cubicBezTo>
                    <a:pt x="0" y="100"/>
                    <a:pt x="0" y="100"/>
                    <a:pt x="0" y="100"/>
                  </a:cubicBezTo>
                  <a:cubicBezTo>
                    <a:pt x="0" y="102"/>
                    <a:pt x="2" y="104"/>
                    <a:pt x="4" y="104"/>
                  </a:cubicBezTo>
                  <a:cubicBezTo>
                    <a:pt x="116" y="104"/>
                    <a:pt x="116" y="104"/>
                    <a:pt x="116" y="104"/>
                  </a:cubicBezTo>
                  <a:cubicBezTo>
                    <a:pt x="118" y="104"/>
                    <a:pt x="120" y="102"/>
                    <a:pt x="120" y="100"/>
                  </a:cubicBezTo>
                  <a:cubicBezTo>
                    <a:pt x="120" y="68"/>
                    <a:pt x="120" y="68"/>
                    <a:pt x="120" y="68"/>
                  </a:cubicBezTo>
                  <a:cubicBezTo>
                    <a:pt x="120" y="66"/>
                    <a:pt x="118" y="64"/>
                    <a:pt x="116" y="64"/>
                  </a:cubicBezTo>
                  <a:close/>
                  <a:moveTo>
                    <a:pt x="43" y="31"/>
                  </a:moveTo>
                  <a:cubicBezTo>
                    <a:pt x="56" y="15"/>
                    <a:pt x="56" y="15"/>
                    <a:pt x="56" y="15"/>
                  </a:cubicBezTo>
                  <a:cubicBezTo>
                    <a:pt x="56" y="72"/>
                    <a:pt x="56" y="72"/>
                    <a:pt x="56" y="72"/>
                  </a:cubicBezTo>
                  <a:cubicBezTo>
                    <a:pt x="56" y="74"/>
                    <a:pt x="58" y="76"/>
                    <a:pt x="60" y="76"/>
                  </a:cubicBezTo>
                  <a:cubicBezTo>
                    <a:pt x="62" y="76"/>
                    <a:pt x="64" y="74"/>
                    <a:pt x="64" y="72"/>
                  </a:cubicBezTo>
                  <a:cubicBezTo>
                    <a:pt x="64" y="15"/>
                    <a:pt x="64" y="15"/>
                    <a:pt x="64" y="15"/>
                  </a:cubicBezTo>
                  <a:cubicBezTo>
                    <a:pt x="77" y="31"/>
                    <a:pt x="77" y="31"/>
                    <a:pt x="77" y="31"/>
                  </a:cubicBezTo>
                  <a:cubicBezTo>
                    <a:pt x="79" y="32"/>
                    <a:pt x="81" y="32"/>
                    <a:pt x="83" y="31"/>
                  </a:cubicBezTo>
                  <a:cubicBezTo>
                    <a:pt x="84" y="29"/>
                    <a:pt x="84" y="27"/>
                    <a:pt x="83" y="25"/>
                  </a:cubicBezTo>
                  <a:cubicBezTo>
                    <a:pt x="63" y="1"/>
                    <a:pt x="63" y="1"/>
                    <a:pt x="63" y="1"/>
                  </a:cubicBezTo>
                  <a:cubicBezTo>
                    <a:pt x="62" y="0"/>
                    <a:pt x="61" y="0"/>
                    <a:pt x="60" y="0"/>
                  </a:cubicBezTo>
                  <a:cubicBezTo>
                    <a:pt x="59" y="0"/>
                    <a:pt x="58" y="0"/>
                    <a:pt x="57" y="1"/>
                  </a:cubicBezTo>
                  <a:cubicBezTo>
                    <a:pt x="37" y="25"/>
                    <a:pt x="37" y="25"/>
                    <a:pt x="37" y="25"/>
                  </a:cubicBezTo>
                  <a:cubicBezTo>
                    <a:pt x="36" y="27"/>
                    <a:pt x="36" y="29"/>
                    <a:pt x="37" y="31"/>
                  </a:cubicBezTo>
                  <a:cubicBezTo>
                    <a:pt x="39" y="32"/>
                    <a:pt x="41" y="32"/>
                    <a:pt x="43" y="3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7" name="Group 16"/>
          <p:cNvGrpSpPr/>
          <p:nvPr/>
        </p:nvGrpSpPr>
        <p:grpSpPr>
          <a:xfrm>
            <a:off x="4319176" y="2538075"/>
            <a:ext cx="1056297" cy="1056298"/>
            <a:chOff x="4319176" y="2749193"/>
            <a:chExt cx="1056297" cy="1056298"/>
          </a:xfrm>
        </p:grpSpPr>
        <p:sp>
          <p:nvSpPr>
            <p:cNvPr id="18" name="Oval 17"/>
            <p:cNvSpPr/>
            <p:nvPr/>
          </p:nvSpPr>
          <p:spPr>
            <a:xfrm>
              <a:off x="4319176" y="2749193"/>
              <a:ext cx="1056297" cy="1056298"/>
            </a:xfrm>
            <a:prstGeom prst="ellipse">
              <a:avLst/>
            </a:prstGeom>
            <a:solidFill>
              <a:schemeClr val="accent2"/>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9" name="Freeform 33"/>
            <p:cNvSpPr>
              <a:spLocks noEditPoints="1"/>
            </p:cNvSpPr>
            <p:nvPr/>
          </p:nvSpPr>
          <p:spPr bwMode="auto">
            <a:xfrm>
              <a:off x="4605807" y="2975754"/>
              <a:ext cx="486494" cy="603174"/>
            </a:xfrm>
            <a:custGeom>
              <a:avLst/>
              <a:gdLst>
                <a:gd name="T0" fmla="*/ 56 w 104"/>
                <a:gd name="T1" fmla="*/ 0 h 128"/>
                <a:gd name="T2" fmla="*/ 48 w 104"/>
                <a:gd name="T3" fmla="*/ 0 h 128"/>
                <a:gd name="T4" fmla="*/ 40 w 104"/>
                <a:gd name="T5" fmla="*/ 8 h 128"/>
                <a:gd name="T6" fmla="*/ 40 w 104"/>
                <a:gd name="T7" fmla="*/ 120 h 128"/>
                <a:gd name="T8" fmla="*/ 48 w 104"/>
                <a:gd name="T9" fmla="*/ 128 h 128"/>
                <a:gd name="T10" fmla="*/ 56 w 104"/>
                <a:gd name="T11" fmla="*/ 128 h 128"/>
                <a:gd name="T12" fmla="*/ 64 w 104"/>
                <a:gd name="T13" fmla="*/ 120 h 128"/>
                <a:gd name="T14" fmla="*/ 64 w 104"/>
                <a:gd name="T15" fmla="*/ 8 h 128"/>
                <a:gd name="T16" fmla="*/ 56 w 104"/>
                <a:gd name="T17" fmla="*/ 0 h 128"/>
                <a:gd name="T18" fmla="*/ 56 w 104"/>
                <a:gd name="T19" fmla="*/ 116 h 128"/>
                <a:gd name="T20" fmla="*/ 52 w 104"/>
                <a:gd name="T21" fmla="*/ 120 h 128"/>
                <a:gd name="T22" fmla="*/ 48 w 104"/>
                <a:gd name="T23" fmla="*/ 116 h 128"/>
                <a:gd name="T24" fmla="*/ 48 w 104"/>
                <a:gd name="T25" fmla="*/ 12 h 128"/>
                <a:gd name="T26" fmla="*/ 52 w 104"/>
                <a:gd name="T27" fmla="*/ 8 h 128"/>
                <a:gd name="T28" fmla="*/ 56 w 104"/>
                <a:gd name="T29" fmla="*/ 12 h 128"/>
                <a:gd name="T30" fmla="*/ 56 w 104"/>
                <a:gd name="T31" fmla="*/ 116 h 128"/>
                <a:gd name="T32" fmla="*/ 16 w 104"/>
                <a:gd name="T33" fmla="*/ 36 h 128"/>
                <a:gd name="T34" fmla="*/ 8 w 104"/>
                <a:gd name="T35" fmla="*/ 36 h 128"/>
                <a:gd name="T36" fmla="*/ 0 w 104"/>
                <a:gd name="T37" fmla="*/ 44 h 128"/>
                <a:gd name="T38" fmla="*/ 0 w 104"/>
                <a:gd name="T39" fmla="*/ 120 h 128"/>
                <a:gd name="T40" fmla="*/ 8 w 104"/>
                <a:gd name="T41" fmla="*/ 128 h 128"/>
                <a:gd name="T42" fmla="*/ 16 w 104"/>
                <a:gd name="T43" fmla="*/ 128 h 128"/>
                <a:gd name="T44" fmla="*/ 24 w 104"/>
                <a:gd name="T45" fmla="*/ 120 h 128"/>
                <a:gd name="T46" fmla="*/ 24 w 104"/>
                <a:gd name="T47" fmla="*/ 44 h 128"/>
                <a:gd name="T48" fmla="*/ 16 w 104"/>
                <a:gd name="T49" fmla="*/ 36 h 128"/>
                <a:gd name="T50" fmla="*/ 16 w 104"/>
                <a:gd name="T51" fmla="*/ 116 h 128"/>
                <a:gd name="T52" fmla="*/ 12 w 104"/>
                <a:gd name="T53" fmla="*/ 120 h 128"/>
                <a:gd name="T54" fmla="*/ 8 w 104"/>
                <a:gd name="T55" fmla="*/ 116 h 128"/>
                <a:gd name="T56" fmla="*/ 8 w 104"/>
                <a:gd name="T57" fmla="*/ 48 h 128"/>
                <a:gd name="T58" fmla="*/ 12 w 104"/>
                <a:gd name="T59" fmla="*/ 44 h 128"/>
                <a:gd name="T60" fmla="*/ 16 w 104"/>
                <a:gd name="T61" fmla="*/ 48 h 128"/>
                <a:gd name="T62" fmla="*/ 16 w 104"/>
                <a:gd name="T63" fmla="*/ 116 h 128"/>
                <a:gd name="T64" fmla="*/ 96 w 104"/>
                <a:gd name="T65" fmla="*/ 64 h 128"/>
                <a:gd name="T66" fmla="*/ 88 w 104"/>
                <a:gd name="T67" fmla="*/ 64 h 128"/>
                <a:gd name="T68" fmla="*/ 80 w 104"/>
                <a:gd name="T69" fmla="*/ 72 h 128"/>
                <a:gd name="T70" fmla="*/ 80 w 104"/>
                <a:gd name="T71" fmla="*/ 120 h 128"/>
                <a:gd name="T72" fmla="*/ 88 w 104"/>
                <a:gd name="T73" fmla="*/ 128 h 128"/>
                <a:gd name="T74" fmla="*/ 96 w 104"/>
                <a:gd name="T75" fmla="*/ 128 h 128"/>
                <a:gd name="T76" fmla="*/ 104 w 104"/>
                <a:gd name="T77" fmla="*/ 120 h 128"/>
                <a:gd name="T78" fmla="*/ 104 w 104"/>
                <a:gd name="T79" fmla="*/ 72 h 128"/>
                <a:gd name="T80" fmla="*/ 96 w 104"/>
                <a:gd name="T81" fmla="*/ 64 h 128"/>
                <a:gd name="T82" fmla="*/ 96 w 104"/>
                <a:gd name="T83" fmla="*/ 116 h 128"/>
                <a:gd name="T84" fmla="*/ 92 w 104"/>
                <a:gd name="T85" fmla="*/ 120 h 128"/>
                <a:gd name="T86" fmla="*/ 88 w 104"/>
                <a:gd name="T87" fmla="*/ 116 h 128"/>
                <a:gd name="T88" fmla="*/ 88 w 104"/>
                <a:gd name="T89" fmla="*/ 76 h 128"/>
                <a:gd name="T90" fmla="*/ 92 w 104"/>
                <a:gd name="T91" fmla="*/ 72 h 128"/>
                <a:gd name="T92" fmla="*/ 96 w 104"/>
                <a:gd name="T93" fmla="*/ 76 h 128"/>
                <a:gd name="T94" fmla="*/ 96 w 104"/>
                <a:gd name="T95" fmla="*/ 11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128">
                  <a:moveTo>
                    <a:pt x="56" y="0"/>
                  </a:moveTo>
                  <a:cubicBezTo>
                    <a:pt x="48" y="0"/>
                    <a:pt x="48" y="0"/>
                    <a:pt x="48" y="0"/>
                  </a:cubicBezTo>
                  <a:cubicBezTo>
                    <a:pt x="44" y="0"/>
                    <a:pt x="40" y="4"/>
                    <a:pt x="40" y="8"/>
                  </a:cubicBezTo>
                  <a:cubicBezTo>
                    <a:pt x="40" y="120"/>
                    <a:pt x="40" y="120"/>
                    <a:pt x="40" y="120"/>
                  </a:cubicBezTo>
                  <a:cubicBezTo>
                    <a:pt x="40" y="124"/>
                    <a:pt x="44" y="128"/>
                    <a:pt x="48" y="128"/>
                  </a:cubicBezTo>
                  <a:cubicBezTo>
                    <a:pt x="56" y="128"/>
                    <a:pt x="56" y="128"/>
                    <a:pt x="56" y="128"/>
                  </a:cubicBezTo>
                  <a:cubicBezTo>
                    <a:pt x="60" y="128"/>
                    <a:pt x="64" y="124"/>
                    <a:pt x="64" y="120"/>
                  </a:cubicBezTo>
                  <a:cubicBezTo>
                    <a:pt x="64" y="8"/>
                    <a:pt x="64" y="8"/>
                    <a:pt x="64" y="8"/>
                  </a:cubicBezTo>
                  <a:cubicBezTo>
                    <a:pt x="64" y="4"/>
                    <a:pt x="60" y="0"/>
                    <a:pt x="56" y="0"/>
                  </a:cubicBezTo>
                  <a:close/>
                  <a:moveTo>
                    <a:pt x="56" y="116"/>
                  </a:moveTo>
                  <a:cubicBezTo>
                    <a:pt x="56" y="118"/>
                    <a:pt x="54" y="120"/>
                    <a:pt x="52" y="120"/>
                  </a:cubicBezTo>
                  <a:cubicBezTo>
                    <a:pt x="50" y="120"/>
                    <a:pt x="48" y="118"/>
                    <a:pt x="48" y="116"/>
                  </a:cubicBezTo>
                  <a:cubicBezTo>
                    <a:pt x="48" y="12"/>
                    <a:pt x="48" y="12"/>
                    <a:pt x="48" y="12"/>
                  </a:cubicBezTo>
                  <a:cubicBezTo>
                    <a:pt x="48" y="10"/>
                    <a:pt x="50" y="8"/>
                    <a:pt x="52" y="8"/>
                  </a:cubicBezTo>
                  <a:cubicBezTo>
                    <a:pt x="54" y="8"/>
                    <a:pt x="56" y="10"/>
                    <a:pt x="56" y="12"/>
                  </a:cubicBezTo>
                  <a:lnTo>
                    <a:pt x="56" y="116"/>
                  </a:lnTo>
                  <a:close/>
                  <a:moveTo>
                    <a:pt x="16" y="36"/>
                  </a:moveTo>
                  <a:cubicBezTo>
                    <a:pt x="8" y="36"/>
                    <a:pt x="8" y="36"/>
                    <a:pt x="8" y="36"/>
                  </a:cubicBezTo>
                  <a:cubicBezTo>
                    <a:pt x="4" y="36"/>
                    <a:pt x="0" y="40"/>
                    <a:pt x="0" y="44"/>
                  </a:cubicBezTo>
                  <a:cubicBezTo>
                    <a:pt x="0" y="120"/>
                    <a:pt x="0" y="120"/>
                    <a:pt x="0" y="120"/>
                  </a:cubicBezTo>
                  <a:cubicBezTo>
                    <a:pt x="0" y="124"/>
                    <a:pt x="4" y="128"/>
                    <a:pt x="8" y="128"/>
                  </a:cubicBezTo>
                  <a:cubicBezTo>
                    <a:pt x="16" y="128"/>
                    <a:pt x="16" y="128"/>
                    <a:pt x="16" y="128"/>
                  </a:cubicBezTo>
                  <a:cubicBezTo>
                    <a:pt x="20" y="128"/>
                    <a:pt x="24" y="124"/>
                    <a:pt x="24" y="120"/>
                  </a:cubicBezTo>
                  <a:cubicBezTo>
                    <a:pt x="24" y="44"/>
                    <a:pt x="24" y="44"/>
                    <a:pt x="24" y="44"/>
                  </a:cubicBezTo>
                  <a:cubicBezTo>
                    <a:pt x="24" y="40"/>
                    <a:pt x="20" y="36"/>
                    <a:pt x="16" y="36"/>
                  </a:cubicBezTo>
                  <a:close/>
                  <a:moveTo>
                    <a:pt x="16" y="116"/>
                  </a:moveTo>
                  <a:cubicBezTo>
                    <a:pt x="16" y="118"/>
                    <a:pt x="14" y="120"/>
                    <a:pt x="12" y="120"/>
                  </a:cubicBezTo>
                  <a:cubicBezTo>
                    <a:pt x="10" y="120"/>
                    <a:pt x="8" y="118"/>
                    <a:pt x="8" y="116"/>
                  </a:cubicBezTo>
                  <a:cubicBezTo>
                    <a:pt x="8" y="48"/>
                    <a:pt x="8" y="48"/>
                    <a:pt x="8" y="48"/>
                  </a:cubicBezTo>
                  <a:cubicBezTo>
                    <a:pt x="8" y="46"/>
                    <a:pt x="10" y="44"/>
                    <a:pt x="12" y="44"/>
                  </a:cubicBezTo>
                  <a:cubicBezTo>
                    <a:pt x="14" y="44"/>
                    <a:pt x="16" y="46"/>
                    <a:pt x="16" y="48"/>
                  </a:cubicBezTo>
                  <a:lnTo>
                    <a:pt x="16" y="116"/>
                  </a:lnTo>
                  <a:close/>
                  <a:moveTo>
                    <a:pt x="96" y="64"/>
                  </a:moveTo>
                  <a:cubicBezTo>
                    <a:pt x="88" y="64"/>
                    <a:pt x="88" y="64"/>
                    <a:pt x="88" y="64"/>
                  </a:cubicBezTo>
                  <a:cubicBezTo>
                    <a:pt x="84" y="64"/>
                    <a:pt x="80" y="68"/>
                    <a:pt x="80" y="72"/>
                  </a:cubicBezTo>
                  <a:cubicBezTo>
                    <a:pt x="80" y="120"/>
                    <a:pt x="80" y="120"/>
                    <a:pt x="80" y="120"/>
                  </a:cubicBezTo>
                  <a:cubicBezTo>
                    <a:pt x="80" y="124"/>
                    <a:pt x="84" y="128"/>
                    <a:pt x="88" y="128"/>
                  </a:cubicBezTo>
                  <a:cubicBezTo>
                    <a:pt x="96" y="128"/>
                    <a:pt x="96" y="128"/>
                    <a:pt x="96" y="128"/>
                  </a:cubicBezTo>
                  <a:cubicBezTo>
                    <a:pt x="100" y="128"/>
                    <a:pt x="104" y="124"/>
                    <a:pt x="104" y="120"/>
                  </a:cubicBezTo>
                  <a:cubicBezTo>
                    <a:pt x="104" y="72"/>
                    <a:pt x="104" y="72"/>
                    <a:pt x="104" y="72"/>
                  </a:cubicBezTo>
                  <a:cubicBezTo>
                    <a:pt x="104" y="68"/>
                    <a:pt x="100" y="64"/>
                    <a:pt x="96" y="64"/>
                  </a:cubicBezTo>
                  <a:close/>
                  <a:moveTo>
                    <a:pt x="96" y="116"/>
                  </a:moveTo>
                  <a:cubicBezTo>
                    <a:pt x="96" y="118"/>
                    <a:pt x="94" y="120"/>
                    <a:pt x="92" y="120"/>
                  </a:cubicBezTo>
                  <a:cubicBezTo>
                    <a:pt x="90" y="120"/>
                    <a:pt x="88" y="118"/>
                    <a:pt x="88" y="116"/>
                  </a:cubicBezTo>
                  <a:cubicBezTo>
                    <a:pt x="88" y="76"/>
                    <a:pt x="88" y="76"/>
                    <a:pt x="88" y="76"/>
                  </a:cubicBezTo>
                  <a:cubicBezTo>
                    <a:pt x="88" y="74"/>
                    <a:pt x="90" y="72"/>
                    <a:pt x="92" y="72"/>
                  </a:cubicBezTo>
                  <a:cubicBezTo>
                    <a:pt x="94" y="72"/>
                    <a:pt x="96" y="74"/>
                    <a:pt x="96" y="76"/>
                  </a:cubicBezTo>
                  <a:lnTo>
                    <a:pt x="96" y="1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0" name="Group 19"/>
          <p:cNvGrpSpPr/>
          <p:nvPr/>
        </p:nvGrpSpPr>
        <p:grpSpPr>
          <a:xfrm>
            <a:off x="1826314" y="2538075"/>
            <a:ext cx="1056297" cy="1056298"/>
            <a:chOff x="1826314" y="2749193"/>
            <a:chExt cx="1056297" cy="1056298"/>
          </a:xfrm>
        </p:grpSpPr>
        <p:sp>
          <p:nvSpPr>
            <p:cNvPr id="21" name="Oval 20"/>
            <p:cNvSpPr/>
            <p:nvPr/>
          </p:nvSpPr>
          <p:spPr>
            <a:xfrm>
              <a:off x="1826314" y="2749193"/>
              <a:ext cx="1056297" cy="1056298"/>
            </a:xfrm>
            <a:prstGeom prst="ellipse">
              <a:avLst/>
            </a:prstGeom>
            <a:solidFill>
              <a:schemeClr val="accent1"/>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2" name="Freeform 35"/>
            <p:cNvSpPr>
              <a:spLocks noEditPoints="1"/>
            </p:cNvSpPr>
            <p:nvPr/>
          </p:nvSpPr>
          <p:spPr bwMode="auto">
            <a:xfrm>
              <a:off x="2050838" y="2975754"/>
              <a:ext cx="597240" cy="603173"/>
            </a:xfrm>
            <a:custGeom>
              <a:avLst/>
              <a:gdLst>
                <a:gd name="T0" fmla="*/ 0 w 128"/>
                <a:gd name="T1" fmla="*/ 64 h 128"/>
                <a:gd name="T2" fmla="*/ 128 w 128"/>
                <a:gd name="T3" fmla="*/ 64 h 128"/>
                <a:gd name="T4" fmla="*/ 110 w 128"/>
                <a:gd name="T5" fmla="*/ 33 h 128"/>
                <a:gd name="T6" fmla="*/ 88 w 128"/>
                <a:gd name="T7" fmla="*/ 60 h 128"/>
                <a:gd name="T8" fmla="*/ 110 w 128"/>
                <a:gd name="T9" fmla="*/ 33 h 128"/>
                <a:gd name="T10" fmla="*/ 84 w 128"/>
                <a:gd name="T11" fmla="*/ 30 h 128"/>
                <a:gd name="T12" fmla="*/ 105 w 128"/>
                <a:gd name="T13" fmla="*/ 26 h 128"/>
                <a:gd name="T14" fmla="*/ 50 w 128"/>
                <a:gd name="T15" fmla="*/ 39 h 128"/>
                <a:gd name="T16" fmla="*/ 78 w 128"/>
                <a:gd name="T17" fmla="*/ 39 h 128"/>
                <a:gd name="T18" fmla="*/ 48 w 128"/>
                <a:gd name="T19" fmla="*/ 60 h 128"/>
                <a:gd name="T20" fmla="*/ 78 w 128"/>
                <a:gd name="T21" fmla="*/ 89 h 128"/>
                <a:gd name="T22" fmla="*/ 50 w 128"/>
                <a:gd name="T23" fmla="*/ 89 h 128"/>
                <a:gd name="T24" fmla="*/ 80 w 128"/>
                <a:gd name="T25" fmla="*/ 68 h 128"/>
                <a:gd name="T26" fmla="*/ 64 w 128"/>
                <a:gd name="T27" fmla="*/ 8 h 128"/>
                <a:gd name="T28" fmla="*/ 76 w 128"/>
                <a:gd name="T29" fmla="*/ 32 h 128"/>
                <a:gd name="T30" fmla="*/ 52 w 128"/>
                <a:gd name="T31" fmla="*/ 32 h 128"/>
                <a:gd name="T32" fmla="*/ 50 w 128"/>
                <a:gd name="T33" fmla="*/ 10 h 128"/>
                <a:gd name="T34" fmla="*/ 23 w 128"/>
                <a:gd name="T35" fmla="*/ 26 h 128"/>
                <a:gd name="T36" fmla="*/ 18 w 128"/>
                <a:gd name="T37" fmla="*/ 33 h 128"/>
                <a:gd name="T38" fmla="*/ 40 w 128"/>
                <a:gd name="T39" fmla="*/ 60 h 128"/>
                <a:gd name="T40" fmla="*/ 18 w 128"/>
                <a:gd name="T41" fmla="*/ 33 h 128"/>
                <a:gd name="T42" fmla="*/ 8 w 128"/>
                <a:gd name="T43" fmla="*/ 68 h 128"/>
                <a:gd name="T44" fmla="*/ 42 w 128"/>
                <a:gd name="T45" fmla="*/ 90 h 128"/>
                <a:gd name="T46" fmla="*/ 23 w 128"/>
                <a:gd name="T47" fmla="*/ 102 h 128"/>
                <a:gd name="T48" fmla="*/ 50 w 128"/>
                <a:gd name="T49" fmla="*/ 118 h 128"/>
                <a:gd name="T50" fmla="*/ 68 w 128"/>
                <a:gd name="T51" fmla="*/ 120 h 128"/>
                <a:gd name="T52" fmla="*/ 60 w 128"/>
                <a:gd name="T53" fmla="*/ 120 h 128"/>
                <a:gd name="T54" fmla="*/ 64 w 128"/>
                <a:gd name="T55" fmla="*/ 96 h 128"/>
                <a:gd name="T56" fmla="*/ 68 w 128"/>
                <a:gd name="T57" fmla="*/ 120 h 128"/>
                <a:gd name="T58" fmla="*/ 84 w 128"/>
                <a:gd name="T59" fmla="*/ 98 h 128"/>
                <a:gd name="T60" fmla="*/ 78 w 128"/>
                <a:gd name="T61" fmla="*/ 118 h 128"/>
                <a:gd name="T62" fmla="*/ 86 w 128"/>
                <a:gd name="T63" fmla="*/ 90 h 128"/>
                <a:gd name="T64" fmla="*/ 120 w 128"/>
                <a:gd name="T6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110" y="33"/>
                  </a:moveTo>
                  <a:cubicBezTo>
                    <a:pt x="116" y="41"/>
                    <a:pt x="119" y="50"/>
                    <a:pt x="120" y="60"/>
                  </a:cubicBezTo>
                  <a:cubicBezTo>
                    <a:pt x="88" y="60"/>
                    <a:pt x="88" y="60"/>
                    <a:pt x="88" y="60"/>
                  </a:cubicBezTo>
                  <a:cubicBezTo>
                    <a:pt x="88" y="53"/>
                    <a:pt x="87" y="45"/>
                    <a:pt x="86" y="38"/>
                  </a:cubicBezTo>
                  <a:cubicBezTo>
                    <a:pt x="94" y="37"/>
                    <a:pt x="103" y="35"/>
                    <a:pt x="110" y="33"/>
                  </a:cubicBezTo>
                  <a:close/>
                  <a:moveTo>
                    <a:pt x="105" y="26"/>
                  </a:moveTo>
                  <a:cubicBezTo>
                    <a:pt x="98" y="28"/>
                    <a:pt x="91" y="29"/>
                    <a:pt x="84" y="30"/>
                  </a:cubicBezTo>
                  <a:cubicBezTo>
                    <a:pt x="83" y="23"/>
                    <a:pt x="80" y="16"/>
                    <a:pt x="78" y="10"/>
                  </a:cubicBezTo>
                  <a:cubicBezTo>
                    <a:pt x="88" y="12"/>
                    <a:pt x="98" y="18"/>
                    <a:pt x="105" y="26"/>
                  </a:cubicBezTo>
                  <a:close/>
                  <a:moveTo>
                    <a:pt x="48" y="60"/>
                  </a:moveTo>
                  <a:cubicBezTo>
                    <a:pt x="48" y="53"/>
                    <a:pt x="49" y="46"/>
                    <a:pt x="50" y="39"/>
                  </a:cubicBezTo>
                  <a:cubicBezTo>
                    <a:pt x="55" y="40"/>
                    <a:pt x="59" y="40"/>
                    <a:pt x="64" y="40"/>
                  </a:cubicBezTo>
                  <a:cubicBezTo>
                    <a:pt x="69" y="40"/>
                    <a:pt x="73" y="40"/>
                    <a:pt x="78" y="39"/>
                  </a:cubicBezTo>
                  <a:cubicBezTo>
                    <a:pt x="79" y="46"/>
                    <a:pt x="80" y="53"/>
                    <a:pt x="80" y="60"/>
                  </a:cubicBezTo>
                  <a:lnTo>
                    <a:pt x="48" y="60"/>
                  </a:lnTo>
                  <a:close/>
                  <a:moveTo>
                    <a:pt x="80" y="68"/>
                  </a:moveTo>
                  <a:cubicBezTo>
                    <a:pt x="80" y="75"/>
                    <a:pt x="79" y="82"/>
                    <a:pt x="78" y="89"/>
                  </a:cubicBezTo>
                  <a:cubicBezTo>
                    <a:pt x="73" y="88"/>
                    <a:pt x="69" y="88"/>
                    <a:pt x="64" y="88"/>
                  </a:cubicBezTo>
                  <a:cubicBezTo>
                    <a:pt x="59" y="88"/>
                    <a:pt x="55" y="88"/>
                    <a:pt x="50" y="89"/>
                  </a:cubicBezTo>
                  <a:cubicBezTo>
                    <a:pt x="49" y="82"/>
                    <a:pt x="48" y="75"/>
                    <a:pt x="48" y="68"/>
                  </a:cubicBezTo>
                  <a:lnTo>
                    <a:pt x="80" y="68"/>
                  </a:lnTo>
                  <a:close/>
                  <a:moveTo>
                    <a:pt x="60" y="8"/>
                  </a:moveTo>
                  <a:cubicBezTo>
                    <a:pt x="61" y="8"/>
                    <a:pt x="63" y="8"/>
                    <a:pt x="64" y="8"/>
                  </a:cubicBezTo>
                  <a:cubicBezTo>
                    <a:pt x="65" y="8"/>
                    <a:pt x="67" y="8"/>
                    <a:pt x="68" y="8"/>
                  </a:cubicBezTo>
                  <a:cubicBezTo>
                    <a:pt x="71" y="15"/>
                    <a:pt x="74" y="23"/>
                    <a:pt x="76" y="32"/>
                  </a:cubicBezTo>
                  <a:cubicBezTo>
                    <a:pt x="72" y="32"/>
                    <a:pt x="68" y="32"/>
                    <a:pt x="64" y="32"/>
                  </a:cubicBezTo>
                  <a:cubicBezTo>
                    <a:pt x="60" y="32"/>
                    <a:pt x="56" y="32"/>
                    <a:pt x="52" y="32"/>
                  </a:cubicBezTo>
                  <a:cubicBezTo>
                    <a:pt x="54" y="23"/>
                    <a:pt x="57" y="15"/>
                    <a:pt x="60" y="8"/>
                  </a:cubicBezTo>
                  <a:close/>
                  <a:moveTo>
                    <a:pt x="50" y="10"/>
                  </a:moveTo>
                  <a:cubicBezTo>
                    <a:pt x="48" y="16"/>
                    <a:pt x="45" y="23"/>
                    <a:pt x="44" y="30"/>
                  </a:cubicBezTo>
                  <a:cubicBezTo>
                    <a:pt x="37" y="29"/>
                    <a:pt x="30" y="28"/>
                    <a:pt x="23" y="26"/>
                  </a:cubicBezTo>
                  <a:cubicBezTo>
                    <a:pt x="30" y="18"/>
                    <a:pt x="40" y="12"/>
                    <a:pt x="50" y="10"/>
                  </a:cubicBezTo>
                  <a:close/>
                  <a:moveTo>
                    <a:pt x="18" y="33"/>
                  </a:moveTo>
                  <a:cubicBezTo>
                    <a:pt x="25" y="35"/>
                    <a:pt x="34" y="37"/>
                    <a:pt x="42" y="38"/>
                  </a:cubicBezTo>
                  <a:cubicBezTo>
                    <a:pt x="41" y="45"/>
                    <a:pt x="40" y="53"/>
                    <a:pt x="40" y="60"/>
                  </a:cubicBezTo>
                  <a:cubicBezTo>
                    <a:pt x="8" y="60"/>
                    <a:pt x="8" y="60"/>
                    <a:pt x="8" y="60"/>
                  </a:cubicBezTo>
                  <a:cubicBezTo>
                    <a:pt x="9" y="50"/>
                    <a:pt x="12" y="41"/>
                    <a:pt x="18" y="33"/>
                  </a:cubicBezTo>
                  <a:close/>
                  <a:moveTo>
                    <a:pt x="18" y="95"/>
                  </a:moveTo>
                  <a:cubicBezTo>
                    <a:pt x="12" y="87"/>
                    <a:pt x="9" y="78"/>
                    <a:pt x="8" y="68"/>
                  </a:cubicBezTo>
                  <a:cubicBezTo>
                    <a:pt x="40" y="68"/>
                    <a:pt x="40" y="68"/>
                    <a:pt x="40" y="68"/>
                  </a:cubicBezTo>
                  <a:cubicBezTo>
                    <a:pt x="40" y="75"/>
                    <a:pt x="41" y="83"/>
                    <a:pt x="42" y="90"/>
                  </a:cubicBezTo>
                  <a:cubicBezTo>
                    <a:pt x="34" y="91"/>
                    <a:pt x="25" y="93"/>
                    <a:pt x="18" y="95"/>
                  </a:cubicBezTo>
                  <a:close/>
                  <a:moveTo>
                    <a:pt x="23" y="102"/>
                  </a:moveTo>
                  <a:cubicBezTo>
                    <a:pt x="30" y="100"/>
                    <a:pt x="37" y="99"/>
                    <a:pt x="44" y="98"/>
                  </a:cubicBezTo>
                  <a:cubicBezTo>
                    <a:pt x="45" y="105"/>
                    <a:pt x="48" y="112"/>
                    <a:pt x="50" y="118"/>
                  </a:cubicBezTo>
                  <a:cubicBezTo>
                    <a:pt x="40" y="116"/>
                    <a:pt x="30" y="110"/>
                    <a:pt x="23" y="102"/>
                  </a:cubicBezTo>
                  <a:close/>
                  <a:moveTo>
                    <a:pt x="68" y="120"/>
                  </a:moveTo>
                  <a:cubicBezTo>
                    <a:pt x="67" y="120"/>
                    <a:pt x="65" y="120"/>
                    <a:pt x="64" y="120"/>
                  </a:cubicBezTo>
                  <a:cubicBezTo>
                    <a:pt x="63" y="120"/>
                    <a:pt x="61" y="120"/>
                    <a:pt x="60" y="120"/>
                  </a:cubicBezTo>
                  <a:cubicBezTo>
                    <a:pt x="57" y="113"/>
                    <a:pt x="54" y="105"/>
                    <a:pt x="52" y="96"/>
                  </a:cubicBezTo>
                  <a:cubicBezTo>
                    <a:pt x="56" y="96"/>
                    <a:pt x="60" y="96"/>
                    <a:pt x="64" y="96"/>
                  </a:cubicBezTo>
                  <a:cubicBezTo>
                    <a:pt x="68" y="96"/>
                    <a:pt x="72" y="96"/>
                    <a:pt x="76" y="96"/>
                  </a:cubicBezTo>
                  <a:cubicBezTo>
                    <a:pt x="74" y="105"/>
                    <a:pt x="71" y="113"/>
                    <a:pt x="68" y="120"/>
                  </a:cubicBezTo>
                  <a:close/>
                  <a:moveTo>
                    <a:pt x="78" y="118"/>
                  </a:moveTo>
                  <a:cubicBezTo>
                    <a:pt x="80" y="112"/>
                    <a:pt x="83" y="105"/>
                    <a:pt x="84" y="98"/>
                  </a:cubicBezTo>
                  <a:cubicBezTo>
                    <a:pt x="91" y="99"/>
                    <a:pt x="98" y="100"/>
                    <a:pt x="105" y="102"/>
                  </a:cubicBezTo>
                  <a:cubicBezTo>
                    <a:pt x="98" y="110"/>
                    <a:pt x="88" y="116"/>
                    <a:pt x="78" y="118"/>
                  </a:cubicBezTo>
                  <a:close/>
                  <a:moveTo>
                    <a:pt x="110" y="95"/>
                  </a:moveTo>
                  <a:cubicBezTo>
                    <a:pt x="103" y="93"/>
                    <a:pt x="94" y="91"/>
                    <a:pt x="86" y="90"/>
                  </a:cubicBezTo>
                  <a:cubicBezTo>
                    <a:pt x="87" y="83"/>
                    <a:pt x="88" y="75"/>
                    <a:pt x="88" y="68"/>
                  </a:cubicBezTo>
                  <a:cubicBezTo>
                    <a:pt x="120" y="68"/>
                    <a:pt x="120" y="68"/>
                    <a:pt x="120" y="68"/>
                  </a:cubicBezTo>
                  <a:cubicBezTo>
                    <a:pt x="119" y="78"/>
                    <a:pt x="116" y="87"/>
                    <a:pt x="110" y="9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3" name="Group 22"/>
          <p:cNvGrpSpPr/>
          <p:nvPr/>
        </p:nvGrpSpPr>
        <p:grpSpPr>
          <a:xfrm>
            <a:off x="6816176" y="2538075"/>
            <a:ext cx="1056297" cy="1056298"/>
            <a:chOff x="6816176" y="2749193"/>
            <a:chExt cx="1056297" cy="1056298"/>
          </a:xfrm>
        </p:grpSpPr>
        <p:sp>
          <p:nvSpPr>
            <p:cNvPr id="24" name="Oval 23"/>
            <p:cNvSpPr/>
            <p:nvPr/>
          </p:nvSpPr>
          <p:spPr>
            <a:xfrm>
              <a:off x="6816176" y="2749193"/>
              <a:ext cx="1056297" cy="1056298"/>
            </a:xfrm>
            <a:prstGeom prst="ellipse">
              <a:avLst/>
            </a:prstGeom>
            <a:solidFill>
              <a:schemeClr val="accent3"/>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5" name="Freeform 41"/>
            <p:cNvSpPr>
              <a:spLocks noEditPoints="1"/>
            </p:cNvSpPr>
            <p:nvPr/>
          </p:nvSpPr>
          <p:spPr bwMode="auto">
            <a:xfrm>
              <a:off x="7041474" y="3032115"/>
              <a:ext cx="609106" cy="490449"/>
            </a:xfrm>
            <a:custGeom>
              <a:avLst/>
              <a:gdLst>
                <a:gd name="T0" fmla="*/ 65 w 130"/>
                <a:gd name="T1" fmla="*/ 96 h 104"/>
                <a:gd name="T2" fmla="*/ 23 w 130"/>
                <a:gd name="T3" fmla="*/ 64 h 104"/>
                <a:gd name="T4" fmla="*/ 36 w 130"/>
                <a:gd name="T5" fmla="*/ 64 h 104"/>
                <a:gd name="T6" fmla="*/ 36 w 130"/>
                <a:gd name="T7" fmla="*/ 60 h 104"/>
                <a:gd name="T8" fmla="*/ 21 w 130"/>
                <a:gd name="T9" fmla="*/ 45 h 104"/>
                <a:gd name="T10" fmla="*/ 17 w 130"/>
                <a:gd name="T11" fmla="*/ 45 h 104"/>
                <a:gd name="T12" fmla="*/ 2 w 130"/>
                <a:gd name="T13" fmla="*/ 60 h 104"/>
                <a:gd name="T14" fmla="*/ 2 w 130"/>
                <a:gd name="T15" fmla="*/ 64 h 104"/>
                <a:gd name="T16" fmla="*/ 14 w 130"/>
                <a:gd name="T17" fmla="*/ 64 h 104"/>
                <a:gd name="T18" fmla="*/ 65 w 130"/>
                <a:gd name="T19" fmla="*/ 104 h 104"/>
                <a:gd name="T20" fmla="*/ 109 w 130"/>
                <a:gd name="T21" fmla="*/ 79 h 104"/>
                <a:gd name="T22" fmla="*/ 102 w 130"/>
                <a:gd name="T23" fmla="*/ 76 h 104"/>
                <a:gd name="T24" fmla="*/ 65 w 130"/>
                <a:gd name="T25" fmla="*/ 96 h 104"/>
                <a:gd name="T26" fmla="*/ 128 w 130"/>
                <a:gd name="T27" fmla="*/ 44 h 104"/>
                <a:gd name="T28" fmla="*/ 116 w 130"/>
                <a:gd name="T29" fmla="*/ 44 h 104"/>
                <a:gd name="T30" fmla="*/ 65 w 130"/>
                <a:gd name="T31" fmla="*/ 0 h 104"/>
                <a:gd name="T32" fmla="*/ 19 w 130"/>
                <a:gd name="T33" fmla="*/ 28 h 104"/>
                <a:gd name="T34" fmla="*/ 26 w 130"/>
                <a:gd name="T35" fmla="*/ 31 h 104"/>
                <a:gd name="T36" fmla="*/ 65 w 130"/>
                <a:gd name="T37" fmla="*/ 8 h 104"/>
                <a:gd name="T38" fmla="*/ 108 w 130"/>
                <a:gd name="T39" fmla="*/ 44 h 104"/>
                <a:gd name="T40" fmla="*/ 95 w 130"/>
                <a:gd name="T41" fmla="*/ 44 h 104"/>
                <a:gd name="T42" fmla="*/ 94 w 130"/>
                <a:gd name="T43" fmla="*/ 48 h 104"/>
                <a:gd name="T44" fmla="*/ 109 w 130"/>
                <a:gd name="T45" fmla="*/ 63 h 104"/>
                <a:gd name="T46" fmla="*/ 113 w 130"/>
                <a:gd name="T47" fmla="*/ 63 h 104"/>
                <a:gd name="T48" fmla="*/ 128 w 130"/>
                <a:gd name="T49" fmla="*/ 48 h 104"/>
                <a:gd name="T50" fmla="*/ 128 w 130"/>
                <a:gd name="T51" fmla="*/ 4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104">
                  <a:moveTo>
                    <a:pt x="65" y="96"/>
                  </a:moveTo>
                  <a:cubicBezTo>
                    <a:pt x="45" y="96"/>
                    <a:pt x="28" y="82"/>
                    <a:pt x="23" y="64"/>
                  </a:cubicBezTo>
                  <a:cubicBezTo>
                    <a:pt x="36" y="64"/>
                    <a:pt x="36" y="64"/>
                    <a:pt x="36" y="64"/>
                  </a:cubicBezTo>
                  <a:cubicBezTo>
                    <a:pt x="37" y="63"/>
                    <a:pt x="37" y="61"/>
                    <a:pt x="36" y="60"/>
                  </a:cubicBezTo>
                  <a:cubicBezTo>
                    <a:pt x="21" y="45"/>
                    <a:pt x="21" y="45"/>
                    <a:pt x="21" y="45"/>
                  </a:cubicBezTo>
                  <a:cubicBezTo>
                    <a:pt x="20" y="44"/>
                    <a:pt x="18" y="44"/>
                    <a:pt x="17" y="45"/>
                  </a:cubicBezTo>
                  <a:cubicBezTo>
                    <a:pt x="2" y="60"/>
                    <a:pt x="2" y="60"/>
                    <a:pt x="2" y="60"/>
                  </a:cubicBezTo>
                  <a:cubicBezTo>
                    <a:pt x="0" y="62"/>
                    <a:pt x="1" y="63"/>
                    <a:pt x="2" y="64"/>
                  </a:cubicBezTo>
                  <a:cubicBezTo>
                    <a:pt x="14" y="64"/>
                    <a:pt x="14" y="64"/>
                    <a:pt x="14" y="64"/>
                  </a:cubicBezTo>
                  <a:cubicBezTo>
                    <a:pt x="20" y="87"/>
                    <a:pt x="40" y="104"/>
                    <a:pt x="65" y="104"/>
                  </a:cubicBezTo>
                  <a:cubicBezTo>
                    <a:pt x="84" y="104"/>
                    <a:pt x="100" y="94"/>
                    <a:pt x="109" y="79"/>
                  </a:cubicBezTo>
                  <a:cubicBezTo>
                    <a:pt x="102" y="76"/>
                    <a:pt x="102" y="76"/>
                    <a:pt x="102" y="76"/>
                  </a:cubicBezTo>
                  <a:cubicBezTo>
                    <a:pt x="94" y="88"/>
                    <a:pt x="80" y="96"/>
                    <a:pt x="65" y="96"/>
                  </a:cubicBezTo>
                  <a:close/>
                  <a:moveTo>
                    <a:pt x="128" y="44"/>
                  </a:moveTo>
                  <a:cubicBezTo>
                    <a:pt x="116" y="44"/>
                    <a:pt x="116" y="44"/>
                    <a:pt x="116" y="44"/>
                  </a:cubicBezTo>
                  <a:cubicBezTo>
                    <a:pt x="112" y="19"/>
                    <a:pt x="91" y="0"/>
                    <a:pt x="65" y="0"/>
                  </a:cubicBezTo>
                  <a:cubicBezTo>
                    <a:pt x="45" y="0"/>
                    <a:pt x="27" y="11"/>
                    <a:pt x="19" y="28"/>
                  </a:cubicBezTo>
                  <a:cubicBezTo>
                    <a:pt x="26" y="31"/>
                    <a:pt x="26" y="31"/>
                    <a:pt x="26" y="31"/>
                  </a:cubicBezTo>
                  <a:cubicBezTo>
                    <a:pt x="34" y="17"/>
                    <a:pt x="48" y="8"/>
                    <a:pt x="65" y="8"/>
                  </a:cubicBezTo>
                  <a:cubicBezTo>
                    <a:pt x="87" y="8"/>
                    <a:pt x="104" y="24"/>
                    <a:pt x="108" y="44"/>
                  </a:cubicBezTo>
                  <a:cubicBezTo>
                    <a:pt x="95" y="44"/>
                    <a:pt x="95" y="44"/>
                    <a:pt x="95" y="44"/>
                  </a:cubicBezTo>
                  <a:cubicBezTo>
                    <a:pt x="93" y="45"/>
                    <a:pt x="92" y="46"/>
                    <a:pt x="94" y="48"/>
                  </a:cubicBezTo>
                  <a:cubicBezTo>
                    <a:pt x="109" y="63"/>
                    <a:pt x="109" y="63"/>
                    <a:pt x="109" y="63"/>
                  </a:cubicBezTo>
                  <a:cubicBezTo>
                    <a:pt x="110" y="64"/>
                    <a:pt x="112" y="64"/>
                    <a:pt x="113" y="63"/>
                  </a:cubicBezTo>
                  <a:cubicBezTo>
                    <a:pt x="128" y="48"/>
                    <a:pt x="128" y="48"/>
                    <a:pt x="128" y="48"/>
                  </a:cubicBezTo>
                  <a:cubicBezTo>
                    <a:pt x="130" y="47"/>
                    <a:pt x="129" y="45"/>
                    <a:pt x="128" y="4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6" name="Rectangle 25"/>
          <p:cNvSpPr/>
          <p:nvPr/>
        </p:nvSpPr>
        <p:spPr>
          <a:xfrm>
            <a:off x="1287255" y="4976486"/>
            <a:ext cx="2124406" cy="1754326"/>
          </a:xfrm>
          <a:prstGeom prst="rect">
            <a:avLst/>
          </a:prstGeom>
        </p:spPr>
        <p:txBody>
          <a:bodyPr wrap="square">
            <a:spAutoFit/>
          </a:bodyPr>
          <a:lstStyle/>
          <a:p>
            <a:pPr algn="ctr">
              <a:lnSpc>
                <a:spcPct val="150000"/>
              </a:lnSpc>
            </a:pPr>
            <a:r>
              <a:rPr lang="en-US" sz="1200" dirty="0">
                <a:solidFill>
                  <a:schemeClr val="bg1">
                    <a:lumMod val="65000"/>
                  </a:schemeClr>
                </a:solidFill>
              </a:rPr>
              <a:t>Reach is the initial stage of the buyer’s journey. The key is to attract more visitors and provide an engaging experience that will lead to a purchase.</a:t>
            </a:r>
            <a:endParaRPr lang="en-US" sz="1200" dirty="0" smtClean="0">
              <a:solidFill>
                <a:schemeClr val="bg1">
                  <a:lumMod val="65000"/>
                </a:schemeClr>
              </a:solidFill>
            </a:endParaRPr>
          </a:p>
        </p:txBody>
      </p:sp>
      <p:sp>
        <p:nvSpPr>
          <p:cNvPr id="27" name="TextBox 26"/>
          <p:cNvSpPr txBox="1"/>
          <p:nvPr/>
        </p:nvSpPr>
        <p:spPr>
          <a:xfrm>
            <a:off x="1964338" y="4637932"/>
            <a:ext cx="776175" cy="338554"/>
          </a:xfrm>
          <a:prstGeom prst="rect">
            <a:avLst/>
          </a:prstGeom>
          <a:noFill/>
        </p:spPr>
        <p:txBody>
          <a:bodyPr wrap="none" rtlCol="0">
            <a:spAutoFit/>
          </a:bodyPr>
          <a:lstStyle/>
          <a:p>
            <a:pPr algn="ctr"/>
            <a:r>
              <a:rPr lang="en-US" sz="1600" dirty="0" smtClean="0">
                <a:solidFill>
                  <a:schemeClr val="tx1">
                    <a:lumMod val="50000"/>
                    <a:lumOff val="50000"/>
                  </a:schemeClr>
                </a:solidFill>
              </a:rPr>
              <a:t>Reach</a:t>
            </a:r>
            <a:endParaRPr lang="en-US" sz="1600" dirty="0">
              <a:solidFill>
                <a:schemeClr val="tx1">
                  <a:lumMod val="50000"/>
                  <a:lumOff val="50000"/>
                </a:schemeClr>
              </a:solidFill>
            </a:endParaRPr>
          </a:p>
        </p:txBody>
      </p:sp>
      <p:sp>
        <p:nvSpPr>
          <p:cNvPr id="28" name="TextBox 27"/>
          <p:cNvSpPr txBox="1"/>
          <p:nvPr/>
        </p:nvSpPr>
        <p:spPr>
          <a:xfrm>
            <a:off x="4606713" y="4637932"/>
            <a:ext cx="481222" cy="338554"/>
          </a:xfrm>
          <a:prstGeom prst="rect">
            <a:avLst/>
          </a:prstGeom>
          <a:noFill/>
        </p:spPr>
        <p:txBody>
          <a:bodyPr wrap="none" rtlCol="0">
            <a:spAutoFit/>
          </a:bodyPr>
          <a:lstStyle/>
          <a:p>
            <a:pPr algn="ctr"/>
            <a:r>
              <a:rPr lang="en-US" sz="1600" dirty="0" smtClean="0">
                <a:solidFill>
                  <a:schemeClr val="tx1">
                    <a:lumMod val="50000"/>
                    <a:lumOff val="50000"/>
                  </a:schemeClr>
                </a:solidFill>
              </a:rPr>
              <a:t>Act</a:t>
            </a:r>
            <a:endParaRPr lang="en-US" sz="1600" dirty="0">
              <a:solidFill>
                <a:schemeClr val="tx1">
                  <a:lumMod val="50000"/>
                  <a:lumOff val="50000"/>
                </a:schemeClr>
              </a:solidFill>
            </a:endParaRPr>
          </a:p>
        </p:txBody>
      </p:sp>
      <p:sp>
        <p:nvSpPr>
          <p:cNvPr id="29" name="TextBox 28"/>
          <p:cNvSpPr txBox="1"/>
          <p:nvPr/>
        </p:nvSpPr>
        <p:spPr>
          <a:xfrm>
            <a:off x="6892919" y="4637932"/>
            <a:ext cx="902812" cy="338554"/>
          </a:xfrm>
          <a:prstGeom prst="rect">
            <a:avLst/>
          </a:prstGeom>
          <a:noFill/>
        </p:spPr>
        <p:txBody>
          <a:bodyPr wrap="none" rtlCol="0">
            <a:spAutoFit/>
          </a:bodyPr>
          <a:lstStyle/>
          <a:p>
            <a:pPr algn="ctr"/>
            <a:r>
              <a:rPr lang="en-US" sz="1600" dirty="0" smtClean="0">
                <a:solidFill>
                  <a:schemeClr val="tx1">
                    <a:lumMod val="50000"/>
                    <a:lumOff val="50000"/>
                  </a:schemeClr>
                </a:solidFill>
              </a:rPr>
              <a:t>Convert</a:t>
            </a:r>
            <a:endParaRPr lang="en-US" sz="1600" dirty="0">
              <a:solidFill>
                <a:schemeClr val="tx1">
                  <a:lumMod val="50000"/>
                  <a:lumOff val="50000"/>
                </a:schemeClr>
              </a:solidFill>
            </a:endParaRPr>
          </a:p>
        </p:txBody>
      </p:sp>
      <p:sp>
        <p:nvSpPr>
          <p:cNvPr id="30" name="Rectangle 29"/>
          <p:cNvSpPr/>
          <p:nvPr/>
        </p:nvSpPr>
        <p:spPr>
          <a:xfrm>
            <a:off x="3785120" y="4976486"/>
            <a:ext cx="2124406" cy="1720151"/>
          </a:xfrm>
          <a:prstGeom prst="rect">
            <a:avLst/>
          </a:prstGeom>
        </p:spPr>
        <p:txBody>
          <a:bodyPr wrap="square">
            <a:spAutoFit/>
          </a:bodyPr>
          <a:lstStyle/>
          <a:p>
            <a:pPr algn="ctr">
              <a:lnSpc>
                <a:spcPct val="150000"/>
              </a:lnSpc>
            </a:pPr>
            <a:r>
              <a:rPr lang="en-US" sz="1200" dirty="0">
                <a:solidFill>
                  <a:schemeClr val="bg1">
                    <a:lumMod val="65000"/>
                  </a:schemeClr>
                </a:solidFill>
              </a:rPr>
              <a:t>The second stage of the consumer journey is intended to draw the consumer in and to make them aware of your products and services.</a:t>
            </a:r>
            <a:endParaRPr lang="en-US" sz="1200" dirty="0" smtClean="0">
              <a:solidFill>
                <a:schemeClr val="bg1">
                  <a:lumMod val="65000"/>
                </a:schemeClr>
              </a:solidFill>
            </a:endParaRPr>
          </a:p>
        </p:txBody>
      </p:sp>
      <p:sp>
        <p:nvSpPr>
          <p:cNvPr id="31" name="Rectangle 30"/>
          <p:cNvSpPr/>
          <p:nvPr/>
        </p:nvSpPr>
        <p:spPr>
          <a:xfrm>
            <a:off x="6255516" y="4976486"/>
            <a:ext cx="2124406" cy="1443152"/>
          </a:xfrm>
          <a:prstGeom prst="rect">
            <a:avLst/>
          </a:prstGeom>
        </p:spPr>
        <p:txBody>
          <a:bodyPr wrap="square">
            <a:spAutoFit/>
          </a:bodyPr>
          <a:lstStyle/>
          <a:p>
            <a:pPr algn="ctr">
              <a:lnSpc>
                <a:spcPct val="150000"/>
              </a:lnSpc>
            </a:pPr>
            <a:r>
              <a:rPr lang="en-US" sz="1200" dirty="0">
                <a:solidFill>
                  <a:schemeClr val="bg1">
                    <a:lumMod val="65000"/>
                  </a:schemeClr>
                </a:solidFill>
              </a:rPr>
              <a:t>This is the important stage of moving a consumer from being an interested prospect to being a customer or member.</a:t>
            </a:r>
            <a:endParaRPr lang="en-US" sz="1200" dirty="0" smtClean="0">
              <a:solidFill>
                <a:schemeClr val="bg1">
                  <a:lumMod val="65000"/>
                </a:schemeClr>
              </a:solidFill>
            </a:endParaRPr>
          </a:p>
        </p:txBody>
      </p:sp>
      <p:sp>
        <p:nvSpPr>
          <p:cNvPr id="32" name="TextBox 31"/>
          <p:cNvSpPr txBox="1"/>
          <p:nvPr/>
        </p:nvSpPr>
        <p:spPr>
          <a:xfrm>
            <a:off x="9397884" y="4637932"/>
            <a:ext cx="889987" cy="338554"/>
          </a:xfrm>
          <a:prstGeom prst="rect">
            <a:avLst/>
          </a:prstGeom>
          <a:noFill/>
        </p:spPr>
        <p:txBody>
          <a:bodyPr wrap="none" rtlCol="0">
            <a:spAutoFit/>
          </a:bodyPr>
          <a:lstStyle/>
          <a:p>
            <a:pPr algn="ctr"/>
            <a:r>
              <a:rPr lang="en-US" sz="1600" dirty="0" smtClean="0">
                <a:solidFill>
                  <a:schemeClr val="tx1">
                    <a:lumMod val="50000"/>
                    <a:lumOff val="50000"/>
                  </a:schemeClr>
                </a:solidFill>
              </a:rPr>
              <a:t>Engage</a:t>
            </a:r>
            <a:endParaRPr lang="en-US" sz="1600" dirty="0">
              <a:solidFill>
                <a:schemeClr val="tx1">
                  <a:lumMod val="50000"/>
                  <a:lumOff val="50000"/>
                </a:schemeClr>
              </a:solidFill>
            </a:endParaRPr>
          </a:p>
        </p:txBody>
      </p:sp>
      <p:sp>
        <p:nvSpPr>
          <p:cNvPr id="33" name="Rectangle 32"/>
          <p:cNvSpPr/>
          <p:nvPr/>
        </p:nvSpPr>
        <p:spPr>
          <a:xfrm>
            <a:off x="8779121" y="4976486"/>
            <a:ext cx="2124406" cy="1754326"/>
          </a:xfrm>
          <a:prstGeom prst="rect">
            <a:avLst/>
          </a:prstGeom>
        </p:spPr>
        <p:txBody>
          <a:bodyPr wrap="square">
            <a:spAutoFit/>
          </a:bodyPr>
          <a:lstStyle/>
          <a:p>
            <a:pPr algn="ctr">
              <a:lnSpc>
                <a:spcPct val="150000"/>
              </a:lnSpc>
            </a:pPr>
            <a:r>
              <a:rPr lang="en-US" sz="1200" dirty="0">
                <a:solidFill>
                  <a:schemeClr val="bg1">
                    <a:lumMod val="65000"/>
                  </a:schemeClr>
                </a:solidFill>
              </a:rPr>
              <a:t>Once a purchase is made, it is important to continuously build engagement </a:t>
            </a:r>
            <a:r>
              <a:rPr lang="en-US" sz="1200" dirty="0" smtClean="0">
                <a:solidFill>
                  <a:schemeClr val="bg1">
                    <a:lumMod val="65000"/>
                  </a:schemeClr>
                </a:solidFill>
              </a:rPr>
              <a:t>with </a:t>
            </a:r>
            <a:r>
              <a:rPr lang="en-US" sz="1200" dirty="0">
                <a:solidFill>
                  <a:schemeClr val="bg1">
                    <a:lumMod val="65000"/>
                  </a:schemeClr>
                </a:solidFill>
              </a:rPr>
              <a:t>the intention of expanding the relationship and potentially generating referral business.</a:t>
            </a:r>
            <a:endParaRPr lang="en-US" sz="1200" dirty="0" smtClean="0">
              <a:solidFill>
                <a:schemeClr val="bg1">
                  <a:lumMod val="65000"/>
                </a:schemeClr>
              </a:solidFill>
            </a:endParaRPr>
          </a:p>
        </p:txBody>
      </p:sp>
      <p:grpSp>
        <p:nvGrpSpPr>
          <p:cNvPr id="34" name="Group 33"/>
          <p:cNvGrpSpPr/>
          <p:nvPr/>
        </p:nvGrpSpPr>
        <p:grpSpPr>
          <a:xfrm>
            <a:off x="2112924" y="1605058"/>
            <a:ext cx="483078" cy="483078"/>
            <a:chOff x="2112924" y="1743604"/>
            <a:chExt cx="483078" cy="483078"/>
          </a:xfrm>
        </p:grpSpPr>
        <p:sp>
          <p:nvSpPr>
            <p:cNvPr id="35" name="Oval 34"/>
            <p:cNvSpPr/>
            <p:nvPr/>
          </p:nvSpPr>
          <p:spPr>
            <a:xfrm>
              <a:off x="2112924" y="1743604"/>
              <a:ext cx="483078" cy="483078"/>
            </a:xfrm>
            <a:prstGeom prst="ellipse">
              <a:avLst/>
            </a:prstGeom>
            <a:solidFill>
              <a:schemeClr val="accent1"/>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bg1"/>
                </a:solidFill>
                <a:ea typeface="Open Sans" panose="020B0606030504020204" pitchFamily="34" charset="0"/>
                <a:cs typeface="Open Sans" panose="020B0606030504020204" pitchFamily="34" charset="0"/>
              </a:endParaRPr>
            </a:p>
          </p:txBody>
        </p:sp>
        <p:sp>
          <p:nvSpPr>
            <p:cNvPr id="36" name="TextBox 35"/>
            <p:cNvSpPr txBox="1"/>
            <p:nvPr/>
          </p:nvSpPr>
          <p:spPr>
            <a:xfrm>
              <a:off x="2141471" y="1814095"/>
              <a:ext cx="421911" cy="338554"/>
            </a:xfrm>
            <a:prstGeom prst="rect">
              <a:avLst/>
            </a:prstGeom>
            <a:noFill/>
          </p:spPr>
          <p:txBody>
            <a:bodyPr wrap="none" rtlCol="0">
              <a:spAutoFit/>
            </a:bodyPr>
            <a:lstStyle/>
            <a:p>
              <a:pPr algn="ctr"/>
              <a:r>
                <a:rPr lang="en-US" sz="1600" b="1" dirty="0" smtClean="0">
                  <a:solidFill>
                    <a:schemeClr val="bg1"/>
                  </a:solidFill>
                </a:rPr>
                <a:t>01</a:t>
              </a:r>
              <a:endParaRPr lang="en-US" sz="1600" b="1" dirty="0">
                <a:solidFill>
                  <a:schemeClr val="bg1"/>
                </a:solidFill>
              </a:endParaRPr>
            </a:p>
          </p:txBody>
        </p:sp>
      </p:grpSp>
      <p:grpSp>
        <p:nvGrpSpPr>
          <p:cNvPr id="37" name="Group 36"/>
          <p:cNvGrpSpPr/>
          <p:nvPr/>
        </p:nvGrpSpPr>
        <p:grpSpPr>
          <a:xfrm>
            <a:off x="7076180" y="1604115"/>
            <a:ext cx="483078" cy="483078"/>
            <a:chOff x="7076180" y="1742661"/>
            <a:chExt cx="483078" cy="483078"/>
          </a:xfrm>
        </p:grpSpPr>
        <p:sp>
          <p:nvSpPr>
            <p:cNvPr id="38" name="Oval 37"/>
            <p:cNvSpPr/>
            <p:nvPr/>
          </p:nvSpPr>
          <p:spPr>
            <a:xfrm>
              <a:off x="7076180" y="1742661"/>
              <a:ext cx="483078" cy="483078"/>
            </a:xfrm>
            <a:prstGeom prst="ellipse">
              <a:avLst/>
            </a:prstGeom>
            <a:solidFill>
              <a:schemeClr val="accent3"/>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bg1"/>
                </a:solidFill>
              </a:endParaRPr>
            </a:p>
          </p:txBody>
        </p:sp>
        <p:sp>
          <p:nvSpPr>
            <p:cNvPr id="39" name="TextBox 38"/>
            <p:cNvSpPr txBox="1"/>
            <p:nvPr/>
          </p:nvSpPr>
          <p:spPr>
            <a:xfrm>
              <a:off x="7106764" y="1814095"/>
              <a:ext cx="421911" cy="338554"/>
            </a:xfrm>
            <a:prstGeom prst="rect">
              <a:avLst/>
            </a:prstGeom>
            <a:noFill/>
          </p:spPr>
          <p:txBody>
            <a:bodyPr wrap="none" rtlCol="0">
              <a:spAutoFit/>
            </a:bodyPr>
            <a:lstStyle/>
            <a:p>
              <a:pPr algn="ctr"/>
              <a:r>
                <a:rPr lang="en-US" sz="1600" b="1" dirty="0" smtClean="0">
                  <a:solidFill>
                    <a:schemeClr val="bg1"/>
                  </a:solidFill>
                </a:rPr>
                <a:t>03</a:t>
              </a:r>
              <a:endParaRPr lang="en-US" sz="1600" b="1" dirty="0">
                <a:solidFill>
                  <a:schemeClr val="bg1"/>
                </a:solidFill>
              </a:endParaRPr>
            </a:p>
          </p:txBody>
        </p:sp>
      </p:grpSp>
      <p:grpSp>
        <p:nvGrpSpPr>
          <p:cNvPr id="40" name="Group 39"/>
          <p:cNvGrpSpPr/>
          <p:nvPr/>
        </p:nvGrpSpPr>
        <p:grpSpPr>
          <a:xfrm>
            <a:off x="4605807" y="4059251"/>
            <a:ext cx="483078" cy="483078"/>
            <a:chOff x="4605807" y="4197797"/>
            <a:chExt cx="483078" cy="483078"/>
          </a:xfrm>
        </p:grpSpPr>
        <p:sp>
          <p:nvSpPr>
            <p:cNvPr id="41" name="Oval 40"/>
            <p:cNvSpPr/>
            <p:nvPr/>
          </p:nvSpPr>
          <p:spPr>
            <a:xfrm>
              <a:off x="4605807" y="4197797"/>
              <a:ext cx="483078" cy="483078"/>
            </a:xfrm>
            <a:prstGeom prst="ellipse">
              <a:avLst/>
            </a:prstGeom>
            <a:solidFill>
              <a:schemeClr val="accent2"/>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bg1"/>
                </a:solidFill>
              </a:endParaRPr>
            </a:p>
          </p:txBody>
        </p:sp>
        <p:sp>
          <p:nvSpPr>
            <p:cNvPr id="42" name="TextBox 41"/>
            <p:cNvSpPr txBox="1"/>
            <p:nvPr/>
          </p:nvSpPr>
          <p:spPr>
            <a:xfrm>
              <a:off x="4637136" y="4266535"/>
              <a:ext cx="421910" cy="338554"/>
            </a:xfrm>
            <a:prstGeom prst="rect">
              <a:avLst/>
            </a:prstGeom>
            <a:noFill/>
          </p:spPr>
          <p:txBody>
            <a:bodyPr wrap="none" rtlCol="0">
              <a:spAutoFit/>
            </a:bodyPr>
            <a:lstStyle/>
            <a:p>
              <a:pPr algn="ctr"/>
              <a:r>
                <a:rPr lang="en-US" sz="1600" b="1" dirty="0" smtClean="0">
                  <a:solidFill>
                    <a:schemeClr val="bg1"/>
                  </a:solidFill>
                </a:rPr>
                <a:t>02</a:t>
              </a:r>
              <a:endParaRPr lang="en-US" sz="1600" b="1" dirty="0">
                <a:solidFill>
                  <a:schemeClr val="bg1"/>
                </a:solidFill>
              </a:endParaRPr>
            </a:p>
          </p:txBody>
        </p:sp>
      </p:grpSp>
      <p:grpSp>
        <p:nvGrpSpPr>
          <p:cNvPr id="43" name="Group 42"/>
          <p:cNvGrpSpPr/>
          <p:nvPr/>
        </p:nvGrpSpPr>
        <p:grpSpPr>
          <a:xfrm>
            <a:off x="9595648" y="4071769"/>
            <a:ext cx="483078" cy="483078"/>
            <a:chOff x="9595648" y="4210315"/>
            <a:chExt cx="483078" cy="483078"/>
          </a:xfrm>
        </p:grpSpPr>
        <p:sp>
          <p:nvSpPr>
            <p:cNvPr id="44" name="Oval 43"/>
            <p:cNvSpPr/>
            <p:nvPr/>
          </p:nvSpPr>
          <p:spPr>
            <a:xfrm>
              <a:off x="9595648" y="4210315"/>
              <a:ext cx="483078" cy="483078"/>
            </a:xfrm>
            <a:prstGeom prst="ellipse">
              <a:avLst/>
            </a:prstGeom>
            <a:solidFill>
              <a:schemeClr val="accent4"/>
            </a:solidFill>
            <a:ln>
              <a:noFill/>
            </a:ln>
            <a:effectLst/>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bg1"/>
                </a:solidFill>
              </a:endParaRPr>
            </a:p>
          </p:txBody>
        </p:sp>
        <p:sp>
          <p:nvSpPr>
            <p:cNvPr id="45" name="TextBox 44"/>
            <p:cNvSpPr txBox="1"/>
            <p:nvPr/>
          </p:nvSpPr>
          <p:spPr>
            <a:xfrm>
              <a:off x="9628838" y="4266535"/>
              <a:ext cx="421911" cy="338554"/>
            </a:xfrm>
            <a:prstGeom prst="rect">
              <a:avLst/>
            </a:prstGeom>
            <a:noFill/>
          </p:spPr>
          <p:txBody>
            <a:bodyPr wrap="none" rtlCol="0">
              <a:spAutoFit/>
            </a:bodyPr>
            <a:lstStyle/>
            <a:p>
              <a:pPr algn="ctr"/>
              <a:r>
                <a:rPr lang="en-US" sz="1600" b="1" dirty="0" smtClean="0">
                  <a:solidFill>
                    <a:schemeClr val="bg1"/>
                  </a:solidFill>
                </a:rPr>
                <a:t>04</a:t>
              </a:r>
              <a:endParaRPr lang="en-US" sz="1600" b="1" dirty="0">
                <a:solidFill>
                  <a:schemeClr val="bg1"/>
                </a:solidFill>
              </a:endParaRPr>
            </a:p>
          </p:txBody>
        </p:sp>
      </p:grpSp>
    </p:spTree>
    <p:extLst>
      <p:ext uri="{BB962C8B-B14F-4D97-AF65-F5344CB8AC3E}">
        <p14:creationId xmlns:p14="http://schemas.microsoft.com/office/powerpoint/2010/main" val="2490331634"/>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ounded Rectangle 9"/>
          <p:cNvSpPr/>
          <p:nvPr/>
        </p:nvSpPr>
        <p:spPr>
          <a:xfrm rot="5400000">
            <a:off x="3243457" y="-357013"/>
            <a:ext cx="225030" cy="5572686"/>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rgbClr val="FFFFFF"/>
              </a:solidFill>
            </a:endParaRPr>
          </a:p>
        </p:txBody>
      </p:sp>
      <p:sp>
        <p:nvSpPr>
          <p:cNvPr id="11" name="Rounded Rectangle 10"/>
          <p:cNvSpPr/>
          <p:nvPr/>
        </p:nvSpPr>
        <p:spPr>
          <a:xfrm rot="5400000">
            <a:off x="3243457" y="234931"/>
            <a:ext cx="225030" cy="5572686"/>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rgbClr val="FFFFFF"/>
              </a:solidFill>
            </a:endParaRPr>
          </a:p>
        </p:txBody>
      </p:sp>
      <p:sp>
        <p:nvSpPr>
          <p:cNvPr id="16" name="Rounded Rectangle 15"/>
          <p:cNvSpPr/>
          <p:nvPr/>
        </p:nvSpPr>
        <p:spPr>
          <a:xfrm rot="5400000">
            <a:off x="3243457" y="826873"/>
            <a:ext cx="225030" cy="5572686"/>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rgbClr val="FFFFFF"/>
              </a:solidFill>
            </a:endParaRPr>
          </a:p>
        </p:txBody>
      </p:sp>
      <p:sp>
        <p:nvSpPr>
          <p:cNvPr id="4" name="TextBox 3"/>
          <p:cNvSpPr txBox="1"/>
          <p:nvPr/>
        </p:nvSpPr>
        <p:spPr>
          <a:xfrm>
            <a:off x="493681" y="960947"/>
            <a:ext cx="11698319" cy="707886"/>
          </a:xfrm>
          <a:prstGeom prst="rect">
            <a:avLst/>
          </a:prstGeom>
          <a:noFill/>
        </p:spPr>
        <p:txBody>
          <a:bodyPr wrap="square" rtlCol="0">
            <a:spAutoFit/>
          </a:bodyPr>
          <a:lstStyle/>
          <a:p>
            <a:r>
              <a:rPr lang="en-US" sz="4000" dirty="0" smtClean="0">
                <a:solidFill>
                  <a:srgbClr val="0070C0"/>
                </a:solidFill>
                <a:latin typeface="+mj-lt"/>
              </a:rPr>
              <a:t>Actions that Websites &amp; Social Prompt Consumers</a:t>
            </a:r>
            <a:endParaRPr lang="en-US" sz="4000" dirty="0">
              <a:solidFill>
                <a:srgbClr val="0070C0"/>
              </a:solidFill>
              <a:latin typeface="+mj-lt"/>
            </a:endParaRPr>
          </a:p>
        </p:txBody>
      </p:sp>
      <p:sp>
        <p:nvSpPr>
          <p:cNvPr id="12" name="Rounded Rectangle 11"/>
          <p:cNvSpPr/>
          <p:nvPr/>
        </p:nvSpPr>
        <p:spPr>
          <a:xfrm>
            <a:off x="569629" y="2313320"/>
            <a:ext cx="2867254" cy="225036"/>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200" dirty="0" smtClean="0">
                <a:solidFill>
                  <a:srgbClr val="FFFFFF"/>
                </a:solidFill>
              </a:rPr>
              <a:t>48%</a:t>
            </a:r>
            <a:endParaRPr lang="en-US" sz="1200" dirty="0">
              <a:solidFill>
                <a:srgbClr val="FFFFFF"/>
              </a:solidFill>
            </a:endParaRPr>
          </a:p>
        </p:txBody>
      </p:sp>
      <p:sp>
        <p:nvSpPr>
          <p:cNvPr id="13" name="Rounded Rectangle 12"/>
          <p:cNvSpPr/>
          <p:nvPr/>
        </p:nvSpPr>
        <p:spPr>
          <a:xfrm>
            <a:off x="569629" y="2912246"/>
            <a:ext cx="2762150" cy="216027"/>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200" dirty="0" smtClean="0">
                <a:solidFill>
                  <a:srgbClr val="FFFFFF"/>
                </a:solidFill>
              </a:rPr>
              <a:t>46%</a:t>
            </a:r>
            <a:endParaRPr lang="en-US" sz="1200" dirty="0">
              <a:solidFill>
                <a:srgbClr val="FFFFFF"/>
              </a:solidFill>
            </a:endParaRPr>
          </a:p>
        </p:txBody>
      </p:sp>
      <p:sp>
        <p:nvSpPr>
          <p:cNvPr id="14" name="TextBox 13"/>
          <p:cNvSpPr txBox="1"/>
          <p:nvPr/>
        </p:nvSpPr>
        <p:spPr>
          <a:xfrm>
            <a:off x="493681" y="2036320"/>
            <a:ext cx="1418978" cy="276999"/>
          </a:xfrm>
          <a:prstGeom prst="rect">
            <a:avLst/>
          </a:prstGeom>
          <a:noFill/>
        </p:spPr>
        <p:txBody>
          <a:bodyPr wrap="none" rtlCol="0">
            <a:spAutoFit/>
          </a:bodyPr>
          <a:lstStyle/>
          <a:p>
            <a:r>
              <a:rPr lang="en-US" sz="1200" dirty="0" smtClean="0">
                <a:solidFill>
                  <a:schemeClr val="bg1">
                    <a:lumMod val="65000"/>
                  </a:schemeClr>
                </a:solidFill>
              </a:rPr>
              <a:t>Being Responsive</a:t>
            </a:r>
            <a:endParaRPr lang="en-US" sz="1200" dirty="0">
              <a:solidFill>
                <a:schemeClr val="bg1">
                  <a:lumMod val="65000"/>
                </a:schemeClr>
              </a:solidFill>
            </a:endParaRPr>
          </a:p>
        </p:txBody>
      </p:sp>
      <p:sp>
        <p:nvSpPr>
          <p:cNvPr id="15" name="TextBox 14"/>
          <p:cNvSpPr txBox="1"/>
          <p:nvPr/>
        </p:nvSpPr>
        <p:spPr>
          <a:xfrm>
            <a:off x="493681" y="2631758"/>
            <a:ext cx="1547668" cy="276999"/>
          </a:xfrm>
          <a:prstGeom prst="rect">
            <a:avLst/>
          </a:prstGeom>
          <a:noFill/>
        </p:spPr>
        <p:txBody>
          <a:bodyPr wrap="none" rtlCol="0">
            <a:spAutoFit/>
          </a:bodyPr>
          <a:lstStyle/>
          <a:p>
            <a:r>
              <a:rPr lang="en-US" sz="1200" dirty="0" smtClean="0">
                <a:solidFill>
                  <a:schemeClr val="bg1">
                    <a:lumMod val="65000"/>
                  </a:schemeClr>
                </a:solidFill>
              </a:rPr>
              <a:t>Offering Promotions</a:t>
            </a:r>
            <a:endParaRPr lang="en-US" sz="1200" dirty="0">
              <a:solidFill>
                <a:schemeClr val="bg1">
                  <a:lumMod val="65000"/>
                </a:schemeClr>
              </a:solidFill>
            </a:endParaRPr>
          </a:p>
        </p:txBody>
      </p:sp>
      <p:sp>
        <p:nvSpPr>
          <p:cNvPr id="17" name="Rounded Rectangle 16"/>
          <p:cNvSpPr/>
          <p:nvPr/>
        </p:nvSpPr>
        <p:spPr>
          <a:xfrm>
            <a:off x="569630" y="3504189"/>
            <a:ext cx="2530922" cy="221539"/>
          </a:xfrm>
          <a:prstGeom prst="round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200" dirty="0" smtClean="0">
                <a:solidFill>
                  <a:srgbClr val="FFFFFF"/>
                </a:solidFill>
              </a:rPr>
              <a:t>42%</a:t>
            </a:r>
            <a:endParaRPr lang="en-US" sz="1200" dirty="0">
              <a:solidFill>
                <a:srgbClr val="FFFFFF"/>
              </a:solidFill>
            </a:endParaRPr>
          </a:p>
        </p:txBody>
      </p:sp>
      <p:sp>
        <p:nvSpPr>
          <p:cNvPr id="18" name="TextBox 17"/>
          <p:cNvSpPr txBox="1"/>
          <p:nvPr/>
        </p:nvSpPr>
        <p:spPr>
          <a:xfrm>
            <a:off x="493681" y="3223700"/>
            <a:ext cx="2279791" cy="276999"/>
          </a:xfrm>
          <a:prstGeom prst="rect">
            <a:avLst/>
          </a:prstGeom>
          <a:noFill/>
        </p:spPr>
        <p:txBody>
          <a:bodyPr wrap="none" rtlCol="0">
            <a:spAutoFit/>
          </a:bodyPr>
          <a:lstStyle/>
          <a:p>
            <a:r>
              <a:rPr lang="en-US" sz="1200" dirty="0" smtClean="0">
                <a:solidFill>
                  <a:schemeClr val="bg1">
                    <a:lumMod val="65000"/>
                  </a:schemeClr>
                </a:solidFill>
              </a:rPr>
              <a:t>Providing Educational Content</a:t>
            </a:r>
            <a:endParaRPr lang="en-US" sz="1200" dirty="0">
              <a:solidFill>
                <a:schemeClr val="bg1">
                  <a:lumMod val="65000"/>
                </a:schemeClr>
              </a:solidFill>
            </a:endParaRPr>
          </a:p>
        </p:txBody>
      </p:sp>
      <p:sp>
        <p:nvSpPr>
          <p:cNvPr id="19" name="Rounded Rectangle 18"/>
          <p:cNvSpPr/>
          <p:nvPr/>
        </p:nvSpPr>
        <p:spPr>
          <a:xfrm rot="5400000">
            <a:off x="3243457" y="1422309"/>
            <a:ext cx="225030" cy="5572686"/>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rgbClr val="FFFFFF"/>
              </a:solidFill>
            </a:endParaRPr>
          </a:p>
        </p:txBody>
      </p:sp>
      <p:sp>
        <p:nvSpPr>
          <p:cNvPr id="20" name="Rounded Rectangle 19"/>
          <p:cNvSpPr/>
          <p:nvPr/>
        </p:nvSpPr>
        <p:spPr>
          <a:xfrm rot="5400000">
            <a:off x="3243457" y="2014253"/>
            <a:ext cx="225030" cy="5572686"/>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rgbClr val="FFFFFF"/>
              </a:solidFill>
            </a:endParaRPr>
          </a:p>
        </p:txBody>
      </p:sp>
      <p:sp>
        <p:nvSpPr>
          <p:cNvPr id="21" name="Rounded Rectangle 20"/>
          <p:cNvSpPr/>
          <p:nvPr/>
        </p:nvSpPr>
        <p:spPr>
          <a:xfrm rot="5400000">
            <a:off x="3243457" y="2606195"/>
            <a:ext cx="225030" cy="5572686"/>
          </a:xfrm>
          <a:prstGeom prst="roundRect">
            <a:avLst/>
          </a:prstGeom>
          <a:solidFill>
            <a:schemeClr val="bg1">
              <a:lumMod val="75000"/>
              <a:alpha val="50000"/>
            </a:schemeClr>
          </a:solidFill>
          <a:ln w="793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dirty="0">
              <a:solidFill>
                <a:srgbClr val="FFFFFF"/>
              </a:solidFill>
            </a:endParaRPr>
          </a:p>
        </p:txBody>
      </p:sp>
      <p:sp>
        <p:nvSpPr>
          <p:cNvPr id="22" name="Rounded Rectangle 21"/>
          <p:cNvSpPr/>
          <p:nvPr/>
        </p:nvSpPr>
        <p:spPr>
          <a:xfrm>
            <a:off x="569629" y="4671747"/>
            <a:ext cx="2299695" cy="241362"/>
          </a:xfrm>
          <a:prstGeom prst="round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200" dirty="0" smtClean="0">
                <a:solidFill>
                  <a:srgbClr val="FFFFFF"/>
                </a:solidFill>
              </a:rPr>
              <a:t>36%</a:t>
            </a:r>
            <a:endParaRPr lang="en-US" sz="1200" dirty="0">
              <a:solidFill>
                <a:srgbClr val="FFFFFF"/>
              </a:solidFill>
            </a:endParaRPr>
          </a:p>
        </p:txBody>
      </p:sp>
      <p:sp>
        <p:nvSpPr>
          <p:cNvPr id="23" name="Rounded Rectangle 22"/>
          <p:cNvSpPr/>
          <p:nvPr/>
        </p:nvSpPr>
        <p:spPr>
          <a:xfrm>
            <a:off x="569630" y="4092640"/>
            <a:ext cx="2383778" cy="244861"/>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200" dirty="0" smtClean="0">
                <a:solidFill>
                  <a:srgbClr val="FFFFFF"/>
                </a:solidFill>
              </a:rPr>
              <a:t>38%</a:t>
            </a:r>
            <a:endParaRPr lang="en-US" sz="1200" dirty="0">
              <a:solidFill>
                <a:srgbClr val="FFFFFF"/>
              </a:solidFill>
            </a:endParaRPr>
          </a:p>
        </p:txBody>
      </p:sp>
      <p:sp>
        <p:nvSpPr>
          <p:cNvPr id="24" name="TextBox 23"/>
          <p:cNvSpPr txBox="1"/>
          <p:nvPr/>
        </p:nvSpPr>
        <p:spPr>
          <a:xfrm>
            <a:off x="493681" y="3815642"/>
            <a:ext cx="2006127" cy="276999"/>
          </a:xfrm>
          <a:prstGeom prst="rect">
            <a:avLst/>
          </a:prstGeom>
          <a:noFill/>
        </p:spPr>
        <p:txBody>
          <a:bodyPr wrap="none" rtlCol="0">
            <a:spAutoFit/>
          </a:bodyPr>
          <a:lstStyle/>
          <a:p>
            <a:r>
              <a:rPr lang="en-US" sz="1200" dirty="0" smtClean="0">
                <a:solidFill>
                  <a:schemeClr val="bg1">
                    <a:lumMod val="65000"/>
                  </a:schemeClr>
                </a:solidFill>
              </a:rPr>
              <a:t>Sharing Interesting Visuals</a:t>
            </a:r>
            <a:endParaRPr lang="en-US" sz="1200" dirty="0">
              <a:solidFill>
                <a:schemeClr val="bg1">
                  <a:lumMod val="65000"/>
                </a:schemeClr>
              </a:solidFill>
            </a:endParaRPr>
          </a:p>
        </p:txBody>
      </p:sp>
      <p:sp>
        <p:nvSpPr>
          <p:cNvPr id="25" name="TextBox 24"/>
          <p:cNvSpPr txBox="1"/>
          <p:nvPr/>
        </p:nvSpPr>
        <p:spPr>
          <a:xfrm>
            <a:off x="493681" y="4411080"/>
            <a:ext cx="1045479" cy="276999"/>
          </a:xfrm>
          <a:prstGeom prst="rect">
            <a:avLst/>
          </a:prstGeom>
          <a:noFill/>
        </p:spPr>
        <p:txBody>
          <a:bodyPr wrap="none" rtlCol="0">
            <a:spAutoFit/>
          </a:bodyPr>
          <a:lstStyle/>
          <a:p>
            <a:r>
              <a:rPr lang="en-US" sz="1200" dirty="0" smtClean="0">
                <a:solidFill>
                  <a:schemeClr val="bg1">
                    <a:lumMod val="65000"/>
                  </a:schemeClr>
                </a:solidFill>
              </a:rPr>
              <a:t>Being Funny</a:t>
            </a:r>
            <a:endParaRPr lang="en-US" sz="1200" dirty="0">
              <a:solidFill>
                <a:schemeClr val="bg1">
                  <a:lumMod val="65000"/>
                </a:schemeClr>
              </a:solidFill>
            </a:endParaRPr>
          </a:p>
        </p:txBody>
      </p:sp>
      <p:sp>
        <p:nvSpPr>
          <p:cNvPr id="27" name="TextBox 26"/>
          <p:cNvSpPr txBox="1"/>
          <p:nvPr/>
        </p:nvSpPr>
        <p:spPr>
          <a:xfrm>
            <a:off x="493681" y="5003022"/>
            <a:ext cx="1796133" cy="276999"/>
          </a:xfrm>
          <a:prstGeom prst="rect">
            <a:avLst/>
          </a:prstGeom>
          <a:noFill/>
        </p:spPr>
        <p:txBody>
          <a:bodyPr wrap="none" rtlCol="0">
            <a:spAutoFit/>
          </a:bodyPr>
          <a:lstStyle/>
          <a:p>
            <a:r>
              <a:rPr lang="en-US" sz="1200" dirty="0" smtClean="0">
                <a:solidFill>
                  <a:schemeClr val="bg1">
                    <a:lumMod val="65000"/>
                  </a:schemeClr>
                </a:solidFill>
              </a:rPr>
              <a:t>Offer Exclusive Content</a:t>
            </a:r>
            <a:endParaRPr lang="en-US" sz="1200" dirty="0">
              <a:solidFill>
                <a:schemeClr val="bg1">
                  <a:lumMod val="65000"/>
                </a:schemeClr>
              </a:solidFill>
            </a:endParaRPr>
          </a:p>
        </p:txBody>
      </p:sp>
      <p:sp>
        <p:nvSpPr>
          <p:cNvPr id="28" name="Rounded Rectangle 27"/>
          <p:cNvSpPr/>
          <p:nvPr/>
        </p:nvSpPr>
        <p:spPr>
          <a:xfrm>
            <a:off x="567975" y="5228053"/>
            <a:ext cx="2205497" cy="280498"/>
          </a:xfrm>
          <a:prstGeom prst="round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200" dirty="0" smtClean="0">
                <a:solidFill>
                  <a:srgbClr val="FFFFFF"/>
                </a:solidFill>
              </a:rPr>
              <a:t>35%</a:t>
            </a:r>
            <a:endParaRPr lang="en-US" sz="1200" dirty="0">
              <a:solidFill>
                <a:srgbClr val="FFFFFF"/>
              </a:solidFill>
            </a:endParaRPr>
          </a:p>
        </p:txBody>
      </p:sp>
      <p:sp>
        <p:nvSpPr>
          <p:cNvPr id="29" name="Rectangle 28"/>
          <p:cNvSpPr/>
          <p:nvPr/>
        </p:nvSpPr>
        <p:spPr>
          <a:xfrm>
            <a:off x="6142315" y="6047991"/>
            <a:ext cx="5661540" cy="369332"/>
          </a:xfrm>
          <a:prstGeom prst="rect">
            <a:avLst/>
          </a:prstGeom>
        </p:spPr>
        <p:txBody>
          <a:bodyPr wrap="square">
            <a:spAutoFit/>
          </a:bodyPr>
          <a:lstStyle/>
          <a:p>
            <a:pPr algn="r">
              <a:lnSpc>
                <a:spcPct val="150000"/>
              </a:lnSpc>
            </a:pPr>
            <a:r>
              <a:rPr lang="en-US" sz="1200" dirty="0" smtClean="0">
                <a:solidFill>
                  <a:schemeClr val="bg1">
                    <a:lumMod val="65000"/>
                  </a:schemeClr>
                </a:solidFill>
              </a:rPr>
              <a:t> Statista </a:t>
            </a:r>
            <a:r>
              <a:rPr lang="en-US" sz="1200" dirty="0">
                <a:solidFill>
                  <a:schemeClr val="bg1">
                    <a:lumMod val="65000"/>
                  </a:schemeClr>
                </a:solidFill>
              </a:rPr>
              <a:t>2018</a:t>
            </a:r>
            <a:endParaRPr lang="en-US" sz="1200" dirty="0" smtClean="0">
              <a:solidFill>
                <a:schemeClr val="bg1">
                  <a:lumMod val="65000"/>
                </a:schemeClr>
              </a:solidFill>
            </a:endParaRPr>
          </a:p>
        </p:txBody>
      </p:sp>
    </p:spTree>
    <p:extLst>
      <p:ext uri="{BB962C8B-B14F-4D97-AF65-F5344CB8AC3E}">
        <p14:creationId xmlns:p14="http://schemas.microsoft.com/office/powerpoint/2010/main" val="4156577840"/>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500426" y="240510"/>
            <a:ext cx="9191234" cy="769441"/>
          </a:xfrm>
          <a:prstGeom prst="rect">
            <a:avLst/>
          </a:prstGeom>
          <a:noFill/>
        </p:spPr>
        <p:txBody>
          <a:bodyPr wrap="none" rtlCol="0">
            <a:spAutoFit/>
          </a:bodyPr>
          <a:lstStyle/>
          <a:p>
            <a:pPr algn="ctr"/>
            <a:r>
              <a:rPr lang="en-US" sz="4400" dirty="0" smtClean="0">
                <a:solidFill>
                  <a:srgbClr val="0070C0"/>
                </a:solidFill>
              </a:rPr>
              <a:t>The </a:t>
            </a:r>
            <a:r>
              <a:rPr lang="en-US" sz="4400" dirty="0">
                <a:solidFill>
                  <a:srgbClr val="0070C0"/>
                </a:solidFill>
              </a:rPr>
              <a:t>Future of AI </a:t>
            </a:r>
            <a:r>
              <a:rPr lang="en-US" sz="4400" dirty="0" smtClean="0">
                <a:solidFill>
                  <a:srgbClr val="0070C0"/>
                </a:solidFill>
              </a:rPr>
              <a:t>In </a:t>
            </a:r>
            <a:r>
              <a:rPr lang="en-US" sz="4400" dirty="0">
                <a:solidFill>
                  <a:srgbClr val="0070C0"/>
                </a:solidFill>
              </a:rPr>
              <a:t>Digital </a:t>
            </a:r>
            <a:r>
              <a:rPr lang="en-US" sz="4400" dirty="0" smtClean="0">
                <a:solidFill>
                  <a:srgbClr val="0070C0"/>
                </a:solidFill>
              </a:rPr>
              <a:t>Marketing</a:t>
            </a:r>
            <a:endParaRPr lang="en-US" sz="4400" dirty="0">
              <a:solidFill>
                <a:srgbClr val="0070C0"/>
              </a:solidFill>
            </a:endParaRPr>
          </a:p>
        </p:txBody>
      </p:sp>
      <p:sp>
        <p:nvSpPr>
          <p:cNvPr id="3" name="TextBox 2"/>
          <p:cNvSpPr txBox="1"/>
          <p:nvPr/>
        </p:nvSpPr>
        <p:spPr>
          <a:xfrm>
            <a:off x="5261613" y="1009951"/>
            <a:ext cx="1668791" cy="307777"/>
          </a:xfrm>
          <a:prstGeom prst="rect">
            <a:avLst/>
          </a:prstGeom>
          <a:noFill/>
        </p:spPr>
        <p:txBody>
          <a:bodyPr wrap="none" rtlCol="0">
            <a:spAutoFit/>
          </a:bodyPr>
          <a:lstStyle/>
          <a:p>
            <a:pPr algn="ctr"/>
            <a:r>
              <a:rPr lang="en-US" sz="1400" dirty="0" smtClean="0">
                <a:solidFill>
                  <a:schemeClr val="bg1">
                    <a:lumMod val="65000"/>
                  </a:schemeClr>
                </a:solidFill>
              </a:rPr>
              <a:t>Smart </a:t>
            </a:r>
            <a:r>
              <a:rPr lang="en-US" sz="1400" dirty="0">
                <a:solidFill>
                  <a:schemeClr val="bg1">
                    <a:lumMod val="65000"/>
                  </a:schemeClr>
                </a:solidFill>
              </a:rPr>
              <a:t>Applications</a:t>
            </a:r>
          </a:p>
        </p:txBody>
      </p:sp>
      <p:sp>
        <p:nvSpPr>
          <p:cNvPr id="7" name="Freeform 5"/>
          <p:cNvSpPr>
            <a:spLocks/>
          </p:cNvSpPr>
          <p:nvPr/>
        </p:nvSpPr>
        <p:spPr bwMode="auto">
          <a:xfrm>
            <a:off x="1333500" y="3140075"/>
            <a:ext cx="468313" cy="868363"/>
          </a:xfrm>
          <a:custGeom>
            <a:avLst/>
            <a:gdLst>
              <a:gd name="T0" fmla="*/ 295 w 295"/>
              <a:gd name="T1" fmla="*/ 0 h 547"/>
              <a:gd name="T2" fmla="*/ 290 w 295"/>
              <a:gd name="T3" fmla="*/ 32 h 547"/>
              <a:gd name="T4" fmla="*/ 0 w 295"/>
              <a:gd name="T5" fmla="*/ 547 h 547"/>
              <a:gd name="T6" fmla="*/ 0 w 295"/>
              <a:gd name="T7" fmla="*/ 515 h 547"/>
              <a:gd name="T8" fmla="*/ 295 w 295"/>
              <a:gd name="T9" fmla="*/ 0 h 547"/>
            </a:gdLst>
            <a:ahLst/>
            <a:cxnLst>
              <a:cxn ang="0">
                <a:pos x="T0" y="T1"/>
              </a:cxn>
              <a:cxn ang="0">
                <a:pos x="T2" y="T3"/>
              </a:cxn>
              <a:cxn ang="0">
                <a:pos x="T4" y="T5"/>
              </a:cxn>
              <a:cxn ang="0">
                <a:pos x="T6" y="T7"/>
              </a:cxn>
              <a:cxn ang="0">
                <a:pos x="T8" y="T9"/>
              </a:cxn>
            </a:cxnLst>
            <a:rect l="0" t="0" r="r" b="b"/>
            <a:pathLst>
              <a:path w="295" h="547">
                <a:moveTo>
                  <a:pt x="295" y="0"/>
                </a:moveTo>
                <a:lnTo>
                  <a:pt x="290" y="32"/>
                </a:lnTo>
                <a:lnTo>
                  <a:pt x="0" y="547"/>
                </a:lnTo>
                <a:lnTo>
                  <a:pt x="0" y="515"/>
                </a:lnTo>
                <a:lnTo>
                  <a:pt x="295" y="0"/>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6"/>
          <p:cNvSpPr>
            <a:spLocks/>
          </p:cNvSpPr>
          <p:nvPr/>
        </p:nvSpPr>
        <p:spPr bwMode="auto">
          <a:xfrm>
            <a:off x="1223963" y="3443288"/>
            <a:ext cx="2020888" cy="644525"/>
          </a:xfrm>
          <a:custGeom>
            <a:avLst/>
            <a:gdLst>
              <a:gd name="T0" fmla="*/ 1273 w 1273"/>
              <a:gd name="T1" fmla="*/ 0 h 406"/>
              <a:gd name="T2" fmla="*/ 1273 w 1273"/>
              <a:gd name="T3" fmla="*/ 32 h 406"/>
              <a:gd name="T4" fmla="*/ 0 w 1273"/>
              <a:gd name="T5" fmla="*/ 406 h 406"/>
              <a:gd name="T6" fmla="*/ 0 w 1273"/>
              <a:gd name="T7" fmla="*/ 369 h 406"/>
              <a:gd name="T8" fmla="*/ 1273 w 1273"/>
              <a:gd name="T9" fmla="*/ 0 h 406"/>
            </a:gdLst>
            <a:ahLst/>
            <a:cxnLst>
              <a:cxn ang="0">
                <a:pos x="T0" y="T1"/>
              </a:cxn>
              <a:cxn ang="0">
                <a:pos x="T2" y="T3"/>
              </a:cxn>
              <a:cxn ang="0">
                <a:pos x="T4" y="T5"/>
              </a:cxn>
              <a:cxn ang="0">
                <a:pos x="T6" y="T7"/>
              </a:cxn>
              <a:cxn ang="0">
                <a:pos x="T8" y="T9"/>
              </a:cxn>
            </a:cxnLst>
            <a:rect l="0" t="0" r="r" b="b"/>
            <a:pathLst>
              <a:path w="1273" h="406">
                <a:moveTo>
                  <a:pt x="1273" y="0"/>
                </a:moveTo>
                <a:lnTo>
                  <a:pt x="1273" y="32"/>
                </a:lnTo>
                <a:lnTo>
                  <a:pt x="0" y="406"/>
                </a:lnTo>
                <a:lnTo>
                  <a:pt x="0" y="369"/>
                </a:lnTo>
                <a:lnTo>
                  <a:pt x="1273" y="0"/>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a:off x="2833688" y="3363913"/>
            <a:ext cx="525463" cy="976313"/>
          </a:xfrm>
          <a:custGeom>
            <a:avLst/>
            <a:gdLst>
              <a:gd name="T0" fmla="*/ 331 w 331"/>
              <a:gd name="T1" fmla="*/ 0 h 615"/>
              <a:gd name="T2" fmla="*/ 331 w 331"/>
              <a:gd name="T3" fmla="*/ 37 h 615"/>
              <a:gd name="T4" fmla="*/ 0 w 331"/>
              <a:gd name="T5" fmla="*/ 615 h 615"/>
              <a:gd name="T6" fmla="*/ 0 w 331"/>
              <a:gd name="T7" fmla="*/ 583 h 615"/>
              <a:gd name="T8" fmla="*/ 331 w 331"/>
              <a:gd name="T9" fmla="*/ 0 h 615"/>
            </a:gdLst>
            <a:ahLst/>
            <a:cxnLst>
              <a:cxn ang="0">
                <a:pos x="T0" y="T1"/>
              </a:cxn>
              <a:cxn ang="0">
                <a:pos x="T2" y="T3"/>
              </a:cxn>
              <a:cxn ang="0">
                <a:pos x="T4" y="T5"/>
              </a:cxn>
              <a:cxn ang="0">
                <a:pos x="T6" y="T7"/>
              </a:cxn>
              <a:cxn ang="0">
                <a:pos x="T8" y="T9"/>
              </a:cxn>
            </a:cxnLst>
            <a:rect l="0" t="0" r="r" b="b"/>
            <a:pathLst>
              <a:path w="331" h="615">
                <a:moveTo>
                  <a:pt x="331" y="0"/>
                </a:moveTo>
                <a:lnTo>
                  <a:pt x="331" y="37"/>
                </a:lnTo>
                <a:lnTo>
                  <a:pt x="0" y="615"/>
                </a:lnTo>
                <a:lnTo>
                  <a:pt x="0" y="583"/>
                </a:lnTo>
                <a:lnTo>
                  <a:pt x="331" y="0"/>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Rectangle 8"/>
          <p:cNvSpPr>
            <a:spLocks noChangeArrowheads="1"/>
          </p:cNvSpPr>
          <p:nvPr/>
        </p:nvSpPr>
        <p:spPr bwMode="auto">
          <a:xfrm>
            <a:off x="4325938" y="4600575"/>
            <a:ext cx="966788" cy="50800"/>
          </a:xfrm>
          <a:prstGeom prst="rect">
            <a:avLst/>
          </a:prstGeom>
          <a:solidFill>
            <a:srgbClr val="5B5B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2768600" y="4283075"/>
            <a:ext cx="0" cy="673100"/>
          </a:xfrm>
          <a:custGeom>
            <a:avLst/>
            <a:gdLst>
              <a:gd name="T0" fmla="*/ 392 h 424"/>
              <a:gd name="T1" fmla="*/ 424 h 424"/>
              <a:gd name="T2" fmla="*/ 36 h 424"/>
              <a:gd name="T3" fmla="*/ 0 h 424"/>
              <a:gd name="T4" fmla="*/ 392 h 424"/>
            </a:gdLst>
            <a:ahLst/>
            <a:cxnLst>
              <a:cxn ang="0">
                <a:pos x="0" y="T0"/>
              </a:cxn>
              <a:cxn ang="0">
                <a:pos x="0" y="T1"/>
              </a:cxn>
              <a:cxn ang="0">
                <a:pos x="0" y="T2"/>
              </a:cxn>
              <a:cxn ang="0">
                <a:pos x="0" y="T3"/>
              </a:cxn>
              <a:cxn ang="0">
                <a:pos x="0" y="T4"/>
              </a:cxn>
            </a:cxnLst>
            <a:rect l="0" t="0" r="r" b="b"/>
            <a:pathLst>
              <a:path h="424">
                <a:moveTo>
                  <a:pt x="0" y="392"/>
                </a:moveTo>
                <a:lnTo>
                  <a:pt x="0" y="424"/>
                </a:lnTo>
                <a:lnTo>
                  <a:pt x="0" y="36"/>
                </a:lnTo>
                <a:lnTo>
                  <a:pt x="0" y="0"/>
                </a:lnTo>
                <a:lnTo>
                  <a:pt x="0" y="392"/>
                </a:lnTo>
                <a:close/>
              </a:path>
            </a:pathLst>
          </a:custGeom>
          <a:solidFill>
            <a:srgbClr val="2531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2768600" y="4600575"/>
            <a:ext cx="1557338" cy="355600"/>
          </a:xfrm>
          <a:custGeom>
            <a:avLst/>
            <a:gdLst>
              <a:gd name="T0" fmla="*/ 981 w 981"/>
              <a:gd name="T1" fmla="*/ 0 h 224"/>
              <a:gd name="T2" fmla="*/ 981 w 981"/>
              <a:gd name="T3" fmla="*/ 32 h 224"/>
              <a:gd name="T4" fmla="*/ 0 w 981"/>
              <a:gd name="T5" fmla="*/ 224 h 224"/>
              <a:gd name="T6" fmla="*/ 0 w 981"/>
              <a:gd name="T7" fmla="*/ 192 h 224"/>
              <a:gd name="T8" fmla="*/ 981 w 981"/>
              <a:gd name="T9" fmla="*/ 0 h 224"/>
            </a:gdLst>
            <a:ahLst/>
            <a:cxnLst>
              <a:cxn ang="0">
                <a:pos x="T0" y="T1"/>
              </a:cxn>
              <a:cxn ang="0">
                <a:pos x="T2" y="T3"/>
              </a:cxn>
              <a:cxn ang="0">
                <a:pos x="T4" y="T5"/>
              </a:cxn>
              <a:cxn ang="0">
                <a:pos x="T6" y="T7"/>
              </a:cxn>
              <a:cxn ang="0">
                <a:pos x="T8" y="T9"/>
              </a:cxn>
            </a:cxnLst>
            <a:rect l="0" t="0" r="r" b="b"/>
            <a:pathLst>
              <a:path w="981" h="224">
                <a:moveTo>
                  <a:pt x="981" y="0"/>
                </a:moveTo>
                <a:lnTo>
                  <a:pt x="981" y="32"/>
                </a:lnTo>
                <a:lnTo>
                  <a:pt x="0" y="224"/>
                </a:lnTo>
                <a:lnTo>
                  <a:pt x="0" y="192"/>
                </a:lnTo>
                <a:lnTo>
                  <a:pt x="981" y="0"/>
                </a:lnTo>
                <a:close/>
              </a:path>
            </a:pathLst>
          </a:custGeom>
          <a:solidFill>
            <a:srgbClr val="5B5B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1223963" y="3125788"/>
            <a:ext cx="4068763" cy="1779588"/>
          </a:xfrm>
          <a:custGeom>
            <a:avLst/>
            <a:gdLst>
              <a:gd name="T0" fmla="*/ 1345 w 2563"/>
              <a:gd name="T1" fmla="*/ 150 h 1121"/>
              <a:gd name="T2" fmla="*/ 1014 w 2563"/>
              <a:gd name="T3" fmla="*/ 733 h 1121"/>
              <a:gd name="T4" fmla="*/ 1014 w 2563"/>
              <a:gd name="T5" fmla="*/ 1084 h 1121"/>
              <a:gd name="T6" fmla="*/ 1950 w 2563"/>
              <a:gd name="T7" fmla="*/ 907 h 1121"/>
              <a:gd name="T8" fmla="*/ 2563 w 2563"/>
              <a:gd name="T9" fmla="*/ 907 h 1121"/>
              <a:gd name="T10" fmla="*/ 2563 w 2563"/>
              <a:gd name="T11" fmla="*/ 929 h 1121"/>
              <a:gd name="T12" fmla="*/ 1954 w 2563"/>
              <a:gd name="T13" fmla="*/ 929 h 1121"/>
              <a:gd name="T14" fmla="*/ 973 w 2563"/>
              <a:gd name="T15" fmla="*/ 1121 h 1121"/>
              <a:gd name="T16" fmla="*/ 973 w 2563"/>
              <a:gd name="T17" fmla="*/ 729 h 1121"/>
              <a:gd name="T18" fmla="*/ 1273 w 2563"/>
              <a:gd name="T19" fmla="*/ 200 h 1121"/>
              <a:gd name="T20" fmla="*/ 0 w 2563"/>
              <a:gd name="T21" fmla="*/ 569 h 1121"/>
              <a:gd name="T22" fmla="*/ 323 w 2563"/>
              <a:gd name="T23" fmla="*/ 0 h 1121"/>
              <a:gd name="T24" fmla="*/ 364 w 2563"/>
              <a:gd name="T25" fmla="*/ 9 h 1121"/>
              <a:gd name="T26" fmla="*/ 69 w 2563"/>
              <a:gd name="T27" fmla="*/ 524 h 1121"/>
              <a:gd name="T28" fmla="*/ 1345 w 2563"/>
              <a:gd name="T29" fmla="*/ 150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63" h="1121">
                <a:moveTo>
                  <a:pt x="1345" y="150"/>
                </a:moveTo>
                <a:lnTo>
                  <a:pt x="1014" y="733"/>
                </a:lnTo>
                <a:lnTo>
                  <a:pt x="1014" y="1084"/>
                </a:lnTo>
                <a:lnTo>
                  <a:pt x="1950" y="907"/>
                </a:lnTo>
                <a:lnTo>
                  <a:pt x="2563" y="907"/>
                </a:lnTo>
                <a:lnTo>
                  <a:pt x="2563" y="929"/>
                </a:lnTo>
                <a:lnTo>
                  <a:pt x="1954" y="929"/>
                </a:lnTo>
                <a:lnTo>
                  <a:pt x="973" y="1121"/>
                </a:lnTo>
                <a:lnTo>
                  <a:pt x="973" y="729"/>
                </a:lnTo>
                <a:lnTo>
                  <a:pt x="1273" y="200"/>
                </a:lnTo>
                <a:lnTo>
                  <a:pt x="0" y="569"/>
                </a:lnTo>
                <a:lnTo>
                  <a:pt x="323" y="0"/>
                </a:lnTo>
                <a:lnTo>
                  <a:pt x="364" y="9"/>
                </a:lnTo>
                <a:lnTo>
                  <a:pt x="69" y="524"/>
                </a:lnTo>
                <a:lnTo>
                  <a:pt x="1345" y="150"/>
                </a:lnTo>
                <a:close/>
              </a:path>
            </a:pathLst>
          </a:custGeom>
          <a:solidFill>
            <a:srgbClr val="8787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1419225" y="2366963"/>
            <a:ext cx="728663" cy="1033463"/>
          </a:xfrm>
          <a:custGeom>
            <a:avLst/>
            <a:gdLst>
              <a:gd name="T0" fmla="*/ 101 w 101"/>
              <a:gd name="T1" fmla="*/ 2 h 143"/>
              <a:gd name="T2" fmla="*/ 100 w 101"/>
              <a:gd name="T3" fmla="*/ 5 h 143"/>
              <a:gd name="T4" fmla="*/ 99 w 101"/>
              <a:gd name="T5" fmla="*/ 8 h 143"/>
              <a:gd name="T6" fmla="*/ 98 w 101"/>
              <a:gd name="T7" fmla="*/ 11 h 143"/>
              <a:gd name="T8" fmla="*/ 96 w 101"/>
              <a:gd name="T9" fmla="*/ 13 h 143"/>
              <a:gd name="T10" fmla="*/ 93 w 101"/>
              <a:gd name="T11" fmla="*/ 16 h 143"/>
              <a:gd name="T12" fmla="*/ 90 w 101"/>
              <a:gd name="T13" fmla="*/ 19 h 143"/>
              <a:gd name="T14" fmla="*/ 86 w 101"/>
              <a:gd name="T15" fmla="*/ 21 h 143"/>
              <a:gd name="T16" fmla="*/ 80 w 101"/>
              <a:gd name="T17" fmla="*/ 24 h 143"/>
              <a:gd name="T18" fmla="*/ 75 w 101"/>
              <a:gd name="T19" fmla="*/ 26 h 143"/>
              <a:gd name="T20" fmla="*/ 70 w 101"/>
              <a:gd name="T21" fmla="*/ 28 h 143"/>
              <a:gd name="T22" fmla="*/ 66 w 101"/>
              <a:gd name="T23" fmla="*/ 29 h 143"/>
              <a:gd name="T24" fmla="*/ 58 w 101"/>
              <a:gd name="T25" fmla="*/ 30 h 143"/>
              <a:gd name="T26" fmla="*/ 52 w 101"/>
              <a:gd name="T27" fmla="*/ 30 h 143"/>
              <a:gd name="T28" fmla="*/ 47 w 101"/>
              <a:gd name="T29" fmla="*/ 30 h 143"/>
              <a:gd name="T30" fmla="*/ 42 w 101"/>
              <a:gd name="T31" fmla="*/ 29 h 143"/>
              <a:gd name="T32" fmla="*/ 38 w 101"/>
              <a:gd name="T33" fmla="*/ 29 h 143"/>
              <a:gd name="T34" fmla="*/ 33 w 101"/>
              <a:gd name="T35" fmla="*/ 28 h 143"/>
              <a:gd name="T36" fmla="*/ 28 w 101"/>
              <a:gd name="T37" fmla="*/ 27 h 143"/>
              <a:gd name="T38" fmla="*/ 20 w 101"/>
              <a:gd name="T39" fmla="*/ 24 h 143"/>
              <a:gd name="T40" fmla="*/ 15 w 101"/>
              <a:gd name="T41" fmla="*/ 21 h 143"/>
              <a:gd name="T42" fmla="*/ 0 w 101"/>
              <a:gd name="T43" fmla="*/ 113 h 143"/>
              <a:gd name="T44" fmla="*/ 18 w 101"/>
              <a:gd name="T45" fmla="*/ 136 h 143"/>
              <a:gd name="T46" fmla="*/ 22 w 101"/>
              <a:gd name="T47" fmla="*/ 138 h 143"/>
              <a:gd name="T48" fmla="*/ 28 w 101"/>
              <a:gd name="T49" fmla="*/ 139 h 143"/>
              <a:gd name="T50" fmla="*/ 29 w 101"/>
              <a:gd name="T51" fmla="*/ 140 h 143"/>
              <a:gd name="T52" fmla="*/ 33 w 101"/>
              <a:gd name="T53" fmla="*/ 141 h 143"/>
              <a:gd name="T54" fmla="*/ 37 w 101"/>
              <a:gd name="T55" fmla="*/ 142 h 143"/>
              <a:gd name="T56" fmla="*/ 40 w 101"/>
              <a:gd name="T57" fmla="*/ 142 h 143"/>
              <a:gd name="T58" fmla="*/ 43 w 101"/>
              <a:gd name="T59" fmla="*/ 142 h 143"/>
              <a:gd name="T60" fmla="*/ 47 w 101"/>
              <a:gd name="T61" fmla="*/ 143 h 143"/>
              <a:gd name="T62" fmla="*/ 49 w 101"/>
              <a:gd name="T63" fmla="*/ 143 h 143"/>
              <a:gd name="T64" fmla="*/ 53 w 101"/>
              <a:gd name="T65" fmla="*/ 143 h 143"/>
              <a:gd name="T66" fmla="*/ 58 w 101"/>
              <a:gd name="T67" fmla="*/ 142 h 143"/>
              <a:gd name="T68" fmla="*/ 59 w 101"/>
              <a:gd name="T69" fmla="*/ 142 h 143"/>
              <a:gd name="T70" fmla="*/ 66 w 101"/>
              <a:gd name="T71" fmla="*/ 141 h 143"/>
              <a:gd name="T72" fmla="*/ 70 w 101"/>
              <a:gd name="T73" fmla="*/ 140 h 143"/>
              <a:gd name="T74" fmla="*/ 74 w 101"/>
              <a:gd name="T75" fmla="*/ 139 h 143"/>
              <a:gd name="T76" fmla="*/ 76 w 101"/>
              <a:gd name="T77" fmla="*/ 139 h 143"/>
              <a:gd name="T78" fmla="*/ 81 w 101"/>
              <a:gd name="T79" fmla="*/ 136 h 143"/>
              <a:gd name="T80" fmla="*/ 87 w 101"/>
              <a:gd name="T81" fmla="*/ 134 h 143"/>
              <a:gd name="T82" fmla="*/ 90 w 101"/>
              <a:gd name="T83" fmla="*/ 132 h 143"/>
              <a:gd name="T84" fmla="*/ 93 w 101"/>
              <a:gd name="T85" fmla="*/ 129 h 143"/>
              <a:gd name="T86" fmla="*/ 94 w 101"/>
              <a:gd name="T87" fmla="*/ 128 h 143"/>
              <a:gd name="T88" fmla="*/ 96 w 101"/>
              <a:gd name="T89" fmla="*/ 126 h 143"/>
              <a:gd name="T90" fmla="*/ 98 w 101"/>
              <a:gd name="T91" fmla="*/ 123 h 143"/>
              <a:gd name="T92" fmla="*/ 98 w 101"/>
              <a:gd name="T93" fmla="*/ 122 h 143"/>
              <a:gd name="T94" fmla="*/ 100 w 101"/>
              <a:gd name="T95" fmla="*/ 120 h 143"/>
              <a:gd name="T96" fmla="*/ 100 w 101"/>
              <a:gd name="T97" fmla="*/ 118 h 143"/>
              <a:gd name="T98" fmla="*/ 100 w 101"/>
              <a:gd name="T99" fmla="*/ 117 h 143"/>
              <a:gd name="T100" fmla="*/ 101 w 101"/>
              <a:gd name="T101" fmla="*/ 114 h 143"/>
              <a:gd name="T102" fmla="*/ 101 w 101"/>
              <a:gd name="T103" fmla="*/ 11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1" h="143">
                <a:moveTo>
                  <a:pt x="101" y="1"/>
                </a:moveTo>
                <a:cubicBezTo>
                  <a:pt x="101" y="1"/>
                  <a:pt x="101" y="2"/>
                  <a:pt x="101" y="2"/>
                </a:cubicBezTo>
                <a:cubicBezTo>
                  <a:pt x="101" y="3"/>
                  <a:pt x="101" y="3"/>
                  <a:pt x="101" y="4"/>
                </a:cubicBezTo>
                <a:cubicBezTo>
                  <a:pt x="101" y="4"/>
                  <a:pt x="101" y="5"/>
                  <a:pt x="100" y="5"/>
                </a:cubicBezTo>
                <a:cubicBezTo>
                  <a:pt x="100" y="6"/>
                  <a:pt x="100" y="6"/>
                  <a:pt x="100" y="7"/>
                </a:cubicBezTo>
                <a:cubicBezTo>
                  <a:pt x="100" y="7"/>
                  <a:pt x="100" y="7"/>
                  <a:pt x="99" y="8"/>
                </a:cubicBezTo>
                <a:cubicBezTo>
                  <a:pt x="99" y="8"/>
                  <a:pt x="99" y="9"/>
                  <a:pt x="99" y="9"/>
                </a:cubicBezTo>
                <a:cubicBezTo>
                  <a:pt x="99" y="10"/>
                  <a:pt x="98" y="10"/>
                  <a:pt x="98" y="11"/>
                </a:cubicBezTo>
                <a:cubicBezTo>
                  <a:pt x="98" y="11"/>
                  <a:pt x="97" y="12"/>
                  <a:pt x="97" y="12"/>
                </a:cubicBezTo>
                <a:cubicBezTo>
                  <a:pt x="97" y="13"/>
                  <a:pt x="96" y="13"/>
                  <a:pt x="96" y="13"/>
                </a:cubicBezTo>
                <a:cubicBezTo>
                  <a:pt x="95" y="14"/>
                  <a:pt x="95" y="15"/>
                  <a:pt x="94" y="16"/>
                </a:cubicBezTo>
                <a:cubicBezTo>
                  <a:pt x="94" y="16"/>
                  <a:pt x="93" y="16"/>
                  <a:pt x="93" y="16"/>
                </a:cubicBezTo>
                <a:cubicBezTo>
                  <a:pt x="93" y="17"/>
                  <a:pt x="92" y="17"/>
                  <a:pt x="92" y="18"/>
                </a:cubicBezTo>
                <a:cubicBezTo>
                  <a:pt x="91" y="18"/>
                  <a:pt x="91" y="19"/>
                  <a:pt x="90" y="19"/>
                </a:cubicBezTo>
                <a:cubicBezTo>
                  <a:pt x="90" y="19"/>
                  <a:pt x="89" y="20"/>
                  <a:pt x="88" y="20"/>
                </a:cubicBezTo>
                <a:cubicBezTo>
                  <a:pt x="88" y="21"/>
                  <a:pt x="87" y="21"/>
                  <a:pt x="86" y="21"/>
                </a:cubicBezTo>
                <a:cubicBezTo>
                  <a:pt x="85" y="22"/>
                  <a:pt x="83" y="23"/>
                  <a:pt x="82" y="24"/>
                </a:cubicBezTo>
                <a:cubicBezTo>
                  <a:pt x="81" y="24"/>
                  <a:pt x="81" y="24"/>
                  <a:pt x="80" y="24"/>
                </a:cubicBezTo>
                <a:cubicBezTo>
                  <a:pt x="79" y="25"/>
                  <a:pt x="78" y="25"/>
                  <a:pt x="76" y="26"/>
                </a:cubicBezTo>
                <a:cubicBezTo>
                  <a:pt x="76" y="26"/>
                  <a:pt x="75" y="26"/>
                  <a:pt x="75" y="26"/>
                </a:cubicBezTo>
                <a:cubicBezTo>
                  <a:pt x="74" y="27"/>
                  <a:pt x="73" y="27"/>
                  <a:pt x="72" y="27"/>
                </a:cubicBezTo>
                <a:cubicBezTo>
                  <a:pt x="72" y="27"/>
                  <a:pt x="71" y="27"/>
                  <a:pt x="70" y="28"/>
                </a:cubicBezTo>
                <a:cubicBezTo>
                  <a:pt x="69" y="28"/>
                  <a:pt x="68" y="28"/>
                  <a:pt x="67" y="28"/>
                </a:cubicBezTo>
                <a:cubicBezTo>
                  <a:pt x="67" y="28"/>
                  <a:pt x="66" y="28"/>
                  <a:pt x="66" y="29"/>
                </a:cubicBezTo>
                <a:cubicBezTo>
                  <a:pt x="64" y="29"/>
                  <a:pt x="62" y="29"/>
                  <a:pt x="60" y="29"/>
                </a:cubicBezTo>
                <a:cubicBezTo>
                  <a:pt x="59" y="29"/>
                  <a:pt x="59" y="29"/>
                  <a:pt x="58" y="30"/>
                </a:cubicBezTo>
                <a:cubicBezTo>
                  <a:pt x="57" y="30"/>
                  <a:pt x="56" y="30"/>
                  <a:pt x="55" y="30"/>
                </a:cubicBezTo>
                <a:cubicBezTo>
                  <a:pt x="54" y="30"/>
                  <a:pt x="53" y="30"/>
                  <a:pt x="52" y="30"/>
                </a:cubicBezTo>
                <a:cubicBezTo>
                  <a:pt x="51" y="30"/>
                  <a:pt x="51" y="30"/>
                  <a:pt x="50" y="30"/>
                </a:cubicBezTo>
                <a:cubicBezTo>
                  <a:pt x="49" y="30"/>
                  <a:pt x="48" y="30"/>
                  <a:pt x="47" y="30"/>
                </a:cubicBezTo>
                <a:cubicBezTo>
                  <a:pt x="46" y="30"/>
                  <a:pt x="46" y="30"/>
                  <a:pt x="45" y="30"/>
                </a:cubicBezTo>
                <a:cubicBezTo>
                  <a:pt x="44" y="30"/>
                  <a:pt x="43" y="30"/>
                  <a:pt x="42" y="29"/>
                </a:cubicBezTo>
                <a:cubicBezTo>
                  <a:pt x="42" y="29"/>
                  <a:pt x="41" y="29"/>
                  <a:pt x="40" y="29"/>
                </a:cubicBezTo>
                <a:cubicBezTo>
                  <a:pt x="39" y="29"/>
                  <a:pt x="38" y="29"/>
                  <a:pt x="38" y="29"/>
                </a:cubicBezTo>
                <a:cubicBezTo>
                  <a:pt x="37" y="29"/>
                  <a:pt x="36" y="29"/>
                  <a:pt x="35" y="28"/>
                </a:cubicBezTo>
                <a:cubicBezTo>
                  <a:pt x="34" y="28"/>
                  <a:pt x="34" y="28"/>
                  <a:pt x="33" y="28"/>
                </a:cubicBezTo>
                <a:cubicBezTo>
                  <a:pt x="32" y="28"/>
                  <a:pt x="31" y="27"/>
                  <a:pt x="30" y="27"/>
                </a:cubicBezTo>
                <a:cubicBezTo>
                  <a:pt x="29" y="27"/>
                  <a:pt x="29" y="27"/>
                  <a:pt x="28" y="27"/>
                </a:cubicBezTo>
                <a:cubicBezTo>
                  <a:pt x="26" y="26"/>
                  <a:pt x="24" y="26"/>
                  <a:pt x="23" y="25"/>
                </a:cubicBezTo>
                <a:cubicBezTo>
                  <a:pt x="22" y="25"/>
                  <a:pt x="21" y="24"/>
                  <a:pt x="20" y="24"/>
                </a:cubicBezTo>
                <a:cubicBezTo>
                  <a:pt x="20" y="24"/>
                  <a:pt x="19" y="23"/>
                  <a:pt x="19" y="23"/>
                </a:cubicBezTo>
                <a:cubicBezTo>
                  <a:pt x="17" y="23"/>
                  <a:pt x="16" y="22"/>
                  <a:pt x="15" y="21"/>
                </a:cubicBezTo>
                <a:cubicBezTo>
                  <a:pt x="5" y="16"/>
                  <a:pt x="0" y="8"/>
                  <a:pt x="0" y="0"/>
                </a:cubicBezTo>
                <a:cubicBezTo>
                  <a:pt x="0" y="113"/>
                  <a:pt x="0" y="113"/>
                  <a:pt x="0" y="113"/>
                </a:cubicBezTo>
                <a:cubicBezTo>
                  <a:pt x="0" y="121"/>
                  <a:pt x="5" y="128"/>
                  <a:pt x="15" y="134"/>
                </a:cubicBezTo>
                <a:cubicBezTo>
                  <a:pt x="16" y="135"/>
                  <a:pt x="17" y="135"/>
                  <a:pt x="18" y="136"/>
                </a:cubicBezTo>
                <a:cubicBezTo>
                  <a:pt x="19" y="136"/>
                  <a:pt x="19" y="136"/>
                  <a:pt x="20" y="137"/>
                </a:cubicBezTo>
                <a:cubicBezTo>
                  <a:pt x="20" y="137"/>
                  <a:pt x="21" y="137"/>
                  <a:pt x="22" y="138"/>
                </a:cubicBezTo>
                <a:cubicBezTo>
                  <a:pt x="22" y="138"/>
                  <a:pt x="22" y="138"/>
                  <a:pt x="22" y="138"/>
                </a:cubicBezTo>
                <a:cubicBezTo>
                  <a:pt x="24" y="138"/>
                  <a:pt x="26" y="139"/>
                  <a:pt x="28" y="139"/>
                </a:cubicBezTo>
                <a:cubicBezTo>
                  <a:pt x="28" y="140"/>
                  <a:pt x="28" y="140"/>
                  <a:pt x="28" y="140"/>
                </a:cubicBezTo>
                <a:cubicBezTo>
                  <a:pt x="28" y="140"/>
                  <a:pt x="29" y="140"/>
                  <a:pt x="29" y="140"/>
                </a:cubicBezTo>
                <a:cubicBezTo>
                  <a:pt x="30" y="140"/>
                  <a:pt x="31" y="140"/>
                  <a:pt x="33" y="141"/>
                </a:cubicBezTo>
                <a:cubicBezTo>
                  <a:pt x="33" y="141"/>
                  <a:pt x="33" y="141"/>
                  <a:pt x="33" y="141"/>
                </a:cubicBezTo>
                <a:cubicBezTo>
                  <a:pt x="34" y="141"/>
                  <a:pt x="34" y="141"/>
                  <a:pt x="35" y="141"/>
                </a:cubicBezTo>
                <a:cubicBezTo>
                  <a:pt x="35" y="141"/>
                  <a:pt x="36" y="141"/>
                  <a:pt x="37" y="142"/>
                </a:cubicBezTo>
                <a:cubicBezTo>
                  <a:pt x="38" y="142"/>
                  <a:pt x="38" y="142"/>
                  <a:pt x="38" y="142"/>
                </a:cubicBezTo>
                <a:cubicBezTo>
                  <a:pt x="39" y="142"/>
                  <a:pt x="39" y="142"/>
                  <a:pt x="40" y="142"/>
                </a:cubicBezTo>
                <a:cubicBezTo>
                  <a:pt x="40" y="142"/>
                  <a:pt x="41" y="142"/>
                  <a:pt x="42" y="142"/>
                </a:cubicBezTo>
                <a:cubicBezTo>
                  <a:pt x="42" y="142"/>
                  <a:pt x="43" y="142"/>
                  <a:pt x="43" y="142"/>
                </a:cubicBezTo>
                <a:cubicBezTo>
                  <a:pt x="44" y="142"/>
                  <a:pt x="44" y="142"/>
                  <a:pt x="44" y="142"/>
                </a:cubicBezTo>
                <a:cubicBezTo>
                  <a:pt x="45" y="142"/>
                  <a:pt x="46" y="142"/>
                  <a:pt x="47" y="143"/>
                </a:cubicBezTo>
                <a:cubicBezTo>
                  <a:pt x="47" y="143"/>
                  <a:pt x="48" y="143"/>
                  <a:pt x="48" y="143"/>
                </a:cubicBezTo>
                <a:cubicBezTo>
                  <a:pt x="49" y="143"/>
                  <a:pt x="49" y="143"/>
                  <a:pt x="49" y="143"/>
                </a:cubicBezTo>
                <a:cubicBezTo>
                  <a:pt x="50" y="143"/>
                  <a:pt x="51" y="143"/>
                  <a:pt x="52" y="143"/>
                </a:cubicBezTo>
                <a:cubicBezTo>
                  <a:pt x="53" y="143"/>
                  <a:pt x="53" y="143"/>
                  <a:pt x="53" y="143"/>
                </a:cubicBezTo>
                <a:cubicBezTo>
                  <a:pt x="54" y="143"/>
                  <a:pt x="54" y="143"/>
                  <a:pt x="54" y="143"/>
                </a:cubicBezTo>
                <a:cubicBezTo>
                  <a:pt x="55" y="142"/>
                  <a:pt x="57" y="142"/>
                  <a:pt x="58" y="142"/>
                </a:cubicBezTo>
                <a:cubicBezTo>
                  <a:pt x="58" y="142"/>
                  <a:pt x="59" y="142"/>
                  <a:pt x="59" y="142"/>
                </a:cubicBezTo>
                <a:cubicBezTo>
                  <a:pt x="59" y="142"/>
                  <a:pt x="59" y="142"/>
                  <a:pt x="59" y="142"/>
                </a:cubicBezTo>
                <a:cubicBezTo>
                  <a:pt x="61" y="142"/>
                  <a:pt x="63" y="142"/>
                  <a:pt x="65" y="141"/>
                </a:cubicBezTo>
                <a:cubicBezTo>
                  <a:pt x="65" y="141"/>
                  <a:pt x="65" y="141"/>
                  <a:pt x="66" y="141"/>
                </a:cubicBezTo>
                <a:cubicBezTo>
                  <a:pt x="66" y="141"/>
                  <a:pt x="67" y="141"/>
                  <a:pt x="67" y="141"/>
                </a:cubicBezTo>
                <a:cubicBezTo>
                  <a:pt x="68" y="141"/>
                  <a:pt x="69" y="141"/>
                  <a:pt x="70" y="140"/>
                </a:cubicBezTo>
                <a:cubicBezTo>
                  <a:pt x="71" y="140"/>
                  <a:pt x="71" y="140"/>
                  <a:pt x="72" y="140"/>
                </a:cubicBezTo>
                <a:cubicBezTo>
                  <a:pt x="73" y="140"/>
                  <a:pt x="74" y="139"/>
                  <a:pt x="74" y="139"/>
                </a:cubicBezTo>
                <a:cubicBezTo>
                  <a:pt x="75" y="139"/>
                  <a:pt x="75" y="139"/>
                  <a:pt x="75" y="139"/>
                </a:cubicBezTo>
                <a:cubicBezTo>
                  <a:pt x="75" y="139"/>
                  <a:pt x="76" y="139"/>
                  <a:pt x="76" y="139"/>
                </a:cubicBezTo>
                <a:cubicBezTo>
                  <a:pt x="77" y="138"/>
                  <a:pt x="79" y="138"/>
                  <a:pt x="80" y="137"/>
                </a:cubicBezTo>
                <a:cubicBezTo>
                  <a:pt x="80" y="137"/>
                  <a:pt x="81" y="137"/>
                  <a:pt x="81" y="136"/>
                </a:cubicBezTo>
                <a:cubicBezTo>
                  <a:pt x="83" y="136"/>
                  <a:pt x="85" y="135"/>
                  <a:pt x="86" y="134"/>
                </a:cubicBezTo>
                <a:cubicBezTo>
                  <a:pt x="86" y="134"/>
                  <a:pt x="86" y="134"/>
                  <a:pt x="87" y="134"/>
                </a:cubicBezTo>
                <a:cubicBezTo>
                  <a:pt x="87" y="133"/>
                  <a:pt x="88" y="133"/>
                  <a:pt x="88" y="133"/>
                </a:cubicBezTo>
                <a:cubicBezTo>
                  <a:pt x="89" y="132"/>
                  <a:pt x="89" y="132"/>
                  <a:pt x="90" y="132"/>
                </a:cubicBezTo>
                <a:cubicBezTo>
                  <a:pt x="90" y="131"/>
                  <a:pt x="91" y="131"/>
                  <a:pt x="91" y="131"/>
                </a:cubicBezTo>
                <a:cubicBezTo>
                  <a:pt x="92" y="130"/>
                  <a:pt x="92" y="130"/>
                  <a:pt x="93" y="129"/>
                </a:cubicBezTo>
                <a:cubicBezTo>
                  <a:pt x="93" y="129"/>
                  <a:pt x="93" y="129"/>
                  <a:pt x="93" y="129"/>
                </a:cubicBezTo>
                <a:cubicBezTo>
                  <a:pt x="93" y="129"/>
                  <a:pt x="93" y="129"/>
                  <a:pt x="94" y="128"/>
                </a:cubicBezTo>
                <a:cubicBezTo>
                  <a:pt x="94" y="128"/>
                  <a:pt x="95" y="127"/>
                  <a:pt x="96" y="126"/>
                </a:cubicBezTo>
                <a:cubicBezTo>
                  <a:pt x="96" y="126"/>
                  <a:pt x="96" y="126"/>
                  <a:pt x="96" y="126"/>
                </a:cubicBezTo>
                <a:cubicBezTo>
                  <a:pt x="96" y="125"/>
                  <a:pt x="96" y="125"/>
                  <a:pt x="97" y="125"/>
                </a:cubicBezTo>
                <a:cubicBezTo>
                  <a:pt x="97" y="125"/>
                  <a:pt x="97" y="124"/>
                  <a:pt x="98" y="123"/>
                </a:cubicBezTo>
                <a:cubicBezTo>
                  <a:pt x="98" y="123"/>
                  <a:pt x="98" y="123"/>
                  <a:pt x="98" y="123"/>
                </a:cubicBezTo>
                <a:cubicBezTo>
                  <a:pt x="98" y="122"/>
                  <a:pt x="98" y="122"/>
                  <a:pt x="98" y="122"/>
                </a:cubicBezTo>
                <a:cubicBezTo>
                  <a:pt x="99" y="122"/>
                  <a:pt x="99" y="121"/>
                  <a:pt x="99" y="121"/>
                </a:cubicBezTo>
                <a:cubicBezTo>
                  <a:pt x="99" y="120"/>
                  <a:pt x="99" y="120"/>
                  <a:pt x="100" y="120"/>
                </a:cubicBezTo>
                <a:cubicBezTo>
                  <a:pt x="100" y="120"/>
                  <a:pt x="100" y="120"/>
                  <a:pt x="100" y="119"/>
                </a:cubicBezTo>
                <a:cubicBezTo>
                  <a:pt x="100" y="119"/>
                  <a:pt x="100" y="118"/>
                  <a:pt x="100" y="118"/>
                </a:cubicBezTo>
                <a:cubicBezTo>
                  <a:pt x="100" y="118"/>
                  <a:pt x="100" y="117"/>
                  <a:pt x="100" y="117"/>
                </a:cubicBezTo>
                <a:cubicBezTo>
                  <a:pt x="100" y="117"/>
                  <a:pt x="100" y="117"/>
                  <a:pt x="100" y="117"/>
                </a:cubicBezTo>
                <a:cubicBezTo>
                  <a:pt x="101" y="116"/>
                  <a:pt x="101" y="116"/>
                  <a:pt x="101" y="115"/>
                </a:cubicBezTo>
                <a:cubicBezTo>
                  <a:pt x="101" y="115"/>
                  <a:pt x="101" y="114"/>
                  <a:pt x="101" y="114"/>
                </a:cubicBezTo>
                <a:cubicBezTo>
                  <a:pt x="101" y="114"/>
                  <a:pt x="101" y="114"/>
                  <a:pt x="101" y="114"/>
                </a:cubicBezTo>
                <a:cubicBezTo>
                  <a:pt x="101" y="114"/>
                  <a:pt x="101" y="114"/>
                  <a:pt x="101" y="114"/>
                </a:cubicBezTo>
                <a:lnTo>
                  <a:pt x="101"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1382713" y="2141538"/>
            <a:ext cx="801688" cy="463550"/>
          </a:xfrm>
          <a:custGeom>
            <a:avLst/>
            <a:gdLst>
              <a:gd name="T0" fmla="*/ 91 w 111"/>
              <a:gd name="T1" fmla="*/ 11 h 64"/>
              <a:gd name="T2" fmla="*/ 91 w 111"/>
              <a:gd name="T3" fmla="*/ 52 h 64"/>
              <a:gd name="T4" fmla="*/ 20 w 111"/>
              <a:gd name="T5" fmla="*/ 52 h 64"/>
              <a:gd name="T6" fmla="*/ 20 w 111"/>
              <a:gd name="T7" fmla="*/ 11 h 64"/>
              <a:gd name="T8" fmla="*/ 91 w 111"/>
              <a:gd name="T9" fmla="*/ 11 h 64"/>
            </a:gdLst>
            <a:ahLst/>
            <a:cxnLst>
              <a:cxn ang="0">
                <a:pos x="T0" y="T1"/>
              </a:cxn>
              <a:cxn ang="0">
                <a:pos x="T2" y="T3"/>
              </a:cxn>
              <a:cxn ang="0">
                <a:pos x="T4" y="T5"/>
              </a:cxn>
              <a:cxn ang="0">
                <a:pos x="T6" y="T7"/>
              </a:cxn>
              <a:cxn ang="0">
                <a:pos x="T8" y="T9"/>
              </a:cxn>
            </a:cxnLst>
            <a:rect l="0" t="0" r="r" b="b"/>
            <a:pathLst>
              <a:path w="111" h="64">
                <a:moveTo>
                  <a:pt x="91" y="11"/>
                </a:moveTo>
                <a:cubicBezTo>
                  <a:pt x="111" y="22"/>
                  <a:pt x="111" y="41"/>
                  <a:pt x="91" y="52"/>
                </a:cubicBezTo>
                <a:cubicBezTo>
                  <a:pt x="72" y="64"/>
                  <a:pt x="40" y="64"/>
                  <a:pt x="20" y="52"/>
                </a:cubicBezTo>
                <a:cubicBezTo>
                  <a:pt x="0" y="41"/>
                  <a:pt x="0" y="22"/>
                  <a:pt x="20" y="11"/>
                </a:cubicBezTo>
                <a:cubicBezTo>
                  <a:pt x="39" y="0"/>
                  <a:pt x="71" y="0"/>
                  <a:pt x="91" y="11"/>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4"/>
          <p:cNvSpPr>
            <a:spLocks/>
          </p:cNvSpPr>
          <p:nvPr/>
        </p:nvSpPr>
        <p:spPr bwMode="auto">
          <a:xfrm>
            <a:off x="857250" y="3414713"/>
            <a:ext cx="728663" cy="1027113"/>
          </a:xfrm>
          <a:custGeom>
            <a:avLst/>
            <a:gdLst>
              <a:gd name="T0" fmla="*/ 101 w 101"/>
              <a:gd name="T1" fmla="*/ 4 h 142"/>
              <a:gd name="T2" fmla="*/ 100 w 101"/>
              <a:gd name="T3" fmla="*/ 7 h 142"/>
              <a:gd name="T4" fmla="*/ 99 w 101"/>
              <a:gd name="T5" fmla="*/ 9 h 142"/>
              <a:gd name="T6" fmla="*/ 97 w 101"/>
              <a:gd name="T7" fmla="*/ 12 h 142"/>
              <a:gd name="T8" fmla="*/ 94 w 101"/>
              <a:gd name="T9" fmla="*/ 16 h 142"/>
              <a:gd name="T10" fmla="*/ 92 w 101"/>
              <a:gd name="T11" fmla="*/ 18 h 142"/>
              <a:gd name="T12" fmla="*/ 89 w 101"/>
              <a:gd name="T13" fmla="*/ 20 h 142"/>
              <a:gd name="T14" fmla="*/ 82 w 101"/>
              <a:gd name="T15" fmla="*/ 24 h 142"/>
              <a:gd name="T16" fmla="*/ 77 w 101"/>
              <a:gd name="T17" fmla="*/ 26 h 142"/>
              <a:gd name="T18" fmla="*/ 73 w 101"/>
              <a:gd name="T19" fmla="*/ 27 h 142"/>
              <a:gd name="T20" fmla="*/ 68 w 101"/>
              <a:gd name="T21" fmla="*/ 28 h 142"/>
              <a:gd name="T22" fmla="*/ 60 w 101"/>
              <a:gd name="T23" fmla="*/ 29 h 142"/>
              <a:gd name="T24" fmla="*/ 55 w 101"/>
              <a:gd name="T25" fmla="*/ 30 h 142"/>
              <a:gd name="T26" fmla="*/ 50 w 101"/>
              <a:gd name="T27" fmla="*/ 30 h 142"/>
              <a:gd name="T28" fmla="*/ 45 w 101"/>
              <a:gd name="T29" fmla="*/ 30 h 142"/>
              <a:gd name="T30" fmla="*/ 40 w 101"/>
              <a:gd name="T31" fmla="*/ 29 h 142"/>
              <a:gd name="T32" fmla="*/ 35 w 101"/>
              <a:gd name="T33" fmla="*/ 28 h 142"/>
              <a:gd name="T34" fmla="*/ 30 w 101"/>
              <a:gd name="T35" fmla="*/ 27 h 142"/>
              <a:gd name="T36" fmla="*/ 23 w 101"/>
              <a:gd name="T37" fmla="*/ 25 h 142"/>
              <a:gd name="T38" fmla="*/ 19 w 101"/>
              <a:gd name="T39" fmla="*/ 23 h 142"/>
              <a:gd name="T40" fmla="*/ 0 w 101"/>
              <a:gd name="T41" fmla="*/ 0 h 142"/>
              <a:gd name="T42" fmla="*/ 15 w 101"/>
              <a:gd name="T43" fmla="*/ 134 h 142"/>
              <a:gd name="T44" fmla="*/ 20 w 101"/>
              <a:gd name="T45" fmla="*/ 136 h 142"/>
              <a:gd name="T46" fmla="*/ 23 w 101"/>
              <a:gd name="T47" fmla="*/ 138 h 142"/>
              <a:gd name="T48" fmla="*/ 28 w 101"/>
              <a:gd name="T49" fmla="*/ 139 h 142"/>
              <a:gd name="T50" fmla="*/ 33 w 101"/>
              <a:gd name="T51" fmla="*/ 141 h 142"/>
              <a:gd name="T52" fmla="*/ 35 w 101"/>
              <a:gd name="T53" fmla="*/ 141 h 142"/>
              <a:gd name="T54" fmla="*/ 39 w 101"/>
              <a:gd name="T55" fmla="*/ 142 h 142"/>
              <a:gd name="T56" fmla="*/ 42 w 101"/>
              <a:gd name="T57" fmla="*/ 142 h 142"/>
              <a:gd name="T58" fmla="*/ 45 w 101"/>
              <a:gd name="T59" fmla="*/ 142 h 142"/>
              <a:gd name="T60" fmla="*/ 49 w 101"/>
              <a:gd name="T61" fmla="*/ 142 h 142"/>
              <a:gd name="T62" fmla="*/ 52 w 101"/>
              <a:gd name="T63" fmla="*/ 142 h 142"/>
              <a:gd name="T64" fmla="*/ 55 w 101"/>
              <a:gd name="T65" fmla="*/ 142 h 142"/>
              <a:gd name="T66" fmla="*/ 59 w 101"/>
              <a:gd name="T67" fmla="*/ 142 h 142"/>
              <a:gd name="T68" fmla="*/ 66 w 101"/>
              <a:gd name="T69" fmla="*/ 141 h 142"/>
              <a:gd name="T70" fmla="*/ 67 w 101"/>
              <a:gd name="T71" fmla="*/ 141 h 142"/>
              <a:gd name="T72" fmla="*/ 72 w 101"/>
              <a:gd name="T73" fmla="*/ 140 h 142"/>
              <a:gd name="T74" fmla="*/ 75 w 101"/>
              <a:gd name="T75" fmla="*/ 139 h 142"/>
              <a:gd name="T76" fmla="*/ 80 w 101"/>
              <a:gd name="T77" fmla="*/ 137 h 142"/>
              <a:gd name="T78" fmla="*/ 86 w 101"/>
              <a:gd name="T79" fmla="*/ 134 h 142"/>
              <a:gd name="T80" fmla="*/ 88 w 101"/>
              <a:gd name="T81" fmla="*/ 133 h 142"/>
              <a:gd name="T82" fmla="*/ 92 w 101"/>
              <a:gd name="T83" fmla="*/ 130 h 142"/>
              <a:gd name="T84" fmla="*/ 93 w 101"/>
              <a:gd name="T85" fmla="*/ 129 h 142"/>
              <a:gd name="T86" fmla="*/ 96 w 101"/>
              <a:gd name="T87" fmla="*/ 126 h 142"/>
              <a:gd name="T88" fmla="*/ 97 w 101"/>
              <a:gd name="T89" fmla="*/ 125 h 142"/>
              <a:gd name="T90" fmla="*/ 99 w 101"/>
              <a:gd name="T91" fmla="*/ 122 h 142"/>
              <a:gd name="T92" fmla="*/ 100 w 101"/>
              <a:gd name="T93" fmla="*/ 121 h 142"/>
              <a:gd name="T94" fmla="*/ 100 w 101"/>
              <a:gd name="T95" fmla="*/ 119 h 142"/>
              <a:gd name="T96" fmla="*/ 101 w 101"/>
              <a:gd name="T97" fmla="*/ 117 h 142"/>
              <a:gd name="T98" fmla="*/ 101 w 101"/>
              <a:gd name="T99" fmla="*/ 115 h 142"/>
              <a:gd name="T100" fmla="*/ 101 w 101"/>
              <a:gd name="T101" fmla="*/ 113 h 142"/>
              <a:gd name="T102" fmla="*/ 101 w 101"/>
              <a:gd name="T103"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1" h="142">
                <a:moveTo>
                  <a:pt x="101" y="2"/>
                </a:moveTo>
                <a:cubicBezTo>
                  <a:pt x="101" y="3"/>
                  <a:pt x="101" y="3"/>
                  <a:pt x="101" y="4"/>
                </a:cubicBezTo>
                <a:cubicBezTo>
                  <a:pt x="101" y="4"/>
                  <a:pt x="101" y="5"/>
                  <a:pt x="101" y="5"/>
                </a:cubicBezTo>
                <a:cubicBezTo>
                  <a:pt x="101" y="6"/>
                  <a:pt x="101" y="6"/>
                  <a:pt x="100" y="7"/>
                </a:cubicBezTo>
                <a:cubicBezTo>
                  <a:pt x="100" y="7"/>
                  <a:pt x="100" y="7"/>
                  <a:pt x="100" y="8"/>
                </a:cubicBezTo>
                <a:cubicBezTo>
                  <a:pt x="100" y="8"/>
                  <a:pt x="99" y="9"/>
                  <a:pt x="99" y="9"/>
                </a:cubicBezTo>
                <a:cubicBezTo>
                  <a:pt x="99" y="10"/>
                  <a:pt x="99" y="10"/>
                  <a:pt x="98" y="10"/>
                </a:cubicBezTo>
                <a:cubicBezTo>
                  <a:pt x="98" y="11"/>
                  <a:pt x="98" y="12"/>
                  <a:pt x="97" y="12"/>
                </a:cubicBezTo>
                <a:cubicBezTo>
                  <a:pt x="97" y="13"/>
                  <a:pt x="97" y="13"/>
                  <a:pt x="96" y="13"/>
                </a:cubicBezTo>
                <a:cubicBezTo>
                  <a:pt x="96" y="14"/>
                  <a:pt x="95" y="15"/>
                  <a:pt x="94" y="16"/>
                </a:cubicBezTo>
                <a:cubicBezTo>
                  <a:pt x="94" y="16"/>
                  <a:pt x="94" y="16"/>
                  <a:pt x="93" y="16"/>
                </a:cubicBezTo>
                <a:cubicBezTo>
                  <a:pt x="93" y="17"/>
                  <a:pt x="92" y="17"/>
                  <a:pt x="92" y="18"/>
                </a:cubicBezTo>
                <a:cubicBezTo>
                  <a:pt x="91" y="18"/>
                  <a:pt x="91" y="18"/>
                  <a:pt x="91" y="19"/>
                </a:cubicBezTo>
                <a:cubicBezTo>
                  <a:pt x="90" y="19"/>
                  <a:pt x="89" y="20"/>
                  <a:pt x="89" y="20"/>
                </a:cubicBezTo>
                <a:cubicBezTo>
                  <a:pt x="88" y="20"/>
                  <a:pt x="87" y="21"/>
                  <a:pt x="87" y="21"/>
                </a:cubicBezTo>
                <a:cubicBezTo>
                  <a:pt x="85" y="22"/>
                  <a:pt x="84" y="23"/>
                  <a:pt x="82" y="24"/>
                </a:cubicBezTo>
                <a:cubicBezTo>
                  <a:pt x="82" y="24"/>
                  <a:pt x="81" y="24"/>
                  <a:pt x="81" y="24"/>
                </a:cubicBezTo>
                <a:cubicBezTo>
                  <a:pt x="79" y="25"/>
                  <a:pt x="78" y="25"/>
                  <a:pt x="77" y="26"/>
                </a:cubicBezTo>
                <a:cubicBezTo>
                  <a:pt x="76" y="26"/>
                  <a:pt x="76" y="26"/>
                  <a:pt x="75" y="26"/>
                </a:cubicBezTo>
                <a:cubicBezTo>
                  <a:pt x="74" y="26"/>
                  <a:pt x="73" y="27"/>
                  <a:pt x="73" y="27"/>
                </a:cubicBezTo>
                <a:cubicBezTo>
                  <a:pt x="72" y="27"/>
                  <a:pt x="71" y="27"/>
                  <a:pt x="71" y="27"/>
                </a:cubicBezTo>
                <a:cubicBezTo>
                  <a:pt x="70" y="28"/>
                  <a:pt x="69" y="28"/>
                  <a:pt x="68" y="28"/>
                </a:cubicBezTo>
                <a:cubicBezTo>
                  <a:pt x="67" y="28"/>
                  <a:pt x="67" y="28"/>
                  <a:pt x="66" y="28"/>
                </a:cubicBezTo>
                <a:cubicBezTo>
                  <a:pt x="64" y="29"/>
                  <a:pt x="62" y="29"/>
                  <a:pt x="60" y="29"/>
                </a:cubicBezTo>
                <a:cubicBezTo>
                  <a:pt x="60" y="29"/>
                  <a:pt x="59" y="29"/>
                  <a:pt x="58" y="29"/>
                </a:cubicBezTo>
                <a:cubicBezTo>
                  <a:pt x="57" y="30"/>
                  <a:pt x="56" y="30"/>
                  <a:pt x="55" y="30"/>
                </a:cubicBezTo>
                <a:cubicBezTo>
                  <a:pt x="54" y="30"/>
                  <a:pt x="53" y="30"/>
                  <a:pt x="53" y="30"/>
                </a:cubicBezTo>
                <a:cubicBezTo>
                  <a:pt x="52" y="30"/>
                  <a:pt x="51" y="30"/>
                  <a:pt x="50" y="30"/>
                </a:cubicBezTo>
                <a:cubicBezTo>
                  <a:pt x="49" y="30"/>
                  <a:pt x="48" y="30"/>
                  <a:pt x="48" y="30"/>
                </a:cubicBezTo>
                <a:cubicBezTo>
                  <a:pt x="47" y="30"/>
                  <a:pt x="46" y="30"/>
                  <a:pt x="45" y="30"/>
                </a:cubicBezTo>
                <a:cubicBezTo>
                  <a:pt x="44" y="29"/>
                  <a:pt x="44" y="29"/>
                  <a:pt x="43" y="29"/>
                </a:cubicBezTo>
                <a:cubicBezTo>
                  <a:pt x="42" y="29"/>
                  <a:pt x="41" y="29"/>
                  <a:pt x="40" y="29"/>
                </a:cubicBezTo>
                <a:cubicBezTo>
                  <a:pt x="39" y="29"/>
                  <a:pt x="39" y="29"/>
                  <a:pt x="38" y="29"/>
                </a:cubicBezTo>
                <a:cubicBezTo>
                  <a:pt x="37" y="29"/>
                  <a:pt x="36" y="28"/>
                  <a:pt x="35" y="28"/>
                </a:cubicBezTo>
                <a:cubicBezTo>
                  <a:pt x="35" y="28"/>
                  <a:pt x="34" y="28"/>
                  <a:pt x="33" y="28"/>
                </a:cubicBezTo>
                <a:cubicBezTo>
                  <a:pt x="32" y="28"/>
                  <a:pt x="31" y="27"/>
                  <a:pt x="30" y="27"/>
                </a:cubicBezTo>
                <a:cubicBezTo>
                  <a:pt x="29" y="27"/>
                  <a:pt x="29" y="27"/>
                  <a:pt x="28" y="27"/>
                </a:cubicBezTo>
                <a:cubicBezTo>
                  <a:pt x="26" y="26"/>
                  <a:pt x="25" y="25"/>
                  <a:pt x="23" y="25"/>
                </a:cubicBezTo>
                <a:cubicBezTo>
                  <a:pt x="22" y="24"/>
                  <a:pt x="21" y="24"/>
                  <a:pt x="20" y="24"/>
                </a:cubicBezTo>
                <a:cubicBezTo>
                  <a:pt x="20" y="23"/>
                  <a:pt x="19" y="23"/>
                  <a:pt x="19" y="23"/>
                </a:cubicBezTo>
                <a:cubicBezTo>
                  <a:pt x="18" y="23"/>
                  <a:pt x="17" y="22"/>
                  <a:pt x="15" y="21"/>
                </a:cubicBezTo>
                <a:cubicBezTo>
                  <a:pt x="5" y="15"/>
                  <a:pt x="0" y="8"/>
                  <a:pt x="0" y="0"/>
                </a:cubicBezTo>
                <a:cubicBezTo>
                  <a:pt x="0" y="113"/>
                  <a:pt x="0" y="113"/>
                  <a:pt x="0" y="113"/>
                </a:cubicBezTo>
                <a:cubicBezTo>
                  <a:pt x="0" y="121"/>
                  <a:pt x="5" y="128"/>
                  <a:pt x="15" y="134"/>
                </a:cubicBezTo>
                <a:cubicBezTo>
                  <a:pt x="16" y="135"/>
                  <a:pt x="17" y="135"/>
                  <a:pt x="19" y="136"/>
                </a:cubicBezTo>
                <a:cubicBezTo>
                  <a:pt x="19" y="136"/>
                  <a:pt x="20" y="136"/>
                  <a:pt x="20" y="136"/>
                </a:cubicBezTo>
                <a:cubicBezTo>
                  <a:pt x="21" y="137"/>
                  <a:pt x="22" y="137"/>
                  <a:pt x="22" y="137"/>
                </a:cubicBezTo>
                <a:cubicBezTo>
                  <a:pt x="22" y="137"/>
                  <a:pt x="22" y="137"/>
                  <a:pt x="23" y="138"/>
                </a:cubicBezTo>
                <a:cubicBezTo>
                  <a:pt x="24" y="138"/>
                  <a:pt x="26" y="139"/>
                  <a:pt x="28" y="139"/>
                </a:cubicBezTo>
                <a:cubicBezTo>
                  <a:pt x="28" y="139"/>
                  <a:pt x="28" y="139"/>
                  <a:pt x="28" y="139"/>
                </a:cubicBezTo>
                <a:cubicBezTo>
                  <a:pt x="29" y="140"/>
                  <a:pt x="29" y="140"/>
                  <a:pt x="30" y="140"/>
                </a:cubicBezTo>
                <a:cubicBezTo>
                  <a:pt x="31" y="140"/>
                  <a:pt x="32" y="140"/>
                  <a:pt x="33" y="141"/>
                </a:cubicBezTo>
                <a:cubicBezTo>
                  <a:pt x="33" y="141"/>
                  <a:pt x="33" y="141"/>
                  <a:pt x="34" y="141"/>
                </a:cubicBezTo>
                <a:cubicBezTo>
                  <a:pt x="34" y="141"/>
                  <a:pt x="35" y="141"/>
                  <a:pt x="35" y="141"/>
                </a:cubicBezTo>
                <a:cubicBezTo>
                  <a:pt x="36" y="141"/>
                  <a:pt x="37" y="141"/>
                  <a:pt x="38" y="141"/>
                </a:cubicBezTo>
                <a:cubicBezTo>
                  <a:pt x="38" y="142"/>
                  <a:pt x="38" y="142"/>
                  <a:pt x="39" y="142"/>
                </a:cubicBezTo>
                <a:cubicBezTo>
                  <a:pt x="39" y="142"/>
                  <a:pt x="40" y="142"/>
                  <a:pt x="40" y="142"/>
                </a:cubicBezTo>
                <a:cubicBezTo>
                  <a:pt x="41" y="142"/>
                  <a:pt x="42" y="142"/>
                  <a:pt x="42" y="142"/>
                </a:cubicBezTo>
                <a:cubicBezTo>
                  <a:pt x="43" y="142"/>
                  <a:pt x="43" y="142"/>
                  <a:pt x="44" y="142"/>
                </a:cubicBezTo>
                <a:cubicBezTo>
                  <a:pt x="44" y="142"/>
                  <a:pt x="44" y="142"/>
                  <a:pt x="45" y="142"/>
                </a:cubicBezTo>
                <a:cubicBezTo>
                  <a:pt x="46" y="142"/>
                  <a:pt x="46" y="142"/>
                  <a:pt x="47" y="142"/>
                </a:cubicBezTo>
                <a:cubicBezTo>
                  <a:pt x="48" y="142"/>
                  <a:pt x="48" y="142"/>
                  <a:pt x="49" y="142"/>
                </a:cubicBezTo>
                <a:cubicBezTo>
                  <a:pt x="49" y="142"/>
                  <a:pt x="49" y="142"/>
                  <a:pt x="50" y="142"/>
                </a:cubicBezTo>
                <a:cubicBezTo>
                  <a:pt x="51" y="142"/>
                  <a:pt x="51" y="142"/>
                  <a:pt x="52" y="142"/>
                </a:cubicBezTo>
                <a:cubicBezTo>
                  <a:pt x="53" y="142"/>
                  <a:pt x="53" y="142"/>
                  <a:pt x="54" y="142"/>
                </a:cubicBezTo>
                <a:cubicBezTo>
                  <a:pt x="54" y="142"/>
                  <a:pt x="54" y="142"/>
                  <a:pt x="55" y="142"/>
                </a:cubicBezTo>
                <a:cubicBezTo>
                  <a:pt x="56" y="142"/>
                  <a:pt x="57" y="142"/>
                  <a:pt x="58" y="142"/>
                </a:cubicBezTo>
                <a:cubicBezTo>
                  <a:pt x="58" y="142"/>
                  <a:pt x="59" y="142"/>
                  <a:pt x="59" y="142"/>
                </a:cubicBezTo>
                <a:cubicBezTo>
                  <a:pt x="60" y="142"/>
                  <a:pt x="60" y="142"/>
                  <a:pt x="60" y="142"/>
                </a:cubicBezTo>
                <a:cubicBezTo>
                  <a:pt x="62" y="142"/>
                  <a:pt x="64" y="142"/>
                  <a:pt x="66" y="141"/>
                </a:cubicBezTo>
                <a:cubicBezTo>
                  <a:pt x="66" y="141"/>
                  <a:pt x="66" y="141"/>
                  <a:pt x="66" y="141"/>
                </a:cubicBezTo>
                <a:cubicBezTo>
                  <a:pt x="66" y="141"/>
                  <a:pt x="67" y="141"/>
                  <a:pt x="67" y="141"/>
                </a:cubicBezTo>
                <a:cubicBezTo>
                  <a:pt x="68" y="141"/>
                  <a:pt x="69" y="140"/>
                  <a:pt x="70" y="140"/>
                </a:cubicBezTo>
                <a:cubicBezTo>
                  <a:pt x="71" y="140"/>
                  <a:pt x="72" y="140"/>
                  <a:pt x="72" y="140"/>
                </a:cubicBezTo>
                <a:cubicBezTo>
                  <a:pt x="73" y="139"/>
                  <a:pt x="74" y="139"/>
                  <a:pt x="75" y="139"/>
                </a:cubicBezTo>
                <a:cubicBezTo>
                  <a:pt x="75" y="139"/>
                  <a:pt x="75" y="139"/>
                  <a:pt x="75" y="139"/>
                </a:cubicBezTo>
                <a:cubicBezTo>
                  <a:pt x="76" y="139"/>
                  <a:pt x="76" y="139"/>
                  <a:pt x="76" y="138"/>
                </a:cubicBezTo>
                <a:cubicBezTo>
                  <a:pt x="78" y="138"/>
                  <a:pt x="79" y="137"/>
                  <a:pt x="80" y="137"/>
                </a:cubicBezTo>
                <a:cubicBezTo>
                  <a:pt x="81" y="137"/>
                  <a:pt x="81" y="137"/>
                  <a:pt x="82" y="136"/>
                </a:cubicBezTo>
                <a:cubicBezTo>
                  <a:pt x="83" y="136"/>
                  <a:pt x="85" y="135"/>
                  <a:pt x="86" y="134"/>
                </a:cubicBezTo>
                <a:cubicBezTo>
                  <a:pt x="87" y="134"/>
                  <a:pt x="87" y="134"/>
                  <a:pt x="87" y="134"/>
                </a:cubicBezTo>
                <a:cubicBezTo>
                  <a:pt x="88" y="133"/>
                  <a:pt x="88" y="133"/>
                  <a:pt x="88" y="133"/>
                </a:cubicBezTo>
                <a:cubicBezTo>
                  <a:pt x="89" y="132"/>
                  <a:pt x="90" y="132"/>
                  <a:pt x="90" y="131"/>
                </a:cubicBezTo>
                <a:cubicBezTo>
                  <a:pt x="91" y="131"/>
                  <a:pt x="91" y="131"/>
                  <a:pt x="92" y="130"/>
                </a:cubicBezTo>
                <a:cubicBezTo>
                  <a:pt x="92" y="130"/>
                  <a:pt x="93" y="130"/>
                  <a:pt x="93" y="129"/>
                </a:cubicBezTo>
                <a:cubicBezTo>
                  <a:pt x="93" y="129"/>
                  <a:pt x="93" y="129"/>
                  <a:pt x="93" y="129"/>
                </a:cubicBezTo>
                <a:cubicBezTo>
                  <a:pt x="94" y="129"/>
                  <a:pt x="94" y="128"/>
                  <a:pt x="94" y="128"/>
                </a:cubicBezTo>
                <a:cubicBezTo>
                  <a:pt x="95" y="128"/>
                  <a:pt x="95" y="127"/>
                  <a:pt x="96" y="126"/>
                </a:cubicBezTo>
                <a:cubicBezTo>
                  <a:pt x="96" y="126"/>
                  <a:pt x="96" y="126"/>
                  <a:pt x="97" y="125"/>
                </a:cubicBezTo>
                <a:cubicBezTo>
                  <a:pt x="97" y="125"/>
                  <a:pt x="97" y="125"/>
                  <a:pt x="97" y="125"/>
                </a:cubicBezTo>
                <a:cubicBezTo>
                  <a:pt x="97" y="124"/>
                  <a:pt x="98" y="124"/>
                  <a:pt x="98" y="123"/>
                </a:cubicBezTo>
                <a:cubicBezTo>
                  <a:pt x="98" y="123"/>
                  <a:pt x="98" y="123"/>
                  <a:pt x="99" y="122"/>
                </a:cubicBezTo>
                <a:cubicBezTo>
                  <a:pt x="99" y="122"/>
                  <a:pt x="99" y="122"/>
                  <a:pt x="99" y="122"/>
                </a:cubicBezTo>
                <a:cubicBezTo>
                  <a:pt x="99" y="122"/>
                  <a:pt x="99" y="121"/>
                  <a:pt x="100" y="121"/>
                </a:cubicBezTo>
                <a:cubicBezTo>
                  <a:pt x="100" y="120"/>
                  <a:pt x="100" y="120"/>
                  <a:pt x="100" y="120"/>
                </a:cubicBezTo>
                <a:cubicBezTo>
                  <a:pt x="100" y="119"/>
                  <a:pt x="100" y="119"/>
                  <a:pt x="100" y="119"/>
                </a:cubicBezTo>
                <a:cubicBezTo>
                  <a:pt x="100" y="119"/>
                  <a:pt x="100" y="118"/>
                  <a:pt x="100" y="118"/>
                </a:cubicBezTo>
                <a:cubicBezTo>
                  <a:pt x="101" y="117"/>
                  <a:pt x="101" y="117"/>
                  <a:pt x="101" y="117"/>
                </a:cubicBezTo>
                <a:cubicBezTo>
                  <a:pt x="101" y="117"/>
                  <a:pt x="101" y="117"/>
                  <a:pt x="101" y="116"/>
                </a:cubicBezTo>
                <a:cubicBezTo>
                  <a:pt x="101" y="116"/>
                  <a:pt x="101" y="115"/>
                  <a:pt x="101" y="115"/>
                </a:cubicBezTo>
                <a:cubicBezTo>
                  <a:pt x="101" y="115"/>
                  <a:pt x="101" y="114"/>
                  <a:pt x="101" y="114"/>
                </a:cubicBezTo>
                <a:cubicBezTo>
                  <a:pt x="101" y="114"/>
                  <a:pt x="101" y="114"/>
                  <a:pt x="101" y="113"/>
                </a:cubicBezTo>
                <a:cubicBezTo>
                  <a:pt x="101" y="1"/>
                  <a:pt x="101" y="1"/>
                  <a:pt x="101" y="1"/>
                </a:cubicBezTo>
                <a:cubicBezTo>
                  <a:pt x="101" y="1"/>
                  <a:pt x="101" y="2"/>
                  <a:pt x="101" y="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5"/>
          <p:cNvSpPr>
            <a:spLocks/>
          </p:cNvSpPr>
          <p:nvPr/>
        </p:nvSpPr>
        <p:spPr bwMode="auto">
          <a:xfrm>
            <a:off x="827088" y="3182938"/>
            <a:ext cx="793750" cy="471488"/>
          </a:xfrm>
          <a:custGeom>
            <a:avLst/>
            <a:gdLst>
              <a:gd name="T0" fmla="*/ 91 w 110"/>
              <a:gd name="T1" fmla="*/ 12 h 65"/>
              <a:gd name="T2" fmla="*/ 91 w 110"/>
              <a:gd name="T3" fmla="*/ 53 h 65"/>
              <a:gd name="T4" fmla="*/ 19 w 110"/>
              <a:gd name="T5" fmla="*/ 53 h 65"/>
              <a:gd name="T6" fmla="*/ 19 w 110"/>
              <a:gd name="T7" fmla="*/ 12 h 65"/>
              <a:gd name="T8" fmla="*/ 91 w 110"/>
              <a:gd name="T9" fmla="*/ 12 h 65"/>
            </a:gdLst>
            <a:ahLst/>
            <a:cxnLst>
              <a:cxn ang="0">
                <a:pos x="T0" y="T1"/>
              </a:cxn>
              <a:cxn ang="0">
                <a:pos x="T2" y="T3"/>
              </a:cxn>
              <a:cxn ang="0">
                <a:pos x="T4" y="T5"/>
              </a:cxn>
              <a:cxn ang="0">
                <a:pos x="T6" y="T7"/>
              </a:cxn>
              <a:cxn ang="0">
                <a:pos x="T8" y="T9"/>
              </a:cxn>
            </a:cxnLst>
            <a:rect l="0" t="0" r="r" b="b"/>
            <a:pathLst>
              <a:path w="110" h="65">
                <a:moveTo>
                  <a:pt x="91" y="12"/>
                </a:moveTo>
                <a:cubicBezTo>
                  <a:pt x="110" y="23"/>
                  <a:pt x="110" y="42"/>
                  <a:pt x="91" y="53"/>
                </a:cubicBezTo>
                <a:cubicBezTo>
                  <a:pt x="71" y="65"/>
                  <a:pt x="39" y="65"/>
                  <a:pt x="19" y="53"/>
                </a:cubicBezTo>
                <a:cubicBezTo>
                  <a:pt x="0" y="42"/>
                  <a:pt x="0" y="23"/>
                  <a:pt x="19" y="12"/>
                </a:cubicBezTo>
                <a:cubicBezTo>
                  <a:pt x="39" y="0"/>
                  <a:pt x="71" y="0"/>
                  <a:pt x="91" y="12"/>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2890838" y="2619375"/>
            <a:ext cx="735013" cy="1027113"/>
          </a:xfrm>
          <a:custGeom>
            <a:avLst/>
            <a:gdLst>
              <a:gd name="T0" fmla="*/ 101 w 102"/>
              <a:gd name="T1" fmla="*/ 3 h 142"/>
              <a:gd name="T2" fmla="*/ 101 w 102"/>
              <a:gd name="T3" fmla="*/ 6 h 142"/>
              <a:gd name="T4" fmla="*/ 99 w 102"/>
              <a:gd name="T5" fmla="*/ 9 h 142"/>
              <a:gd name="T6" fmla="*/ 97 w 102"/>
              <a:gd name="T7" fmla="*/ 12 h 142"/>
              <a:gd name="T8" fmla="*/ 95 w 102"/>
              <a:gd name="T9" fmla="*/ 15 h 142"/>
              <a:gd name="T10" fmla="*/ 92 w 102"/>
              <a:gd name="T11" fmla="*/ 17 h 142"/>
              <a:gd name="T12" fmla="*/ 89 w 102"/>
              <a:gd name="T13" fmla="*/ 20 h 142"/>
              <a:gd name="T14" fmla="*/ 82 w 102"/>
              <a:gd name="T15" fmla="*/ 23 h 142"/>
              <a:gd name="T16" fmla="*/ 77 w 102"/>
              <a:gd name="T17" fmla="*/ 25 h 142"/>
              <a:gd name="T18" fmla="*/ 73 w 102"/>
              <a:gd name="T19" fmla="*/ 27 h 142"/>
              <a:gd name="T20" fmla="*/ 68 w 102"/>
              <a:gd name="T21" fmla="*/ 28 h 142"/>
              <a:gd name="T22" fmla="*/ 60 w 102"/>
              <a:gd name="T23" fmla="*/ 29 h 142"/>
              <a:gd name="T24" fmla="*/ 55 w 102"/>
              <a:gd name="T25" fmla="*/ 29 h 142"/>
              <a:gd name="T26" fmla="*/ 50 w 102"/>
              <a:gd name="T27" fmla="*/ 29 h 142"/>
              <a:gd name="T28" fmla="*/ 45 w 102"/>
              <a:gd name="T29" fmla="*/ 29 h 142"/>
              <a:gd name="T30" fmla="*/ 40 w 102"/>
              <a:gd name="T31" fmla="*/ 29 h 142"/>
              <a:gd name="T32" fmla="*/ 35 w 102"/>
              <a:gd name="T33" fmla="*/ 28 h 142"/>
              <a:gd name="T34" fmla="*/ 30 w 102"/>
              <a:gd name="T35" fmla="*/ 27 h 142"/>
              <a:gd name="T36" fmla="*/ 23 w 102"/>
              <a:gd name="T37" fmla="*/ 24 h 142"/>
              <a:gd name="T38" fmla="*/ 19 w 102"/>
              <a:gd name="T39" fmla="*/ 23 h 142"/>
              <a:gd name="T40" fmla="*/ 1 w 102"/>
              <a:gd name="T41" fmla="*/ 0 h 142"/>
              <a:gd name="T42" fmla="*/ 15 w 102"/>
              <a:gd name="T43" fmla="*/ 134 h 142"/>
              <a:gd name="T44" fmla="*/ 20 w 102"/>
              <a:gd name="T45" fmla="*/ 136 h 142"/>
              <a:gd name="T46" fmla="*/ 23 w 102"/>
              <a:gd name="T47" fmla="*/ 137 h 142"/>
              <a:gd name="T48" fmla="*/ 29 w 102"/>
              <a:gd name="T49" fmla="*/ 139 h 142"/>
              <a:gd name="T50" fmla="*/ 33 w 102"/>
              <a:gd name="T51" fmla="*/ 140 h 142"/>
              <a:gd name="T52" fmla="*/ 35 w 102"/>
              <a:gd name="T53" fmla="*/ 141 h 142"/>
              <a:gd name="T54" fmla="*/ 39 w 102"/>
              <a:gd name="T55" fmla="*/ 141 h 142"/>
              <a:gd name="T56" fmla="*/ 43 w 102"/>
              <a:gd name="T57" fmla="*/ 142 h 142"/>
              <a:gd name="T58" fmla="*/ 45 w 102"/>
              <a:gd name="T59" fmla="*/ 142 h 142"/>
              <a:gd name="T60" fmla="*/ 49 w 102"/>
              <a:gd name="T61" fmla="*/ 142 h 142"/>
              <a:gd name="T62" fmla="*/ 53 w 102"/>
              <a:gd name="T63" fmla="*/ 142 h 142"/>
              <a:gd name="T64" fmla="*/ 55 w 102"/>
              <a:gd name="T65" fmla="*/ 142 h 142"/>
              <a:gd name="T66" fmla="*/ 60 w 102"/>
              <a:gd name="T67" fmla="*/ 142 h 142"/>
              <a:gd name="T68" fmla="*/ 66 w 102"/>
              <a:gd name="T69" fmla="*/ 141 h 142"/>
              <a:gd name="T70" fmla="*/ 68 w 102"/>
              <a:gd name="T71" fmla="*/ 141 h 142"/>
              <a:gd name="T72" fmla="*/ 72 w 102"/>
              <a:gd name="T73" fmla="*/ 139 h 142"/>
              <a:gd name="T74" fmla="*/ 76 w 102"/>
              <a:gd name="T75" fmla="*/ 138 h 142"/>
              <a:gd name="T76" fmla="*/ 80 w 102"/>
              <a:gd name="T77" fmla="*/ 137 h 142"/>
              <a:gd name="T78" fmla="*/ 87 w 102"/>
              <a:gd name="T79" fmla="*/ 134 h 142"/>
              <a:gd name="T80" fmla="*/ 89 w 102"/>
              <a:gd name="T81" fmla="*/ 132 h 142"/>
              <a:gd name="T82" fmla="*/ 92 w 102"/>
              <a:gd name="T83" fmla="*/ 130 h 142"/>
              <a:gd name="T84" fmla="*/ 94 w 102"/>
              <a:gd name="T85" fmla="*/ 129 h 142"/>
              <a:gd name="T86" fmla="*/ 96 w 102"/>
              <a:gd name="T87" fmla="*/ 126 h 142"/>
              <a:gd name="T88" fmla="*/ 97 w 102"/>
              <a:gd name="T89" fmla="*/ 125 h 142"/>
              <a:gd name="T90" fmla="*/ 99 w 102"/>
              <a:gd name="T91" fmla="*/ 122 h 142"/>
              <a:gd name="T92" fmla="*/ 100 w 102"/>
              <a:gd name="T93" fmla="*/ 120 h 142"/>
              <a:gd name="T94" fmla="*/ 100 w 102"/>
              <a:gd name="T95" fmla="*/ 119 h 142"/>
              <a:gd name="T96" fmla="*/ 101 w 102"/>
              <a:gd name="T97" fmla="*/ 116 h 142"/>
              <a:gd name="T98" fmla="*/ 101 w 102"/>
              <a:gd name="T99" fmla="*/ 115 h 142"/>
              <a:gd name="T100" fmla="*/ 101 w 102"/>
              <a:gd name="T101" fmla="*/ 113 h 142"/>
              <a:gd name="T102" fmla="*/ 102 w 102"/>
              <a:gd name="T103"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2" h="142">
                <a:moveTo>
                  <a:pt x="102" y="2"/>
                </a:moveTo>
                <a:cubicBezTo>
                  <a:pt x="101" y="2"/>
                  <a:pt x="101" y="3"/>
                  <a:pt x="101" y="3"/>
                </a:cubicBezTo>
                <a:cubicBezTo>
                  <a:pt x="101" y="4"/>
                  <a:pt x="101" y="4"/>
                  <a:pt x="101" y="5"/>
                </a:cubicBezTo>
                <a:cubicBezTo>
                  <a:pt x="101" y="5"/>
                  <a:pt x="101" y="6"/>
                  <a:pt x="101" y="6"/>
                </a:cubicBezTo>
                <a:cubicBezTo>
                  <a:pt x="100" y="7"/>
                  <a:pt x="100" y="7"/>
                  <a:pt x="100" y="7"/>
                </a:cubicBezTo>
                <a:cubicBezTo>
                  <a:pt x="100" y="8"/>
                  <a:pt x="100" y="8"/>
                  <a:pt x="99" y="9"/>
                </a:cubicBezTo>
                <a:cubicBezTo>
                  <a:pt x="99" y="9"/>
                  <a:pt x="99" y="10"/>
                  <a:pt x="99" y="10"/>
                </a:cubicBezTo>
                <a:cubicBezTo>
                  <a:pt x="98" y="11"/>
                  <a:pt x="98" y="11"/>
                  <a:pt x="97" y="12"/>
                </a:cubicBezTo>
                <a:cubicBezTo>
                  <a:pt x="97" y="12"/>
                  <a:pt x="97" y="13"/>
                  <a:pt x="97" y="13"/>
                </a:cubicBezTo>
                <a:cubicBezTo>
                  <a:pt x="96" y="14"/>
                  <a:pt x="95" y="14"/>
                  <a:pt x="95" y="15"/>
                </a:cubicBezTo>
                <a:cubicBezTo>
                  <a:pt x="94" y="15"/>
                  <a:pt x="94" y="16"/>
                  <a:pt x="94" y="16"/>
                </a:cubicBezTo>
                <a:cubicBezTo>
                  <a:pt x="93" y="16"/>
                  <a:pt x="93" y="17"/>
                  <a:pt x="92" y="17"/>
                </a:cubicBezTo>
                <a:cubicBezTo>
                  <a:pt x="92" y="18"/>
                  <a:pt x="91" y="18"/>
                  <a:pt x="91" y="18"/>
                </a:cubicBezTo>
                <a:cubicBezTo>
                  <a:pt x="90" y="19"/>
                  <a:pt x="90" y="19"/>
                  <a:pt x="89" y="20"/>
                </a:cubicBezTo>
                <a:cubicBezTo>
                  <a:pt x="88" y="20"/>
                  <a:pt x="88" y="20"/>
                  <a:pt x="87" y="21"/>
                </a:cubicBezTo>
                <a:cubicBezTo>
                  <a:pt x="85" y="22"/>
                  <a:pt x="84" y="23"/>
                  <a:pt x="82" y="23"/>
                </a:cubicBezTo>
                <a:cubicBezTo>
                  <a:pt x="82" y="24"/>
                  <a:pt x="81" y="24"/>
                  <a:pt x="81" y="24"/>
                </a:cubicBezTo>
                <a:cubicBezTo>
                  <a:pt x="79" y="24"/>
                  <a:pt x="78" y="25"/>
                  <a:pt x="77" y="25"/>
                </a:cubicBezTo>
                <a:cubicBezTo>
                  <a:pt x="76" y="26"/>
                  <a:pt x="76" y="26"/>
                  <a:pt x="75" y="26"/>
                </a:cubicBezTo>
                <a:cubicBezTo>
                  <a:pt x="74" y="26"/>
                  <a:pt x="74" y="26"/>
                  <a:pt x="73" y="27"/>
                </a:cubicBezTo>
                <a:cubicBezTo>
                  <a:pt x="72" y="27"/>
                  <a:pt x="71" y="27"/>
                  <a:pt x="71" y="27"/>
                </a:cubicBezTo>
                <a:cubicBezTo>
                  <a:pt x="70" y="27"/>
                  <a:pt x="69" y="28"/>
                  <a:pt x="68" y="28"/>
                </a:cubicBezTo>
                <a:cubicBezTo>
                  <a:pt x="67" y="28"/>
                  <a:pt x="67" y="28"/>
                  <a:pt x="66" y="28"/>
                </a:cubicBezTo>
                <a:cubicBezTo>
                  <a:pt x="64" y="29"/>
                  <a:pt x="62" y="29"/>
                  <a:pt x="60" y="29"/>
                </a:cubicBezTo>
                <a:cubicBezTo>
                  <a:pt x="60" y="29"/>
                  <a:pt x="59" y="29"/>
                  <a:pt x="58" y="29"/>
                </a:cubicBezTo>
                <a:cubicBezTo>
                  <a:pt x="57" y="29"/>
                  <a:pt x="56" y="29"/>
                  <a:pt x="55" y="29"/>
                </a:cubicBezTo>
                <a:cubicBezTo>
                  <a:pt x="54" y="29"/>
                  <a:pt x="54" y="29"/>
                  <a:pt x="53" y="29"/>
                </a:cubicBezTo>
                <a:cubicBezTo>
                  <a:pt x="52" y="29"/>
                  <a:pt x="51" y="29"/>
                  <a:pt x="50" y="29"/>
                </a:cubicBezTo>
                <a:cubicBezTo>
                  <a:pt x="49" y="29"/>
                  <a:pt x="49" y="29"/>
                  <a:pt x="48" y="29"/>
                </a:cubicBezTo>
                <a:cubicBezTo>
                  <a:pt x="47" y="29"/>
                  <a:pt x="46" y="29"/>
                  <a:pt x="45" y="29"/>
                </a:cubicBezTo>
                <a:cubicBezTo>
                  <a:pt x="44" y="29"/>
                  <a:pt x="44" y="29"/>
                  <a:pt x="43" y="29"/>
                </a:cubicBezTo>
                <a:cubicBezTo>
                  <a:pt x="42" y="29"/>
                  <a:pt x="41" y="29"/>
                  <a:pt x="40" y="29"/>
                </a:cubicBezTo>
                <a:cubicBezTo>
                  <a:pt x="40" y="29"/>
                  <a:pt x="39" y="29"/>
                  <a:pt x="38" y="28"/>
                </a:cubicBezTo>
                <a:cubicBezTo>
                  <a:pt x="37" y="28"/>
                  <a:pt x="36" y="28"/>
                  <a:pt x="35" y="28"/>
                </a:cubicBezTo>
                <a:cubicBezTo>
                  <a:pt x="35" y="28"/>
                  <a:pt x="34" y="28"/>
                  <a:pt x="33" y="28"/>
                </a:cubicBezTo>
                <a:cubicBezTo>
                  <a:pt x="32" y="27"/>
                  <a:pt x="31" y="27"/>
                  <a:pt x="30" y="27"/>
                </a:cubicBezTo>
                <a:cubicBezTo>
                  <a:pt x="30" y="27"/>
                  <a:pt x="29" y="26"/>
                  <a:pt x="29" y="26"/>
                </a:cubicBezTo>
                <a:cubicBezTo>
                  <a:pt x="27" y="26"/>
                  <a:pt x="25" y="25"/>
                  <a:pt x="23" y="24"/>
                </a:cubicBezTo>
                <a:cubicBezTo>
                  <a:pt x="22" y="24"/>
                  <a:pt x="21" y="24"/>
                  <a:pt x="21" y="23"/>
                </a:cubicBezTo>
                <a:cubicBezTo>
                  <a:pt x="20" y="23"/>
                  <a:pt x="20" y="23"/>
                  <a:pt x="19" y="23"/>
                </a:cubicBezTo>
                <a:cubicBezTo>
                  <a:pt x="18" y="22"/>
                  <a:pt x="17" y="22"/>
                  <a:pt x="16" y="21"/>
                </a:cubicBezTo>
                <a:cubicBezTo>
                  <a:pt x="6" y="15"/>
                  <a:pt x="1" y="8"/>
                  <a:pt x="1" y="0"/>
                </a:cubicBezTo>
                <a:cubicBezTo>
                  <a:pt x="0" y="113"/>
                  <a:pt x="0" y="113"/>
                  <a:pt x="0" y="113"/>
                </a:cubicBezTo>
                <a:cubicBezTo>
                  <a:pt x="0" y="120"/>
                  <a:pt x="5" y="128"/>
                  <a:pt x="15" y="134"/>
                </a:cubicBezTo>
                <a:cubicBezTo>
                  <a:pt x="16" y="134"/>
                  <a:pt x="18" y="135"/>
                  <a:pt x="19" y="136"/>
                </a:cubicBezTo>
                <a:cubicBezTo>
                  <a:pt x="19" y="136"/>
                  <a:pt x="20" y="136"/>
                  <a:pt x="20" y="136"/>
                </a:cubicBezTo>
                <a:cubicBezTo>
                  <a:pt x="21" y="136"/>
                  <a:pt x="22" y="137"/>
                  <a:pt x="23" y="137"/>
                </a:cubicBezTo>
                <a:cubicBezTo>
                  <a:pt x="23" y="137"/>
                  <a:pt x="23" y="137"/>
                  <a:pt x="23" y="137"/>
                </a:cubicBezTo>
                <a:cubicBezTo>
                  <a:pt x="25" y="138"/>
                  <a:pt x="26" y="139"/>
                  <a:pt x="28" y="139"/>
                </a:cubicBezTo>
                <a:cubicBezTo>
                  <a:pt x="28" y="139"/>
                  <a:pt x="28" y="139"/>
                  <a:pt x="29" y="139"/>
                </a:cubicBezTo>
                <a:cubicBezTo>
                  <a:pt x="29" y="139"/>
                  <a:pt x="30" y="139"/>
                  <a:pt x="30" y="140"/>
                </a:cubicBezTo>
                <a:cubicBezTo>
                  <a:pt x="31" y="140"/>
                  <a:pt x="32" y="140"/>
                  <a:pt x="33" y="140"/>
                </a:cubicBezTo>
                <a:cubicBezTo>
                  <a:pt x="33" y="140"/>
                  <a:pt x="34" y="140"/>
                  <a:pt x="34" y="140"/>
                </a:cubicBezTo>
                <a:cubicBezTo>
                  <a:pt x="34" y="141"/>
                  <a:pt x="35" y="141"/>
                  <a:pt x="35" y="141"/>
                </a:cubicBezTo>
                <a:cubicBezTo>
                  <a:pt x="36" y="141"/>
                  <a:pt x="37" y="141"/>
                  <a:pt x="38" y="141"/>
                </a:cubicBezTo>
                <a:cubicBezTo>
                  <a:pt x="38" y="141"/>
                  <a:pt x="39" y="141"/>
                  <a:pt x="39" y="141"/>
                </a:cubicBezTo>
                <a:cubicBezTo>
                  <a:pt x="39" y="141"/>
                  <a:pt x="40" y="141"/>
                  <a:pt x="40" y="141"/>
                </a:cubicBezTo>
                <a:cubicBezTo>
                  <a:pt x="41" y="142"/>
                  <a:pt x="42" y="142"/>
                  <a:pt x="43" y="142"/>
                </a:cubicBezTo>
                <a:cubicBezTo>
                  <a:pt x="43" y="142"/>
                  <a:pt x="43" y="142"/>
                  <a:pt x="44" y="142"/>
                </a:cubicBezTo>
                <a:cubicBezTo>
                  <a:pt x="44" y="142"/>
                  <a:pt x="45" y="142"/>
                  <a:pt x="45" y="142"/>
                </a:cubicBezTo>
                <a:cubicBezTo>
                  <a:pt x="46" y="142"/>
                  <a:pt x="47" y="142"/>
                  <a:pt x="48" y="142"/>
                </a:cubicBezTo>
                <a:cubicBezTo>
                  <a:pt x="48" y="142"/>
                  <a:pt x="48" y="142"/>
                  <a:pt x="49" y="142"/>
                </a:cubicBezTo>
                <a:cubicBezTo>
                  <a:pt x="49" y="142"/>
                  <a:pt x="49" y="142"/>
                  <a:pt x="50" y="142"/>
                </a:cubicBezTo>
                <a:cubicBezTo>
                  <a:pt x="51" y="142"/>
                  <a:pt x="52" y="142"/>
                  <a:pt x="53" y="142"/>
                </a:cubicBezTo>
                <a:cubicBezTo>
                  <a:pt x="53" y="142"/>
                  <a:pt x="53" y="142"/>
                  <a:pt x="54" y="142"/>
                </a:cubicBezTo>
                <a:cubicBezTo>
                  <a:pt x="54" y="142"/>
                  <a:pt x="55" y="142"/>
                  <a:pt x="55" y="142"/>
                </a:cubicBezTo>
                <a:cubicBezTo>
                  <a:pt x="56" y="142"/>
                  <a:pt x="57" y="142"/>
                  <a:pt x="58" y="142"/>
                </a:cubicBezTo>
                <a:cubicBezTo>
                  <a:pt x="59" y="142"/>
                  <a:pt x="59" y="142"/>
                  <a:pt x="60" y="142"/>
                </a:cubicBezTo>
                <a:cubicBezTo>
                  <a:pt x="60" y="142"/>
                  <a:pt x="60" y="142"/>
                  <a:pt x="60" y="142"/>
                </a:cubicBezTo>
                <a:cubicBezTo>
                  <a:pt x="62" y="142"/>
                  <a:pt x="64" y="141"/>
                  <a:pt x="66" y="141"/>
                </a:cubicBezTo>
                <a:cubicBezTo>
                  <a:pt x="66" y="141"/>
                  <a:pt x="66" y="141"/>
                  <a:pt x="66" y="141"/>
                </a:cubicBezTo>
                <a:cubicBezTo>
                  <a:pt x="67" y="141"/>
                  <a:pt x="67" y="141"/>
                  <a:pt x="68" y="141"/>
                </a:cubicBezTo>
                <a:cubicBezTo>
                  <a:pt x="69" y="140"/>
                  <a:pt x="70" y="140"/>
                  <a:pt x="70" y="140"/>
                </a:cubicBezTo>
                <a:cubicBezTo>
                  <a:pt x="71" y="140"/>
                  <a:pt x="72" y="140"/>
                  <a:pt x="72" y="139"/>
                </a:cubicBezTo>
                <a:cubicBezTo>
                  <a:pt x="73" y="139"/>
                  <a:pt x="74" y="139"/>
                  <a:pt x="75" y="139"/>
                </a:cubicBezTo>
                <a:cubicBezTo>
                  <a:pt x="75" y="139"/>
                  <a:pt x="75" y="139"/>
                  <a:pt x="76" y="138"/>
                </a:cubicBezTo>
                <a:cubicBezTo>
                  <a:pt x="76" y="138"/>
                  <a:pt x="76" y="138"/>
                  <a:pt x="76" y="138"/>
                </a:cubicBezTo>
                <a:cubicBezTo>
                  <a:pt x="78" y="138"/>
                  <a:pt x="79" y="137"/>
                  <a:pt x="80" y="137"/>
                </a:cubicBezTo>
                <a:cubicBezTo>
                  <a:pt x="81" y="136"/>
                  <a:pt x="81" y="136"/>
                  <a:pt x="82" y="136"/>
                </a:cubicBezTo>
                <a:cubicBezTo>
                  <a:pt x="84" y="135"/>
                  <a:pt x="85" y="135"/>
                  <a:pt x="87" y="134"/>
                </a:cubicBezTo>
                <a:cubicBezTo>
                  <a:pt x="87" y="134"/>
                  <a:pt x="87" y="133"/>
                  <a:pt x="87" y="133"/>
                </a:cubicBezTo>
                <a:cubicBezTo>
                  <a:pt x="88" y="133"/>
                  <a:pt x="88" y="133"/>
                  <a:pt x="89" y="132"/>
                </a:cubicBezTo>
                <a:cubicBezTo>
                  <a:pt x="89" y="132"/>
                  <a:pt x="90" y="132"/>
                  <a:pt x="90" y="131"/>
                </a:cubicBezTo>
                <a:cubicBezTo>
                  <a:pt x="91" y="131"/>
                  <a:pt x="91" y="130"/>
                  <a:pt x="92" y="130"/>
                </a:cubicBezTo>
                <a:cubicBezTo>
                  <a:pt x="92" y="130"/>
                  <a:pt x="93" y="129"/>
                  <a:pt x="93" y="129"/>
                </a:cubicBezTo>
                <a:cubicBezTo>
                  <a:pt x="93" y="129"/>
                  <a:pt x="94" y="129"/>
                  <a:pt x="94" y="129"/>
                </a:cubicBezTo>
                <a:cubicBezTo>
                  <a:pt x="94" y="128"/>
                  <a:pt x="94" y="128"/>
                  <a:pt x="94" y="128"/>
                </a:cubicBezTo>
                <a:cubicBezTo>
                  <a:pt x="95" y="127"/>
                  <a:pt x="96" y="126"/>
                  <a:pt x="96" y="126"/>
                </a:cubicBezTo>
                <a:cubicBezTo>
                  <a:pt x="96" y="125"/>
                  <a:pt x="97" y="125"/>
                  <a:pt x="97" y="125"/>
                </a:cubicBezTo>
                <a:cubicBezTo>
                  <a:pt x="97" y="125"/>
                  <a:pt x="97" y="125"/>
                  <a:pt x="97" y="125"/>
                </a:cubicBezTo>
                <a:cubicBezTo>
                  <a:pt x="98" y="124"/>
                  <a:pt x="98" y="123"/>
                  <a:pt x="98" y="123"/>
                </a:cubicBezTo>
                <a:cubicBezTo>
                  <a:pt x="99" y="123"/>
                  <a:pt x="99" y="122"/>
                  <a:pt x="99" y="122"/>
                </a:cubicBezTo>
                <a:cubicBezTo>
                  <a:pt x="99" y="122"/>
                  <a:pt x="99" y="122"/>
                  <a:pt x="99" y="122"/>
                </a:cubicBezTo>
                <a:cubicBezTo>
                  <a:pt x="99" y="121"/>
                  <a:pt x="100" y="121"/>
                  <a:pt x="100" y="120"/>
                </a:cubicBezTo>
                <a:cubicBezTo>
                  <a:pt x="100" y="120"/>
                  <a:pt x="100" y="120"/>
                  <a:pt x="100" y="119"/>
                </a:cubicBezTo>
                <a:cubicBezTo>
                  <a:pt x="100" y="119"/>
                  <a:pt x="100" y="119"/>
                  <a:pt x="100" y="119"/>
                </a:cubicBezTo>
                <a:cubicBezTo>
                  <a:pt x="100" y="118"/>
                  <a:pt x="101" y="118"/>
                  <a:pt x="101" y="117"/>
                </a:cubicBezTo>
                <a:cubicBezTo>
                  <a:pt x="101" y="117"/>
                  <a:pt x="101" y="117"/>
                  <a:pt x="101" y="116"/>
                </a:cubicBezTo>
                <a:cubicBezTo>
                  <a:pt x="101" y="116"/>
                  <a:pt x="101" y="116"/>
                  <a:pt x="101" y="116"/>
                </a:cubicBezTo>
                <a:cubicBezTo>
                  <a:pt x="101" y="116"/>
                  <a:pt x="101" y="115"/>
                  <a:pt x="101" y="115"/>
                </a:cubicBezTo>
                <a:cubicBezTo>
                  <a:pt x="101" y="114"/>
                  <a:pt x="101" y="114"/>
                  <a:pt x="101" y="114"/>
                </a:cubicBezTo>
                <a:cubicBezTo>
                  <a:pt x="101" y="113"/>
                  <a:pt x="101" y="113"/>
                  <a:pt x="101" y="113"/>
                </a:cubicBezTo>
                <a:cubicBezTo>
                  <a:pt x="102" y="0"/>
                  <a:pt x="102" y="0"/>
                  <a:pt x="102" y="0"/>
                </a:cubicBezTo>
                <a:cubicBezTo>
                  <a:pt x="102" y="1"/>
                  <a:pt x="102" y="1"/>
                  <a:pt x="102" y="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2862263" y="2387600"/>
            <a:ext cx="800100" cy="463550"/>
          </a:xfrm>
          <a:custGeom>
            <a:avLst/>
            <a:gdLst>
              <a:gd name="T0" fmla="*/ 91 w 111"/>
              <a:gd name="T1" fmla="*/ 12 h 64"/>
              <a:gd name="T2" fmla="*/ 91 w 111"/>
              <a:gd name="T3" fmla="*/ 53 h 64"/>
              <a:gd name="T4" fmla="*/ 20 w 111"/>
              <a:gd name="T5" fmla="*/ 53 h 64"/>
              <a:gd name="T6" fmla="*/ 19 w 111"/>
              <a:gd name="T7" fmla="*/ 12 h 64"/>
              <a:gd name="T8" fmla="*/ 91 w 111"/>
              <a:gd name="T9" fmla="*/ 12 h 64"/>
            </a:gdLst>
            <a:ahLst/>
            <a:cxnLst>
              <a:cxn ang="0">
                <a:pos x="T0" y="T1"/>
              </a:cxn>
              <a:cxn ang="0">
                <a:pos x="T2" y="T3"/>
              </a:cxn>
              <a:cxn ang="0">
                <a:pos x="T4" y="T5"/>
              </a:cxn>
              <a:cxn ang="0">
                <a:pos x="T6" y="T7"/>
              </a:cxn>
              <a:cxn ang="0">
                <a:pos x="T8" y="T9"/>
              </a:cxn>
            </a:cxnLst>
            <a:rect l="0" t="0" r="r" b="b"/>
            <a:pathLst>
              <a:path w="111" h="64">
                <a:moveTo>
                  <a:pt x="91" y="12"/>
                </a:moveTo>
                <a:cubicBezTo>
                  <a:pt x="111" y="23"/>
                  <a:pt x="111" y="41"/>
                  <a:pt x="91" y="53"/>
                </a:cubicBezTo>
                <a:cubicBezTo>
                  <a:pt x="71" y="64"/>
                  <a:pt x="39" y="64"/>
                  <a:pt x="20" y="53"/>
                </a:cubicBezTo>
                <a:cubicBezTo>
                  <a:pt x="0" y="41"/>
                  <a:pt x="0" y="23"/>
                  <a:pt x="19" y="12"/>
                </a:cubicBezTo>
                <a:cubicBezTo>
                  <a:pt x="39" y="0"/>
                  <a:pt x="71" y="0"/>
                  <a:pt x="91" y="12"/>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2335213" y="3443288"/>
            <a:ext cx="728663" cy="1035050"/>
          </a:xfrm>
          <a:custGeom>
            <a:avLst/>
            <a:gdLst>
              <a:gd name="T0" fmla="*/ 101 w 101"/>
              <a:gd name="T1" fmla="*/ 4 h 143"/>
              <a:gd name="T2" fmla="*/ 100 w 101"/>
              <a:gd name="T3" fmla="*/ 7 h 143"/>
              <a:gd name="T4" fmla="*/ 99 w 101"/>
              <a:gd name="T5" fmla="*/ 9 h 143"/>
              <a:gd name="T6" fmla="*/ 97 w 101"/>
              <a:gd name="T7" fmla="*/ 12 h 143"/>
              <a:gd name="T8" fmla="*/ 94 w 101"/>
              <a:gd name="T9" fmla="*/ 16 h 143"/>
              <a:gd name="T10" fmla="*/ 92 w 101"/>
              <a:gd name="T11" fmla="*/ 18 h 143"/>
              <a:gd name="T12" fmla="*/ 89 w 101"/>
              <a:gd name="T13" fmla="*/ 20 h 143"/>
              <a:gd name="T14" fmla="*/ 82 w 101"/>
              <a:gd name="T15" fmla="*/ 24 h 143"/>
              <a:gd name="T16" fmla="*/ 76 w 101"/>
              <a:gd name="T17" fmla="*/ 26 h 143"/>
              <a:gd name="T18" fmla="*/ 72 w 101"/>
              <a:gd name="T19" fmla="*/ 27 h 143"/>
              <a:gd name="T20" fmla="*/ 68 w 101"/>
              <a:gd name="T21" fmla="*/ 28 h 143"/>
              <a:gd name="T22" fmla="*/ 60 w 101"/>
              <a:gd name="T23" fmla="*/ 29 h 143"/>
              <a:gd name="T24" fmla="*/ 55 w 101"/>
              <a:gd name="T25" fmla="*/ 30 h 143"/>
              <a:gd name="T26" fmla="*/ 50 w 101"/>
              <a:gd name="T27" fmla="*/ 30 h 143"/>
              <a:gd name="T28" fmla="*/ 45 w 101"/>
              <a:gd name="T29" fmla="*/ 30 h 143"/>
              <a:gd name="T30" fmla="*/ 40 w 101"/>
              <a:gd name="T31" fmla="*/ 29 h 143"/>
              <a:gd name="T32" fmla="*/ 35 w 101"/>
              <a:gd name="T33" fmla="*/ 28 h 143"/>
              <a:gd name="T34" fmla="*/ 30 w 101"/>
              <a:gd name="T35" fmla="*/ 27 h 143"/>
              <a:gd name="T36" fmla="*/ 23 w 101"/>
              <a:gd name="T37" fmla="*/ 25 h 143"/>
              <a:gd name="T38" fmla="*/ 19 w 101"/>
              <a:gd name="T39" fmla="*/ 23 h 143"/>
              <a:gd name="T40" fmla="*/ 9 w 101"/>
              <a:gd name="T41" fmla="*/ 17 h 143"/>
              <a:gd name="T42" fmla="*/ 1 w 101"/>
              <a:gd name="T43" fmla="*/ 6 h 143"/>
              <a:gd name="T44" fmla="*/ 0 w 101"/>
              <a:gd name="T45" fmla="*/ 0 h 143"/>
              <a:gd name="T46" fmla="*/ 0 w 101"/>
              <a:gd name="T47" fmla="*/ 113 h 143"/>
              <a:gd name="T48" fmla="*/ 19 w 101"/>
              <a:gd name="T49" fmla="*/ 136 h 143"/>
              <a:gd name="T50" fmla="*/ 22 w 101"/>
              <a:gd name="T51" fmla="*/ 137 h 143"/>
              <a:gd name="T52" fmla="*/ 28 w 101"/>
              <a:gd name="T53" fmla="*/ 139 h 143"/>
              <a:gd name="T54" fmla="*/ 30 w 101"/>
              <a:gd name="T55" fmla="*/ 140 h 143"/>
              <a:gd name="T56" fmla="*/ 34 w 101"/>
              <a:gd name="T57" fmla="*/ 141 h 143"/>
              <a:gd name="T58" fmla="*/ 38 w 101"/>
              <a:gd name="T59" fmla="*/ 142 h 143"/>
              <a:gd name="T60" fmla="*/ 40 w 101"/>
              <a:gd name="T61" fmla="*/ 142 h 143"/>
              <a:gd name="T62" fmla="*/ 44 w 101"/>
              <a:gd name="T63" fmla="*/ 142 h 143"/>
              <a:gd name="T64" fmla="*/ 47 w 101"/>
              <a:gd name="T65" fmla="*/ 142 h 143"/>
              <a:gd name="T66" fmla="*/ 50 w 101"/>
              <a:gd name="T67" fmla="*/ 143 h 143"/>
              <a:gd name="T68" fmla="*/ 54 w 101"/>
              <a:gd name="T69" fmla="*/ 142 h 143"/>
              <a:gd name="T70" fmla="*/ 58 w 101"/>
              <a:gd name="T71" fmla="*/ 142 h 143"/>
              <a:gd name="T72" fmla="*/ 60 w 101"/>
              <a:gd name="T73" fmla="*/ 142 h 143"/>
              <a:gd name="T74" fmla="*/ 66 w 101"/>
              <a:gd name="T75" fmla="*/ 141 h 143"/>
              <a:gd name="T76" fmla="*/ 70 w 101"/>
              <a:gd name="T77" fmla="*/ 140 h 143"/>
              <a:gd name="T78" fmla="*/ 75 w 101"/>
              <a:gd name="T79" fmla="*/ 139 h 143"/>
              <a:gd name="T80" fmla="*/ 76 w 101"/>
              <a:gd name="T81" fmla="*/ 139 h 143"/>
              <a:gd name="T82" fmla="*/ 82 w 101"/>
              <a:gd name="T83" fmla="*/ 136 h 143"/>
              <a:gd name="T84" fmla="*/ 87 w 101"/>
              <a:gd name="T85" fmla="*/ 134 h 143"/>
              <a:gd name="T86" fmla="*/ 90 w 101"/>
              <a:gd name="T87" fmla="*/ 132 h 143"/>
              <a:gd name="T88" fmla="*/ 93 w 101"/>
              <a:gd name="T89" fmla="*/ 129 h 143"/>
              <a:gd name="T90" fmla="*/ 94 w 101"/>
              <a:gd name="T91" fmla="*/ 128 h 143"/>
              <a:gd name="T92" fmla="*/ 96 w 101"/>
              <a:gd name="T93" fmla="*/ 125 h 143"/>
              <a:gd name="T94" fmla="*/ 98 w 101"/>
              <a:gd name="T95" fmla="*/ 123 h 143"/>
              <a:gd name="T96" fmla="*/ 99 w 101"/>
              <a:gd name="T97" fmla="*/ 122 h 143"/>
              <a:gd name="T98" fmla="*/ 100 w 101"/>
              <a:gd name="T99" fmla="*/ 120 h 143"/>
              <a:gd name="T100" fmla="*/ 100 w 101"/>
              <a:gd name="T101" fmla="*/ 118 h 143"/>
              <a:gd name="T102" fmla="*/ 101 w 101"/>
              <a:gd name="T103" fmla="*/ 116 h 143"/>
              <a:gd name="T104" fmla="*/ 101 w 101"/>
              <a:gd name="T105" fmla="*/ 114 h 143"/>
              <a:gd name="T106" fmla="*/ 101 w 101"/>
              <a:gd name="T107" fmla="*/ 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143">
                <a:moveTo>
                  <a:pt x="101" y="2"/>
                </a:moveTo>
                <a:cubicBezTo>
                  <a:pt x="101" y="3"/>
                  <a:pt x="101" y="3"/>
                  <a:pt x="101" y="4"/>
                </a:cubicBezTo>
                <a:cubicBezTo>
                  <a:pt x="101" y="4"/>
                  <a:pt x="101" y="5"/>
                  <a:pt x="101" y="5"/>
                </a:cubicBezTo>
                <a:cubicBezTo>
                  <a:pt x="101" y="6"/>
                  <a:pt x="100" y="6"/>
                  <a:pt x="100" y="7"/>
                </a:cubicBezTo>
                <a:cubicBezTo>
                  <a:pt x="100" y="7"/>
                  <a:pt x="100" y="7"/>
                  <a:pt x="100" y="8"/>
                </a:cubicBezTo>
                <a:cubicBezTo>
                  <a:pt x="100" y="8"/>
                  <a:pt x="99" y="9"/>
                  <a:pt x="99" y="9"/>
                </a:cubicBezTo>
                <a:cubicBezTo>
                  <a:pt x="99" y="10"/>
                  <a:pt x="99" y="10"/>
                  <a:pt x="98" y="10"/>
                </a:cubicBezTo>
                <a:cubicBezTo>
                  <a:pt x="98" y="11"/>
                  <a:pt x="98" y="12"/>
                  <a:pt x="97" y="12"/>
                </a:cubicBezTo>
                <a:cubicBezTo>
                  <a:pt x="97" y="13"/>
                  <a:pt x="97" y="13"/>
                  <a:pt x="96" y="13"/>
                </a:cubicBezTo>
                <a:cubicBezTo>
                  <a:pt x="96" y="14"/>
                  <a:pt x="95" y="15"/>
                  <a:pt x="94" y="16"/>
                </a:cubicBezTo>
                <a:cubicBezTo>
                  <a:pt x="94" y="16"/>
                  <a:pt x="94" y="16"/>
                  <a:pt x="93" y="16"/>
                </a:cubicBezTo>
                <a:cubicBezTo>
                  <a:pt x="93" y="17"/>
                  <a:pt x="92" y="17"/>
                  <a:pt x="92" y="18"/>
                </a:cubicBezTo>
                <a:cubicBezTo>
                  <a:pt x="91" y="18"/>
                  <a:pt x="91" y="18"/>
                  <a:pt x="90" y="19"/>
                </a:cubicBezTo>
                <a:cubicBezTo>
                  <a:pt x="90" y="19"/>
                  <a:pt x="89" y="20"/>
                  <a:pt x="89" y="20"/>
                </a:cubicBezTo>
                <a:cubicBezTo>
                  <a:pt x="88" y="20"/>
                  <a:pt x="87" y="21"/>
                  <a:pt x="87" y="21"/>
                </a:cubicBezTo>
                <a:cubicBezTo>
                  <a:pt x="85" y="22"/>
                  <a:pt x="83" y="23"/>
                  <a:pt x="82" y="24"/>
                </a:cubicBezTo>
                <a:cubicBezTo>
                  <a:pt x="81" y="24"/>
                  <a:pt x="81" y="24"/>
                  <a:pt x="80" y="24"/>
                </a:cubicBezTo>
                <a:cubicBezTo>
                  <a:pt x="79" y="25"/>
                  <a:pt x="78" y="25"/>
                  <a:pt x="76" y="26"/>
                </a:cubicBezTo>
                <a:cubicBezTo>
                  <a:pt x="76" y="26"/>
                  <a:pt x="75" y="26"/>
                  <a:pt x="75" y="26"/>
                </a:cubicBezTo>
                <a:cubicBezTo>
                  <a:pt x="74" y="27"/>
                  <a:pt x="73" y="27"/>
                  <a:pt x="72" y="27"/>
                </a:cubicBezTo>
                <a:cubicBezTo>
                  <a:pt x="72" y="27"/>
                  <a:pt x="71" y="27"/>
                  <a:pt x="70" y="28"/>
                </a:cubicBezTo>
                <a:cubicBezTo>
                  <a:pt x="69" y="28"/>
                  <a:pt x="69" y="28"/>
                  <a:pt x="68" y="28"/>
                </a:cubicBezTo>
                <a:cubicBezTo>
                  <a:pt x="67" y="28"/>
                  <a:pt x="66" y="28"/>
                  <a:pt x="66" y="29"/>
                </a:cubicBezTo>
                <a:cubicBezTo>
                  <a:pt x="64" y="29"/>
                  <a:pt x="62" y="29"/>
                  <a:pt x="60" y="29"/>
                </a:cubicBezTo>
                <a:cubicBezTo>
                  <a:pt x="59" y="29"/>
                  <a:pt x="59" y="29"/>
                  <a:pt x="58" y="29"/>
                </a:cubicBezTo>
                <a:cubicBezTo>
                  <a:pt x="57" y="30"/>
                  <a:pt x="56" y="30"/>
                  <a:pt x="55" y="30"/>
                </a:cubicBezTo>
                <a:cubicBezTo>
                  <a:pt x="54" y="30"/>
                  <a:pt x="53" y="30"/>
                  <a:pt x="53" y="30"/>
                </a:cubicBezTo>
                <a:cubicBezTo>
                  <a:pt x="52" y="30"/>
                  <a:pt x="51" y="30"/>
                  <a:pt x="50" y="30"/>
                </a:cubicBezTo>
                <a:cubicBezTo>
                  <a:pt x="49" y="30"/>
                  <a:pt x="48" y="30"/>
                  <a:pt x="48" y="30"/>
                </a:cubicBezTo>
                <a:cubicBezTo>
                  <a:pt x="47" y="30"/>
                  <a:pt x="46" y="30"/>
                  <a:pt x="45" y="30"/>
                </a:cubicBezTo>
                <a:cubicBezTo>
                  <a:pt x="44" y="30"/>
                  <a:pt x="43" y="29"/>
                  <a:pt x="43" y="29"/>
                </a:cubicBezTo>
                <a:cubicBezTo>
                  <a:pt x="42" y="29"/>
                  <a:pt x="41" y="29"/>
                  <a:pt x="40" y="29"/>
                </a:cubicBezTo>
                <a:cubicBezTo>
                  <a:pt x="39" y="29"/>
                  <a:pt x="39" y="29"/>
                  <a:pt x="38" y="29"/>
                </a:cubicBezTo>
                <a:cubicBezTo>
                  <a:pt x="37" y="29"/>
                  <a:pt x="36" y="28"/>
                  <a:pt x="35" y="28"/>
                </a:cubicBezTo>
                <a:cubicBezTo>
                  <a:pt x="34" y="28"/>
                  <a:pt x="34" y="28"/>
                  <a:pt x="33" y="28"/>
                </a:cubicBezTo>
                <a:cubicBezTo>
                  <a:pt x="32" y="28"/>
                  <a:pt x="31" y="27"/>
                  <a:pt x="30" y="27"/>
                </a:cubicBezTo>
                <a:cubicBezTo>
                  <a:pt x="29" y="27"/>
                  <a:pt x="29" y="27"/>
                  <a:pt x="28" y="27"/>
                </a:cubicBezTo>
                <a:cubicBezTo>
                  <a:pt x="26" y="26"/>
                  <a:pt x="25" y="26"/>
                  <a:pt x="23" y="25"/>
                </a:cubicBezTo>
                <a:cubicBezTo>
                  <a:pt x="22" y="24"/>
                  <a:pt x="21" y="24"/>
                  <a:pt x="20" y="24"/>
                </a:cubicBezTo>
                <a:cubicBezTo>
                  <a:pt x="20" y="24"/>
                  <a:pt x="19" y="23"/>
                  <a:pt x="19" y="23"/>
                </a:cubicBezTo>
                <a:cubicBezTo>
                  <a:pt x="18" y="23"/>
                  <a:pt x="16" y="22"/>
                  <a:pt x="15" y="21"/>
                </a:cubicBezTo>
                <a:cubicBezTo>
                  <a:pt x="13" y="20"/>
                  <a:pt x="11" y="18"/>
                  <a:pt x="9" y="17"/>
                </a:cubicBezTo>
                <a:cubicBezTo>
                  <a:pt x="7" y="15"/>
                  <a:pt x="5" y="13"/>
                  <a:pt x="4" y="11"/>
                </a:cubicBezTo>
                <a:cubicBezTo>
                  <a:pt x="3" y="10"/>
                  <a:pt x="2" y="8"/>
                  <a:pt x="1" y="6"/>
                </a:cubicBezTo>
                <a:cubicBezTo>
                  <a:pt x="1" y="4"/>
                  <a:pt x="0" y="2"/>
                  <a:pt x="0" y="0"/>
                </a:cubicBezTo>
                <a:cubicBezTo>
                  <a:pt x="0" y="0"/>
                  <a:pt x="0" y="0"/>
                  <a:pt x="0" y="0"/>
                </a:cubicBezTo>
                <a:cubicBezTo>
                  <a:pt x="0" y="0"/>
                  <a:pt x="0" y="0"/>
                  <a:pt x="0" y="0"/>
                </a:cubicBezTo>
                <a:cubicBezTo>
                  <a:pt x="0" y="113"/>
                  <a:pt x="0" y="113"/>
                  <a:pt x="0" y="113"/>
                </a:cubicBezTo>
                <a:cubicBezTo>
                  <a:pt x="0" y="121"/>
                  <a:pt x="5" y="128"/>
                  <a:pt x="15" y="134"/>
                </a:cubicBezTo>
                <a:cubicBezTo>
                  <a:pt x="16" y="135"/>
                  <a:pt x="17" y="135"/>
                  <a:pt x="19" y="136"/>
                </a:cubicBezTo>
                <a:cubicBezTo>
                  <a:pt x="19" y="136"/>
                  <a:pt x="20" y="136"/>
                  <a:pt x="20" y="136"/>
                </a:cubicBezTo>
                <a:cubicBezTo>
                  <a:pt x="21" y="137"/>
                  <a:pt x="21" y="137"/>
                  <a:pt x="22" y="137"/>
                </a:cubicBezTo>
                <a:cubicBezTo>
                  <a:pt x="22" y="138"/>
                  <a:pt x="22" y="138"/>
                  <a:pt x="23" y="138"/>
                </a:cubicBezTo>
                <a:cubicBezTo>
                  <a:pt x="24" y="138"/>
                  <a:pt x="26" y="139"/>
                  <a:pt x="28" y="139"/>
                </a:cubicBezTo>
                <a:cubicBezTo>
                  <a:pt x="28" y="139"/>
                  <a:pt x="28" y="140"/>
                  <a:pt x="28" y="140"/>
                </a:cubicBezTo>
                <a:cubicBezTo>
                  <a:pt x="29" y="140"/>
                  <a:pt x="29" y="140"/>
                  <a:pt x="30" y="140"/>
                </a:cubicBezTo>
                <a:cubicBezTo>
                  <a:pt x="31" y="140"/>
                  <a:pt x="32" y="140"/>
                  <a:pt x="33" y="141"/>
                </a:cubicBezTo>
                <a:cubicBezTo>
                  <a:pt x="33" y="141"/>
                  <a:pt x="33" y="141"/>
                  <a:pt x="34" y="141"/>
                </a:cubicBezTo>
                <a:cubicBezTo>
                  <a:pt x="34" y="141"/>
                  <a:pt x="34" y="141"/>
                  <a:pt x="35" y="141"/>
                </a:cubicBezTo>
                <a:cubicBezTo>
                  <a:pt x="36" y="141"/>
                  <a:pt x="37" y="141"/>
                  <a:pt x="38" y="142"/>
                </a:cubicBezTo>
                <a:cubicBezTo>
                  <a:pt x="38" y="142"/>
                  <a:pt x="38" y="142"/>
                  <a:pt x="39" y="142"/>
                </a:cubicBezTo>
                <a:cubicBezTo>
                  <a:pt x="39" y="142"/>
                  <a:pt x="39" y="142"/>
                  <a:pt x="40" y="142"/>
                </a:cubicBezTo>
                <a:cubicBezTo>
                  <a:pt x="41" y="142"/>
                  <a:pt x="41" y="142"/>
                  <a:pt x="42" y="142"/>
                </a:cubicBezTo>
                <a:cubicBezTo>
                  <a:pt x="43" y="142"/>
                  <a:pt x="43" y="142"/>
                  <a:pt x="44" y="142"/>
                </a:cubicBezTo>
                <a:cubicBezTo>
                  <a:pt x="44" y="142"/>
                  <a:pt x="44" y="142"/>
                  <a:pt x="45" y="142"/>
                </a:cubicBezTo>
                <a:cubicBezTo>
                  <a:pt x="46" y="142"/>
                  <a:pt x="46" y="142"/>
                  <a:pt x="47" y="142"/>
                </a:cubicBezTo>
                <a:cubicBezTo>
                  <a:pt x="48" y="142"/>
                  <a:pt x="48" y="143"/>
                  <a:pt x="48" y="143"/>
                </a:cubicBezTo>
                <a:cubicBezTo>
                  <a:pt x="49" y="143"/>
                  <a:pt x="49" y="143"/>
                  <a:pt x="50" y="143"/>
                </a:cubicBezTo>
                <a:cubicBezTo>
                  <a:pt x="50" y="143"/>
                  <a:pt x="51" y="143"/>
                  <a:pt x="52" y="142"/>
                </a:cubicBezTo>
                <a:cubicBezTo>
                  <a:pt x="53" y="142"/>
                  <a:pt x="53" y="143"/>
                  <a:pt x="54" y="142"/>
                </a:cubicBezTo>
                <a:cubicBezTo>
                  <a:pt x="54" y="142"/>
                  <a:pt x="54" y="142"/>
                  <a:pt x="54" y="142"/>
                </a:cubicBezTo>
                <a:cubicBezTo>
                  <a:pt x="56" y="142"/>
                  <a:pt x="57" y="142"/>
                  <a:pt x="58" y="142"/>
                </a:cubicBezTo>
                <a:cubicBezTo>
                  <a:pt x="58" y="142"/>
                  <a:pt x="59" y="142"/>
                  <a:pt x="59" y="142"/>
                </a:cubicBezTo>
                <a:cubicBezTo>
                  <a:pt x="59" y="142"/>
                  <a:pt x="60" y="142"/>
                  <a:pt x="60" y="142"/>
                </a:cubicBezTo>
                <a:cubicBezTo>
                  <a:pt x="62" y="142"/>
                  <a:pt x="64" y="142"/>
                  <a:pt x="65" y="141"/>
                </a:cubicBezTo>
                <a:cubicBezTo>
                  <a:pt x="65" y="141"/>
                  <a:pt x="66" y="141"/>
                  <a:pt x="66" y="141"/>
                </a:cubicBezTo>
                <a:cubicBezTo>
                  <a:pt x="66" y="141"/>
                  <a:pt x="67" y="141"/>
                  <a:pt x="67" y="141"/>
                </a:cubicBezTo>
                <a:cubicBezTo>
                  <a:pt x="68" y="141"/>
                  <a:pt x="69" y="141"/>
                  <a:pt x="70" y="140"/>
                </a:cubicBezTo>
                <a:cubicBezTo>
                  <a:pt x="71" y="140"/>
                  <a:pt x="71" y="140"/>
                  <a:pt x="72" y="140"/>
                </a:cubicBezTo>
                <a:cubicBezTo>
                  <a:pt x="73" y="140"/>
                  <a:pt x="74" y="139"/>
                  <a:pt x="75" y="139"/>
                </a:cubicBezTo>
                <a:cubicBezTo>
                  <a:pt x="75" y="139"/>
                  <a:pt x="75" y="139"/>
                  <a:pt x="75" y="139"/>
                </a:cubicBezTo>
                <a:cubicBezTo>
                  <a:pt x="76" y="139"/>
                  <a:pt x="76" y="139"/>
                  <a:pt x="76" y="139"/>
                </a:cubicBezTo>
                <a:cubicBezTo>
                  <a:pt x="77" y="138"/>
                  <a:pt x="79" y="138"/>
                  <a:pt x="80" y="137"/>
                </a:cubicBezTo>
                <a:cubicBezTo>
                  <a:pt x="81" y="137"/>
                  <a:pt x="81" y="137"/>
                  <a:pt x="82" y="136"/>
                </a:cubicBezTo>
                <a:cubicBezTo>
                  <a:pt x="83" y="136"/>
                  <a:pt x="85" y="135"/>
                  <a:pt x="86" y="134"/>
                </a:cubicBezTo>
                <a:cubicBezTo>
                  <a:pt x="87" y="134"/>
                  <a:pt x="87" y="134"/>
                  <a:pt x="87" y="134"/>
                </a:cubicBezTo>
                <a:cubicBezTo>
                  <a:pt x="87" y="133"/>
                  <a:pt x="88" y="133"/>
                  <a:pt x="88" y="133"/>
                </a:cubicBezTo>
                <a:cubicBezTo>
                  <a:pt x="89" y="132"/>
                  <a:pt x="89" y="132"/>
                  <a:pt x="90" y="132"/>
                </a:cubicBezTo>
                <a:cubicBezTo>
                  <a:pt x="91" y="131"/>
                  <a:pt x="91" y="131"/>
                  <a:pt x="91" y="130"/>
                </a:cubicBezTo>
                <a:cubicBezTo>
                  <a:pt x="92" y="130"/>
                  <a:pt x="93" y="130"/>
                  <a:pt x="93" y="129"/>
                </a:cubicBezTo>
                <a:cubicBezTo>
                  <a:pt x="93" y="129"/>
                  <a:pt x="93" y="129"/>
                  <a:pt x="93" y="129"/>
                </a:cubicBezTo>
                <a:cubicBezTo>
                  <a:pt x="94" y="129"/>
                  <a:pt x="94" y="128"/>
                  <a:pt x="94" y="128"/>
                </a:cubicBezTo>
                <a:cubicBezTo>
                  <a:pt x="95" y="128"/>
                  <a:pt x="95" y="127"/>
                  <a:pt x="96" y="126"/>
                </a:cubicBezTo>
                <a:cubicBezTo>
                  <a:pt x="96" y="126"/>
                  <a:pt x="96" y="126"/>
                  <a:pt x="96" y="125"/>
                </a:cubicBezTo>
                <a:cubicBezTo>
                  <a:pt x="97" y="125"/>
                  <a:pt x="97" y="125"/>
                  <a:pt x="97" y="125"/>
                </a:cubicBezTo>
                <a:cubicBezTo>
                  <a:pt x="97" y="124"/>
                  <a:pt x="98" y="124"/>
                  <a:pt x="98" y="123"/>
                </a:cubicBezTo>
                <a:cubicBezTo>
                  <a:pt x="98" y="123"/>
                  <a:pt x="98" y="123"/>
                  <a:pt x="98" y="122"/>
                </a:cubicBezTo>
                <a:cubicBezTo>
                  <a:pt x="99" y="122"/>
                  <a:pt x="99" y="122"/>
                  <a:pt x="99" y="122"/>
                </a:cubicBezTo>
                <a:cubicBezTo>
                  <a:pt x="99" y="122"/>
                  <a:pt x="99" y="121"/>
                  <a:pt x="99" y="121"/>
                </a:cubicBezTo>
                <a:cubicBezTo>
                  <a:pt x="100" y="120"/>
                  <a:pt x="100" y="120"/>
                  <a:pt x="100" y="120"/>
                </a:cubicBezTo>
                <a:cubicBezTo>
                  <a:pt x="100" y="119"/>
                  <a:pt x="100" y="119"/>
                  <a:pt x="100" y="119"/>
                </a:cubicBezTo>
                <a:cubicBezTo>
                  <a:pt x="100" y="119"/>
                  <a:pt x="100" y="118"/>
                  <a:pt x="100" y="118"/>
                </a:cubicBezTo>
                <a:cubicBezTo>
                  <a:pt x="100" y="117"/>
                  <a:pt x="101" y="117"/>
                  <a:pt x="101" y="117"/>
                </a:cubicBezTo>
                <a:cubicBezTo>
                  <a:pt x="101" y="117"/>
                  <a:pt x="101" y="117"/>
                  <a:pt x="101" y="116"/>
                </a:cubicBezTo>
                <a:cubicBezTo>
                  <a:pt x="101" y="116"/>
                  <a:pt x="101" y="115"/>
                  <a:pt x="101" y="115"/>
                </a:cubicBezTo>
                <a:cubicBezTo>
                  <a:pt x="101" y="115"/>
                  <a:pt x="101" y="114"/>
                  <a:pt x="101" y="114"/>
                </a:cubicBezTo>
                <a:cubicBezTo>
                  <a:pt x="101" y="114"/>
                  <a:pt x="101" y="114"/>
                  <a:pt x="101" y="113"/>
                </a:cubicBezTo>
                <a:cubicBezTo>
                  <a:pt x="101" y="1"/>
                  <a:pt x="101" y="1"/>
                  <a:pt x="101" y="1"/>
                </a:cubicBezTo>
                <a:cubicBezTo>
                  <a:pt x="101" y="1"/>
                  <a:pt x="101" y="2"/>
                  <a:pt x="101" y="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2298700" y="3213100"/>
            <a:ext cx="801688" cy="469900"/>
          </a:xfrm>
          <a:custGeom>
            <a:avLst/>
            <a:gdLst>
              <a:gd name="T0" fmla="*/ 91 w 111"/>
              <a:gd name="T1" fmla="*/ 12 h 65"/>
              <a:gd name="T2" fmla="*/ 92 w 111"/>
              <a:gd name="T3" fmla="*/ 53 h 65"/>
              <a:gd name="T4" fmla="*/ 20 w 111"/>
              <a:gd name="T5" fmla="*/ 53 h 65"/>
              <a:gd name="T6" fmla="*/ 20 w 111"/>
              <a:gd name="T7" fmla="*/ 12 h 65"/>
              <a:gd name="T8" fmla="*/ 91 w 111"/>
              <a:gd name="T9" fmla="*/ 12 h 65"/>
            </a:gdLst>
            <a:ahLst/>
            <a:cxnLst>
              <a:cxn ang="0">
                <a:pos x="T0" y="T1"/>
              </a:cxn>
              <a:cxn ang="0">
                <a:pos x="T2" y="T3"/>
              </a:cxn>
              <a:cxn ang="0">
                <a:pos x="T4" y="T5"/>
              </a:cxn>
              <a:cxn ang="0">
                <a:pos x="T6" y="T7"/>
              </a:cxn>
              <a:cxn ang="0">
                <a:pos x="T8" y="T9"/>
              </a:cxn>
            </a:cxnLst>
            <a:rect l="0" t="0" r="r" b="b"/>
            <a:pathLst>
              <a:path w="111" h="65">
                <a:moveTo>
                  <a:pt x="91" y="12"/>
                </a:moveTo>
                <a:cubicBezTo>
                  <a:pt x="111" y="23"/>
                  <a:pt x="111" y="42"/>
                  <a:pt x="92" y="53"/>
                </a:cubicBezTo>
                <a:cubicBezTo>
                  <a:pt x="72" y="65"/>
                  <a:pt x="40" y="65"/>
                  <a:pt x="20" y="53"/>
                </a:cubicBezTo>
                <a:cubicBezTo>
                  <a:pt x="0" y="42"/>
                  <a:pt x="0" y="23"/>
                  <a:pt x="20" y="12"/>
                </a:cubicBezTo>
                <a:cubicBezTo>
                  <a:pt x="40" y="0"/>
                  <a:pt x="72" y="0"/>
                  <a:pt x="91" y="12"/>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2443163" y="4246563"/>
            <a:ext cx="728663" cy="1027113"/>
          </a:xfrm>
          <a:custGeom>
            <a:avLst/>
            <a:gdLst>
              <a:gd name="T0" fmla="*/ 101 w 101"/>
              <a:gd name="T1" fmla="*/ 2 h 142"/>
              <a:gd name="T2" fmla="*/ 101 w 101"/>
              <a:gd name="T3" fmla="*/ 5 h 142"/>
              <a:gd name="T4" fmla="*/ 100 w 101"/>
              <a:gd name="T5" fmla="*/ 7 h 142"/>
              <a:gd name="T6" fmla="*/ 98 w 101"/>
              <a:gd name="T7" fmla="*/ 10 h 142"/>
              <a:gd name="T8" fmla="*/ 96 w 101"/>
              <a:gd name="T9" fmla="*/ 13 h 142"/>
              <a:gd name="T10" fmla="*/ 93 w 101"/>
              <a:gd name="T11" fmla="*/ 16 h 142"/>
              <a:gd name="T12" fmla="*/ 90 w 101"/>
              <a:gd name="T13" fmla="*/ 18 h 142"/>
              <a:gd name="T14" fmla="*/ 87 w 101"/>
              <a:gd name="T15" fmla="*/ 21 h 142"/>
              <a:gd name="T16" fmla="*/ 80 w 101"/>
              <a:gd name="T17" fmla="*/ 24 h 142"/>
              <a:gd name="T18" fmla="*/ 75 w 101"/>
              <a:gd name="T19" fmla="*/ 26 h 142"/>
              <a:gd name="T20" fmla="*/ 70 w 101"/>
              <a:gd name="T21" fmla="*/ 27 h 142"/>
              <a:gd name="T22" fmla="*/ 66 w 101"/>
              <a:gd name="T23" fmla="*/ 28 h 142"/>
              <a:gd name="T24" fmla="*/ 58 w 101"/>
              <a:gd name="T25" fmla="*/ 29 h 142"/>
              <a:gd name="T26" fmla="*/ 53 w 101"/>
              <a:gd name="T27" fmla="*/ 29 h 142"/>
              <a:gd name="T28" fmla="*/ 47 w 101"/>
              <a:gd name="T29" fmla="*/ 29 h 142"/>
              <a:gd name="T30" fmla="*/ 43 w 101"/>
              <a:gd name="T31" fmla="*/ 29 h 142"/>
              <a:gd name="T32" fmla="*/ 38 w 101"/>
              <a:gd name="T33" fmla="*/ 28 h 142"/>
              <a:gd name="T34" fmla="*/ 33 w 101"/>
              <a:gd name="T35" fmla="*/ 27 h 142"/>
              <a:gd name="T36" fmla="*/ 28 w 101"/>
              <a:gd name="T37" fmla="*/ 26 h 142"/>
              <a:gd name="T38" fmla="*/ 20 w 101"/>
              <a:gd name="T39" fmla="*/ 23 h 142"/>
              <a:gd name="T40" fmla="*/ 15 w 101"/>
              <a:gd name="T41" fmla="*/ 21 h 142"/>
              <a:gd name="T42" fmla="*/ 0 w 101"/>
              <a:gd name="T43" fmla="*/ 113 h 142"/>
              <a:gd name="T44" fmla="*/ 18 w 101"/>
              <a:gd name="T45" fmla="*/ 135 h 142"/>
              <a:gd name="T46" fmla="*/ 22 w 101"/>
              <a:gd name="T47" fmla="*/ 137 h 142"/>
              <a:gd name="T48" fmla="*/ 28 w 101"/>
              <a:gd name="T49" fmla="*/ 139 h 142"/>
              <a:gd name="T50" fmla="*/ 29 w 101"/>
              <a:gd name="T51" fmla="*/ 139 h 142"/>
              <a:gd name="T52" fmla="*/ 33 w 101"/>
              <a:gd name="T53" fmla="*/ 140 h 142"/>
              <a:gd name="T54" fmla="*/ 37 w 101"/>
              <a:gd name="T55" fmla="*/ 141 h 142"/>
              <a:gd name="T56" fmla="*/ 40 w 101"/>
              <a:gd name="T57" fmla="*/ 141 h 142"/>
              <a:gd name="T58" fmla="*/ 43 w 101"/>
              <a:gd name="T59" fmla="*/ 142 h 142"/>
              <a:gd name="T60" fmla="*/ 47 w 101"/>
              <a:gd name="T61" fmla="*/ 142 h 142"/>
              <a:gd name="T62" fmla="*/ 49 w 101"/>
              <a:gd name="T63" fmla="*/ 142 h 142"/>
              <a:gd name="T64" fmla="*/ 54 w 101"/>
              <a:gd name="T65" fmla="*/ 142 h 142"/>
              <a:gd name="T66" fmla="*/ 58 w 101"/>
              <a:gd name="T67" fmla="*/ 142 h 142"/>
              <a:gd name="T68" fmla="*/ 60 w 101"/>
              <a:gd name="T69" fmla="*/ 142 h 142"/>
              <a:gd name="T70" fmla="*/ 66 w 101"/>
              <a:gd name="T71" fmla="*/ 141 h 142"/>
              <a:gd name="T72" fmla="*/ 70 w 101"/>
              <a:gd name="T73" fmla="*/ 140 h 142"/>
              <a:gd name="T74" fmla="*/ 75 w 101"/>
              <a:gd name="T75" fmla="*/ 139 h 142"/>
              <a:gd name="T76" fmla="*/ 76 w 101"/>
              <a:gd name="T77" fmla="*/ 138 h 142"/>
              <a:gd name="T78" fmla="*/ 81 w 101"/>
              <a:gd name="T79" fmla="*/ 136 h 142"/>
              <a:gd name="T80" fmla="*/ 87 w 101"/>
              <a:gd name="T81" fmla="*/ 133 h 142"/>
              <a:gd name="T82" fmla="*/ 90 w 101"/>
              <a:gd name="T83" fmla="*/ 131 h 142"/>
              <a:gd name="T84" fmla="*/ 93 w 101"/>
              <a:gd name="T85" fmla="*/ 129 h 142"/>
              <a:gd name="T86" fmla="*/ 94 w 101"/>
              <a:gd name="T87" fmla="*/ 128 h 142"/>
              <a:gd name="T88" fmla="*/ 96 w 101"/>
              <a:gd name="T89" fmla="*/ 125 h 142"/>
              <a:gd name="T90" fmla="*/ 98 w 101"/>
              <a:gd name="T91" fmla="*/ 123 h 142"/>
              <a:gd name="T92" fmla="*/ 99 w 101"/>
              <a:gd name="T93" fmla="*/ 122 h 142"/>
              <a:gd name="T94" fmla="*/ 100 w 101"/>
              <a:gd name="T95" fmla="*/ 119 h 142"/>
              <a:gd name="T96" fmla="*/ 100 w 101"/>
              <a:gd name="T97" fmla="*/ 117 h 142"/>
              <a:gd name="T98" fmla="*/ 101 w 101"/>
              <a:gd name="T99" fmla="*/ 116 h 142"/>
              <a:gd name="T100" fmla="*/ 101 w 101"/>
              <a:gd name="T101" fmla="*/ 113 h 142"/>
              <a:gd name="T102" fmla="*/ 101 w 101"/>
              <a:gd name="T103" fmla="*/ 11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1" h="142">
                <a:moveTo>
                  <a:pt x="101" y="0"/>
                </a:moveTo>
                <a:cubicBezTo>
                  <a:pt x="101" y="1"/>
                  <a:pt x="101" y="1"/>
                  <a:pt x="101" y="2"/>
                </a:cubicBezTo>
                <a:cubicBezTo>
                  <a:pt x="101" y="2"/>
                  <a:pt x="101" y="3"/>
                  <a:pt x="101" y="3"/>
                </a:cubicBezTo>
                <a:cubicBezTo>
                  <a:pt x="101" y="4"/>
                  <a:pt x="101" y="4"/>
                  <a:pt x="101" y="5"/>
                </a:cubicBezTo>
                <a:cubicBezTo>
                  <a:pt x="100" y="5"/>
                  <a:pt x="100" y="6"/>
                  <a:pt x="100" y="6"/>
                </a:cubicBezTo>
                <a:cubicBezTo>
                  <a:pt x="100" y="7"/>
                  <a:pt x="100" y="7"/>
                  <a:pt x="100" y="7"/>
                </a:cubicBezTo>
                <a:cubicBezTo>
                  <a:pt x="99" y="8"/>
                  <a:pt x="99" y="8"/>
                  <a:pt x="99" y="9"/>
                </a:cubicBezTo>
                <a:cubicBezTo>
                  <a:pt x="99" y="9"/>
                  <a:pt x="98" y="10"/>
                  <a:pt x="98" y="10"/>
                </a:cubicBezTo>
                <a:cubicBezTo>
                  <a:pt x="98" y="11"/>
                  <a:pt x="97" y="11"/>
                  <a:pt x="97" y="12"/>
                </a:cubicBezTo>
                <a:cubicBezTo>
                  <a:pt x="97" y="12"/>
                  <a:pt x="96" y="12"/>
                  <a:pt x="96" y="13"/>
                </a:cubicBezTo>
                <a:cubicBezTo>
                  <a:pt x="96" y="14"/>
                  <a:pt x="95" y="14"/>
                  <a:pt x="94" y="15"/>
                </a:cubicBezTo>
                <a:cubicBezTo>
                  <a:pt x="94" y="15"/>
                  <a:pt x="94" y="16"/>
                  <a:pt x="93" y="16"/>
                </a:cubicBezTo>
                <a:cubicBezTo>
                  <a:pt x="93" y="16"/>
                  <a:pt x="92" y="17"/>
                  <a:pt x="92" y="17"/>
                </a:cubicBezTo>
                <a:cubicBezTo>
                  <a:pt x="91" y="18"/>
                  <a:pt x="91" y="18"/>
                  <a:pt x="90" y="18"/>
                </a:cubicBezTo>
                <a:cubicBezTo>
                  <a:pt x="90" y="19"/>
                  <a:pt x="89" y="19"/>
                  <a:pt x="88" y="20"/>
                </a:cubicBezTo>
                <a:cubicBezTo>
                  <a:pt x="88" y="20"/>
                  <a:pt x="87" y="20"/>
                  <a:pt x="87" y="21"/>
                </a:cubicBezTo>
                <a:cubicBezTo>
                  <a:pt x="85" y="22"/>
                  <a:pt x="83" y="22"/>
                  <a:pt x="82" y="23"/>
                </a:cubicBezTo>
                <a:cubicBezTo>
                  <a:pt x="81" y="23"/>
                  <a:pt x="81" y="24"/>
                  <a:pt x="80" y="24"/>
                </a:cubicBezTo>
                <a:cubicBezTo>
                  <a:pt x="79" y="24"/>
                  <a:pt x="78" y="25"/>
                  <a:pt x="76" y="25"/>
                </a:cubicBezTo>
                <a:cubicBezTo>
                  <a:pt x="76" y="25"/>
                  <a:pt x="75" y="26"/>
                  <a:pt x="75" y="26"/>
                </a:cubicBezTo>
                <a:cubicBezTo>
                  <a:pt x="74" y="26"/>
                  <a:pt x="73" y="26"/>
                  <a:pt x="72" y="27"/>
                </a:cubicBezTo>
                <a:cubicBezTo>
                  <a:pt x="72" y="27"/>
                  <a:pt x="71" y="27"/>
                  <a:pt x="70" y="27"/>
                </a:cubicBezTo>
                <a:cubicBezTo>
                  <a:pt x="69" y="27"/>
                  <a:pt x="69" y="27"/>
                  <a:pt x="68" y="28"/>
                </a:cubicBezTo>
                <a:cubicBezTo>
                  <a:pt x="67" y="28"/>
                  <a:pt x="66" y="28"/>
                  <a:pt x="66" y="28"/>
                </a:cubicBezTo>
                <a:cubicBezTo>
                  <a:pt x="64" y="28"/>
                  <a:pt x="62" y="29"/>
                  <a:pt x="60" y="29"/>
                </a:cubicBezTo>
                <a:cubicBezTo>
                  <a:pt x="59" y="29"/>
                  <a:pt x="59" y="29"/>
                  <a:pt x="58" y="29"/>
                </a:cubicBezTo>
                <a:cubicBezTo>
                  <a:pt x="57" y="29"/>
                  <a:pt x="56" y="29"/>
                  <a:pt x="55" y="29"/>
                </a:cubicBezTo>
                <a:cubicBezTo>
                  <a:pt x="54" y="29"/>
                  <a:pt x="53" y="29"/>
                  <a:pt x="53" y="29"/>
                </a:cubicBezTo>
                <a:cubicBezTo>
                  <a:pt x="52" y="29"/>
                  <a:pt x="51" y="29"/>
                  <a:pt x="50" y="29"/>
                </a:cubicBezTo>
                <a:cubicBezTo>
                  <a:pt x="49" y="29"/>
                  <a:pt x="48" y="29"/>
                  <a:pt x="47" y="29"/>
                </a:cubicBezTo>
                <a:cubicBezTo>
                  <a:pt x="47" y="29"/>
                  <a:pt x="46" y="29"/>
                  <a:pt x="45" y="29"/>
                </a:cubicBezTo>
                <a:cubicBezTo>
                  <a:pt x="44" y="29"/>
                  <a:pt x="43" y="29"/>
                  <a:pt x="43" y="29"/>
                </a:cubicBezTo>
                <a:cubicBezTo>
                  <a:pt x="42" y="29"/>
                  <a:pt x="41" y="29"/>
                  <a:pt x="40" y="29"/>
                </a:cubicBezTo>
                <a:cubicBezTo>
                  <a:pt x="39" y="29"/>
                  <a:pt x="38" y="28"/>
                  <a:pt x="38" y="28"/>
                </a:cubicBezTo>
                <a:cubicBezTo>
                  <a:pt x="37" y="28"/>
                  <a:pt x="36" y="28"/>
                  <a:pt x="35" y="28"/>
                </a:cubicBezTo>
                <a:cubicBezTo>
                  <a:pt x="34" y="28"/>
                  <a:pt x="34" y="28"/>
                  <a:pt x="33" y="27"/>
                </a:cubicBezTo>
                <a:cubicBezTo>
                  <a:pt x="32" y="27"/>
                  <a:pt x="31" y="27"/>
                  <a:pt x="30" y="27"/>
                </a:cubicBezTo>
                <a:cubicBezTo>
                  <a:pt x="29" y="26"/>
                  <a:pt x="29" y="26"/>
                  <a:pt x="28" y="26"/>
                </a:cubicBezTo>
                <a:cubicBezTo>
                  <a:pt x="26" y="26"/>
                  <a:pt x="24" y="25"/>
                  <a:pt x="23" y="24"/>
                </a:cubicBezTo>
                <a:cubicBezTo>
                  <a:pt x="22" y="24"/>
                  <a:pt x="21" y="24"/>
                  <a:pt x="20" y="23"/>
                </a:cubicBezTo>
                <a:cubicBezTo>
                  <a:pt x="20" y="23"/>
                  <a:pt x="19" y="23"/>
                  <a:pt x="19" y="23"/>
                </a:cubicBezTo>
                <a:cubicBezTo>
                  <a:pt x="18" y="22"/>
                  <a:pt x="16" y="21"/>
                  <a:pt x="15" y="21"/>
                </a:cubicBezTo>
                <a:cubicBezTo>
                  <a:pt x="5" y="15"/>
                  <a:pt x="0" y="7"/>
                  <a:pt x="0" y="0"/>
                </a:cubicBezTo>
                <a:cubicBezTo>
                  <a:pt x="0" y="113"/>
                  <a:pt x="0" y="113"/>
                  <a:pt x="0" y="113"/>
                </a:cubicBezTo>
                <a:cubicBezTo>
                  <a:pt x="0" y="120"/>
                  <a:pt x="5" y="128"/>
                  <a:pt x="15" y="133"/>
                </a:cubicBezTo>
                <a:cubicBezTo>
                  <a:pt x="16" y="134"/>
                  <a:pt x="17" y="135"/>
                  <a:pt x="18" y="135"/>
                </a:cubicBezTo>
                <a:cubicBezTo>
                  <a:pt x="19" y="136"/>
                  <a:pt x="19" y="136"/>
                  <a:pt x="20" y="136"/>
                </a:cubicBezTo>
                <a:cubicBezTo>
                  <a:pt x="21" y="136"/>
                  <a:pt x="21" y="137"/>
                  <a:pt x="22" y="137"/>
                </a:cubicBezTo>
                <a:cubicBezTo>
                  <a:pt x="22" y="137"/>
                  <a:pt x="22" y="137"/>
                  <a:pt x="22" y="137"/>
                </a:cubicBezTo>
                <a:cubicBezTo>
                  <a:pt x="24" y="138"/>
                  <a:pt x="26" y="138"/>
                  <a:pt x="28" y="139"/>
                </a:cubicBezTo>
                <a:cubicBezTo>
                  <a:pt x="28" y="139"/>
                  <a:pt x="28" y="139"/>
                  <a:pt x="28" y="139"/>
                </a:cubicBezTo>
                <a:cubicBezTo>
                  <a:pt x="29" y="139"/>
                  <a:pt x="29" y="139"/>
                  <a:pt x="29" y="139"/>
                </a:cubicBezTo>
                <a:cubicBezTo>
                  <a:pt x="31" y="140"/>
                  <a:pt x="32" y="140"/>
                  <a:pt x="33" y="140"/>
                </a:cubicBezTo>
                <a:cubicBezTo>
                  <a:pt x="33" y="140"/>
                  <a:pt x="33" y="140"/>
                  <a:pt x="33" y="140"/>
                </a:cubicBezTo>
                <a:cubicBezTo>
                  <a:pt x="34" y="140"/>
                  <a:pt x="34" y="140"/>
                  <a:pt x="35" y="141"/>
                </a:cubicBezTo>
                <a:cubicBezTo>
                  <a:pt x="36" y="141"/>
                  <a:pt x="36" y="141"/>
                  <a:pt x="37" y="141"/>
                </a:cubicBezTo>
                <a:cubicBezTo>
                  <a:pt x="38" y="141"/>
                  <a:pt x="38" y="141"/>
                  <a:pt x="38" y="141"/>
                </a:cubicBezTo>
                <a:cubicBezTo>
                  <a:pt x="39" y="141"/>
                  <a:pt x="39" y="141"/>
                  <a:pt x="40" y="141"/>
                </a:cubicBezTo>
                <a:cubicBezTo>
                  <a:pt x="41" y="141"/>
                  <a:pt x="41" y="142"/>
                  <a:pt x="42" y="142"/>
                </a:cubicBezTo>
                <a:cubicBezTo>
                  <a:pt x="43" y="142"/>
                  <a:pt x="43" y="142"/>
                  <a:pt x="43" y="142"/>
                </a:cubicBezTo>
                <a:cubicBezTo>
                  <a:pt x="44" y="142"/>
                  <a:pt x="44" y="142"/>
                  <a:pt x="45" y="142"/>
                </a:cubicBezTo>
                <a:cubicBezTo>
                  <a:pt x="45" y="142"/>
                  <a:pt x="46" y="142"/>
                  <a:pt x="47" y="142"/>
                </a:cubicBezTo>
                <a:cubicBezTo>
                  <a:pt x="48" y="142"/>
                  <a:pt x="48" y="142"/>
                  <a:pt x="48" y="142"/>
                </a:cubicBezTo>
                <a:cubicBezTo>
                  <a:pt x="49" y="142"/>
                  <a:pt x="49" y="142"/>
                  <a:pt x="49" y="142"/>
                </a:cubicBezTo>
                <a:cubicBezTo>
                  <a:pt x="50" y="142"/>
                  <a:pt x="51" y="142"/>
                  <a:pt x="52" y="142"/>
                </a:cubicBezTo>
                <a:cubicBezTo>
                  <a:pt x="53" y="142"/>
                  <a:pt x="53" y="142"/>
                  <a:pt x="54" y="142"/>
                </a:cubicBezTo>
                <a:cubicBezTo>
                  <a:pt x="54" y="142"/>
                  <a:pt x="54" y="142"/>
                  <a:pt x="54" y="142"/>
                </a:cubicBezTo>
                <a:cubicBezTo>
                  <a:pt x="56" y="142"/>
                  <a:pt x="57" y="142"/>
                  <a:pt x="58" y="142"/>
                </a:cubicBezTo>
                <a:cubicBezTo>
                  <a:pt x="58" y="142"/>
                  <a:pt x="59" y="142"/>
                  <a:pt x="59" y="142"/>
                </a:cubicBezTo>
                <a:cubicBezTo>
                  <a:pt x="59" y="142"/>
                  <a:pt x="59" y="142"/>
                  <a:pt x="60" y="142"/>
                </a:cubicBezTo>
                <a:cubicBezTo>
                  <a:pt x="62" y="141"/>
                  <a:pt x="63" y="141"/>
                  <a:pt x="65" y="141"/>
                </a:cubicBezTo>
                <a:cubicBezTo>
                  <a:pt x="65" y="141"/>
                  <a:pt x="66" y="141"/>
                  <a:pt x="66" y="141"/>
                </a:cubicBezTo>
                <a:cubicBezTo>
                  <a:pt x="66" y="141"/>
                  <a:pt x="67" y="140"/>
                  <a:pt x="67" y="140"/>
                </a:cubicBezTo>
                <a:cubicBezTo>
                  <a:pt x="68" y="140"/>
                  <a:pt x="69" y="140"/>
                  <a:pt x="70" y="140"/>
                </a:cubicBezTo>
                <a:cubicBezTo>
                  <a:pt x="71" y="140"/>
                  <a:pt x="71" y="139"/>
                  <a:pt x="72" y="139"/>
                </a:cubicBezTo>
                <a:cubicBezTo>
                  <a:pt x="73" y="139"/>
                  <a:pt x="74" y="139"/>
                  <a:pt x="75" y="139"/>
                </a:cubicBezTo>
                <a:cubicBezTo>
                  <a:pt x="75" y="138"/>
                  <a:pt x="75" y="138"/>
                  <a:pt x="75" y="138"/>
                </a:cubicBezTo>
                <a:cubicBezTo>
                  <a:pt x="76" y="138"/>
                  <a:pt x="76" y="138"/>
                  <a:pt x="76" y="138"/>
                </a:cubicBezTo>
                <a:cubicBezTo>
                  <a:pt x="77" y="138"/>
                  <a:pt x="79" y="137"/>
                  <a:pt x="80" y="137"/>
                </a:cubicBezTo>
                <a:cubicBezTo>
                  <a:pt x="81" y="136"/>
                  <a:pt x="81" y="136"/>
                  <a:pt x="81" y="136"/>
                </a:cubicBezTo>
                <a:cubicBezTo>
                  <a:pt x="83" y="135"/>
                  <a:pt x="85" y="134"/>
                  <a:pt x="86" y="133"/>
                </a:cubicBezTo>
                <a:cubicBezTo>
                  <a:pt x="86" y="133"/>
                  <a:pt x="87" y="133"/>
                  <a:pt x="87" y="133"/>
                </a:cubicBezTo>
                <a:cubicBezTo>
                  <a:pt x="87" y="133"/>
                  <a:pt x="88" y="133"/>
                  <a:pt x="88" y="132"/>
                </a:cubicBezTo>
                <a:cubicBezTo>
                  <a:pt x="89" y="132"/>
                  <a:pt x="89" y="131"/>
                  <a:pt x="90" y="131"/>
                </a:cubicBezTo>
                <a:cubicBezTo>
                  <a:pt x="90" y="131"/>
                  <a:pt x="91" y="130"/>
                  <a:pt x="91" y="130"/>
                </a:cubicBezTo>
                <a:cubicBezTo>
                  <a:pt x="92" y="130"/>
                  <a:pt x="92" y="129"/>
                  <a:pt x="93" y="129"/>
                </a:cubicBezTo>
                <a:cubicBezTo>
                  <a:pt x="93" y="129"/>
                  <a:pt x="93" y="128"/>
                  <a:pt x="93" y="128"/>
                </a:cubicBezTo>
                <a:cubicBezTo>
                  <a:pt x="93" y="128"/>
                  <a:pt x="94" y="128"/>
                  <a:pt x="94" y="128"/>
                </a:cubicBezTo>
                <a:cubicBezTo>
                  <a:pt x="95" y="127"/>
                  <a:pt x="95" y="126"/>
                  <a:pt x="96" y="126"/>
                </a:cubicBezTo>
                <a:cubicBezTo>
                  <a:pt x="96" y="125"/>
                  <a:pt x="96" y="125"/>
                  <a:pt x="96" y="125"/>
                </a:cubicBezTo>
                <a:cubicBezTo>
                  <a:pt x="96" y="125"/>
                  <a:pt x="97" y="125"/>
                  <a:pt x="97" y="125"/>
                </a:cubicBezTo>
                <a:cubicBezTo>
                  <a:pt x="97" y="124"/>
                  <a:pt x="98" y="123"/>
                  <a:pt x="98" y="123"/>
                </a:cubicBezTo>
                <a:cubicBezTo>
                  <a:pt x="98" y="123"/>
                  <a:pt x="98" y="122"/>
                  <a:pt x="98" y="122"/>
                </a:cubicBezTo>
                <a:cubicBezTo>
                  <a:pt x="98" y="122"/>
                  <a:pt x="99" y="122"/>
                  <a:pt x="99" y="122"/>
                </a:cubicBezTo>
                <a:cubicBezTo>
                  <a:pt x="99" y="121"/>
                  <a:pt x="99" y="121"/>
                  <a:pt x="99" y="120"/>
                </a:cubicBezTo>
                <a:cubicBezTo>
                  <a:pt x="99" y="120"/>
                  <a:pt x="100" y="119"/>
                  <a:pt x="100" y="119"/>
                </a:cubicBezTo>
                <a:cubicBezTo>
                  <a:pt x="100" y="119"/>
                  <a:pt x="100" y="119"/>
                  <a:pt x="100" y="119"/>
                </a:cubicBezTo>
                <a:cubicBezTo>
                  <a:pt x="100" y="118"/>
                  <a:pt x="100" y="118"/>
                  <a:pt x="100" y="117"/>
                </a:cubicBezTo>
                <a:cubicBezTo>
                  <a:pt x="100" y="117"/>
                  <a:pt x="100" y="117"/>
                  <a:pt x="101" y="116"/>
                </a:cubicBezTo>
                <a:cubicBezTo>
                  <a:pt x="101" y="116"/>
                  <a:pt x="101" y="116"/>
                  <a:pt x="101" y="116"/>
                </a:cubicBezTo>
                <a:cubicBezTo>
                  <a:pt x="101" y="116"/>
                  <a:pt x="101" y="115"/>
                  <a:pt x="101" y="114"/>
                </a:cubicBezTo>
                <a:cubicBezTo>
                  <a:pt x="101" y="114"/>
                  <a:pt x="101" y="114"/>
                  <a:pt x="101" y="113"/>
                </a:cubicBezTo>
                <a:cubicBezTo>
                  <a:pt x="101" y="113"/>
                  <a:pt x="101" y="113"/>
                  <a:pt x="101" y="113"/>
                </a:cubicBezTo>
                <a:cubicBezTo>
                  <a:pt x="101" y="113"/>
                  <a:pt x="101" y="113"/>
                  <a:pt x="101" y="113"/>
                </a:cubicBezTo>
                <a:lnTo>
                  <a:pt x="101"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2408238" y="4014788"/>
            <a:ext cx="800100" cy="463550"/>
          </a:xfrm>
          <a:custGeom>
            <a:avLst/>
            <a:gdLst>
              <a:gd name="T0" fmla="*/ 91 w 111"/>
              <a:gd name="T1" fmla="*/ 11 h 64"/>
              <a:gd name="T2" fmla="*/ 92 w 111"/>
              <a:gd name="T3" fmla="*/ 53 h 64"/>
              <a:gd name="T4" fmla="*/ 20 w 111"/>
              <a:gd name="T5" fmla="*/ 53 h 64"/>
              <a:gd name="T6" fmla="*/ 20 w 111"/>
              <a:gd name="T7" fmla="*/ 11 h 64"/>
              <a:gd name="T8" fmla="*/ 91 w 111"/>
              <a:gd name="T9" fmla="*/ 11 h 64"/>
            </a:gdLst>
            <a:ahLst/>
            <a:cxnLst>
              <a:cxn ang="0">
                <a:pos x="T0" y="T1"/>
              </a:cxn>
              <a:cxn ang="0">
                <a:pos x="T2" y="T3"/>
              </a:cxn>
              <a:cxn ang="0">
                <a:pos x="T4" y="T5"/>
              </a:cxn>
              <a:cxn ang="0">
                <a:pos x="T6" y="T7"/>
              </a:cxn>
              <a:cxn ang="0">
                <a:pos x="T8" y="T9"/>
              </a:cxn>
            </a:cxnLst>
            <a:rect l="0" t="0" r="r" b="b"/>
            <a:pathLst>
              <a:path w="111" h="64">
                <a:moveTo>
                  <a:pt x="91" y="11"/>
                </a:moveTo>
                <a:cubicBezTo>
                  <a:pt x="111" y="23"/>
                  <a:pt x="111" y="41"/>
                  <a:pt x="92" y="53"/>
                </a:cubicBezTo>
                <a:cubicBezTo>
                  <a:pt x="72" y="64"/>
                  <a:pt x="40" y="64"/>
                  <a:pt x="20" y="53"/>
                </a:cubicBezTo>
                <a:cubicBezTo>
                  <a:pt x="0" y="41"/>
                  <a:pt x="0" y="23"/>
                  <a:pt x="20" y="11"/>
                </a:cubicBezTo>
                <a:cubicBezTo>
                  <a:pt x="40" y="0"/>
                  <a:pt x="71" y="0"/>
                  <a:pt x="91" y="11"/>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4960938" y="3833813"/>
            <a:ext cx="728663" cy="1035050"/>
          </a:xfrm>
          <a:custGeom>
            <a:avLst/>
            <a:gdLst>
              <a:gd name="T0" fmla="*/ 101 w 101"/>
              <a:gd name="T1" fmla="*/ 2 h 143"/>
              <a:gd name="T2" fmla="*/ 100 w 101"/>
              <a:gd name="T3" fmla="*/ 5 h 143"/>
              <a:gd name="T4" fmla="*/ 99 w 101"/>
              <a:gd name="T5" fmla="*/ 8 h 143"/>
              <a:gd name="T6" fmla="*/ 98 w 101"/>
              <a:gd name="T7" fmla="*/ 10 h 143"/>
              <a:gd name="T8" fmla="*/ 96 w 101"/>
              <a:gd name="T9" fmla="*/ 13 h 143"/>
              <a:gd name="T10" fmla="*/ 93 w 101"/>
              <a:gd name="T11" fmla="*/ 16 h 143"/>
              <a:gd name="T12" fmla="*/ 90 w 101"/>
              <a:gd name="T13" fmla="*/ 19 h 143"/>
              <a:gd name="T14" fmla="*/ 86 w 101"/>
              <a:gd name="T15" fmla="*/ 21 h 143"/>
              <a:gd name="T16" fmla="*/ 80 w 101"/>
              <a:gd name="T17" fmla="*/ 24 h 143"/>
              <a:gd name="T18" fmla="*/ 75 w 101"/>
              <a:gd name="T19" fmla="*/ 26 h 143"/>
              <a:gd name="T20" fmla="*/ 70 w 101"/>
              <a:gd name="T21" fmla="*/ 28 h 143"/>
              <a:gd name="T22" fmla="*/ 65 w 101"/>
              <a:gd name="T23" fmla="*/ 29 h 143"/>
              <a:gd name="T24" fmla="*/ 58 w 101"/>
              <a:gd name="T25" fmla="*/ 29 h 143"/>
              <a:gd name="T26" fmla="*/ 52 w 101"/>
              <a:gd name="T27" fmla="*/ 30 h 143"/>
              <a:gd name="T28" fmla="*/ 47 w 101"/>
              <a:gd name="T29" fmla="*/ 30 h 143"/>
              <a:gd name="T30" fmla="*/ 42 w 101"/>
              <a:gd name="T31" fmla="*/ 29 h 143"/>
              <a:gd name="T32" fmla="*/ 37 w 101"/>
              <a:gd name="T33" fmla="*/ 29 h 143"/>
              <a:gd name="T34" fmla="*/ 33 w 101"/>
              <a:gd name="T35" fmla="*/ 28 h 143"/>
              <a:gd name="T36" fmla="*/ 28 w 101"/>
              <a:gd name="T37" fmla="*/ 27 h 143"/>
              <a:gd name="T38" fmla="*/ 20 w 101"/>
              <a:gd name="T39" fmla="*/ 24 h 143"/>
              <a:gd name="T40" fmla="*/ 15 w 101"/>
              <a:gd name="T41" fmla="*/ 21 h 143"/>
              <a:gd name="T42" fmla="*/ 0 w 101"/>
              <a:gd name="T43" fmla="*/ 113 h 143"/>
              <a:gd name="T44" fmla="*/ 18 w 101"/>
              <a:gd name="T45" fmla="*/ 136 h 143"/>
              <a:gd name="T46" fmla="*/ 22 w 101"/>
              <a:gd name="T47" fmla="*/ 137 h 143"/>
              <a:gd name="T48" fmla="*/ 28 w 101"/>
              <a:gd name="T49" fmla="*/ 139 h 143"/>
              <a:gd name="T50" fmla="*/ 29 w 101"/>
              <a:gd name="T51" fmla="*/ 140 h 143"/>
              <a:gd name="T52" fmla="*/ 33 w 101"/>
              <a:gd name="T53" fmla="*/ 141 h 143"/>
              <a:gd name="T54" fmla="*/ 37 w 101"/>
              <a:gd name="T55" fmla="*/ 142 h 143"/>
              <a:gd name="T56" fmla="*/ 39 w 101"/>
              <a:gd name="T57" fmla="*/ 142 h 143"/>
              <a:gd name="T58" fmla="*/ 43 w 101"/>
              <a:gd name="T59" fmla="*/ 142 h 143"/>
              <a:gd name="T60" fmla="*/ 47 w 101"/>
              <a:gd name="T61" fmla="*/ 142 h 143"/>
              <a:gd name="T62" fmla="*/ 49 w 101"/>
              <a:gd name="T63" fmla="*/ 143 h 143"/>
              <a:gd name="T64" fmla="*/ 53 w 101"/>
              <a:gd name="T65" fmla="*/ 143 h 143"/>
              <a:gd name="T66" fmla="*/ 57 w 101"/>
              <a:gd name="T67" fmla="*/ 142 h 143"/>
              <a:gd name="T68" fmla="*/ 59 w 101"/>
              <a:gd name="T69" fmla="*/ 142 h 143"/>
              <a:gd name="T70" fmla="*/ 65 w 101"/>
              <a:gd name="T71" fmla="*/ 141 h 143"/>
              <a:gd name="T72" fmla="*/ 70 w 101"/>
              <a:gd name="T73" fmla="*/ 140 h 143"/>
              <a:gd name="T74" fmla="*/ 74 w 101"/>
              <a:gd name="T75" fmla="*/ 139 h 143"/>
              <a:gd name="T76" fmla="*/ 76 w 101"/>
              <a:gd name="T77" fmla="*/ 139 h 143"/>
              <a:gd name="T78" fmla="*/ 81 w 101"/>
              <a:gd name="T79" fmla="*/ 136 h 143"/>
              <a:gd name="T80" fmla="*/ 87 w 101"/>
              <a:gd name="T81" fmla="*/ 134 h 143"/>
              <a:gd name="T82" fmla="*/ 90 w 101"/>
              <a:gd name="T83" fmla="*/ 132 h 143"/>
              <a:gd name="T84" fmla="*/ 93 w 101"/>
              <a:gd name="T85" fmla="*/ 129 h 143"/>
              <a:gd name="T86" fmla="*/ 94 w 101"/>
              <a:gd name="T87" fmla="*/ 128 h 143"/>
              <a:gd name="T88" fmla="*/ 96 w 101"/>
              <a:gd name="T89" fmla="*/ 126 h 143"/>
              <a:gd name="T90" fmla="*/ 98 w 101"/>
              <a:gd name="T91" fmla="*/ 123 h 143"/>
              <a:gd name="T92" fmla="*/ 98 w 101"/>
              <a:gd name="T93" fmla="*/ 122 h 143"/>
              <a:gd name="T94" fmla="*/ 99 w 101"/>
              <a:gd name="T95" fmla="*/ 120 h 143"/>
              <a:gd name="T96" fmla="*/ 100 w 101"/>
              <a:gd name="T97" fmla="*/ 118 h 143"/>
              <a:gd name="T98" fmla="*/ 100 w 101"/>
              <a:gd name="T99" fmla="*/ 117 h 143"/>
              <a:gd name="T100" fmla="*/ 101 w 101"/>
              <a:gd name="T101" fmla="*/ 114 h 143"/>
              <a:gd name="T102" fmla="*/ 101 w 101"/>
              <a:gd name="T103" fmla="*/ 11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1" h="143">
                <a:moveTo>
                  <a:pt x="101" y="1"/>
                </a:moveTo>
                <a:cubicBezTo>
                  <a:pt x="101" y="1"/>
                  <a:pt x="101" y="2"/>
                  <a:pt x="101" y="2"/>
                </a:cubicBezTo>
                <a:cubicBezTo>
                  <a:pt x="101" y="3"/>
                  <a:pt x="101" y="3"/>
                  <a:pt x="101" y="4"/>
                </a:cubicBezTo>
                <a:cubicBezTo>
                  <a:pt x="101" y="4"/>
                  <a:pt x="100" y="5"/>
                  <a:pt x="100" y="5"/>
                </a:cubicBezTo>
                <a:cubicBezTo>
                  <a:pt x="100" y="6"/>
                  <a:pt x="100" y="6"/>
                  <a:pt x="100" y="7"/>
                </a:cubicBezTo>
                <a:cubicBezTo>
                  <a:pt x="100" y="7"/>
                  <a:pt x="100" y="7"/>
                  <a:pt x="99" y="8"/>
                </a:cubicBezTo>
                <a:cubicBezTo>
                  <a:pt x="99" y="8"/>
                  <a:pt x="99" y="9"/>
                  <a:pt x="99" y="9"/>
                </a:cubicBezTo>
                <a:cubicBezTo>
                  <a:pt x="98" y="10"/>
                  <a:pt x="98" y="10"/>
                  <a:pt x="98" y="10"/>
                </a:cubicBezTo>
                <a:cubicBezTo>
                  <a:pt x="98" y="11"/>
                  <a:pt x="97" y="12"/>
                  <a:pt x="97" y="12"/>
                </a:cubicBezTo>
                <a:cubicBezTo>
                  <a:pt x="97" y="13"/>
                  <a:pt x="96" y="13"/>
                  <a:pt x="96" y="13"/>
                </a:cubicBezTo>
                <a:cubicBezTo>
                  <a:pt x="95" y="14"/>
                  <a:pt x="95" y="15"/>
                  <a:pt x="94" y="16"/>
                </a:cubicBezTo>
                <a:cubicBezTo>
                  <a:pt x="94" y="16"/>
                  <a:pt x="93" y="16"/>
                  <a:pt x="93" y="16"/>
                </a:cubicBezTo>
                <a:cubicBezTo>
                  <a:pt x="93" y="17"/>
                  <a:pt x="92" y="17"/>
                  <a:pt x="91" y="18"/>
                </a:cubicBezTo>
                <a:cubicBezTo>
                  <a:pt x="91" y="18"/>
                  <a:pt x="91" y="18"/>
                  <a:pt x="90" y="19"/>
                </a:cubicBezTo>
                <a:cubicBezTo>
                  <a:pt x="89" y="19"/>
                  <a:pt x="89" y="20"/>
                  <a:pt x="88" y="20"/>
                </a:cubicBezTo>
                <a:cubicBezTo>
                  <a:pt x="88" y="20"/>
                  <a:pt x="87" y="21"/>
                  <a:pt x="86" y="21"/>
                </a:cubicBezTo>
                <a:cubicBezTo>
                  <a:pt x="85" y="22"/>
                  <a:pt x="83" y="23"/>
                  <a:pt x="82" y="24"/>
                </a:cubicBezTo>
                <a:cubicBezTo>
                  <a:pt x="81" y="24"/>
                  <a:pt x="81" y="24"/>
                  <a:pt x="80" y="24"/>
                </a:cubicBezTo>
                <a:cubicBezTo>
                  <a:pt x="79" y="25"/>
                  <a:pt x="77" y="25"/>
                  <a:pt x="76" y="26"/>
                </a:cubicBezTo>
                <a:cubicBezTo>
                  <a:pt x="76" y="26"/>
                  <a:pt x="75" y="26"/>
                  <a:pt x="75" y="26"/>
                </a:cubicBezTo>
                <a:cubicBezTo>
                  <a:pt x="74" y="27"/>
                  <a:pt x="73" y="27"/>
                  <a:pt x="72" y="27"/>
                </a:cubicBezTo>
                <a:cubicBezTo>
                  <a:pt x="71" y="27"/>
                  <a:pt x="71" y="27"/>
                  <a:pt x="70" y="28"/>
                </a:cubicBezTo>
                <a:cubicBezTo>
                  <a:pt x="69" y="28"/>
                  <a:pt x="68" y="28"/>
                  <a:pt x="67" y="28"/>
                </a:cubicBezTo>
                <a:cubicBezTo>
                  <a:pt x="67" y="28"/>
                  <a:pt x="66" y="28"/>
                  <a:pt x="65" y="29"/>
                </a:cubicBezTo>
                <a:cubicBezTo>
                  <a:pt x="63" y="29"/>
                  <a:pt x="62" y="29"/>
                  <a:pt x="60" y="29"/>
                </a:cubicBezTo>
                <a:cubicBezTo>
                  <a:pt x="59" y="29"/>
                  <a:pt x="58" y="29"/>
                  <a:pt x="58" y="29"/>
                </a:cubicBezTo>
                <a:cubicBezTo>
                  <a:pt x="57" y="30"/>
                  <a:pt x="56" y="30"/>
                  <a:pt x="54" y="30"/>
                </a:cubicBezTo>
                <a:cubicBezTo>
                  <a:pt x="54" y="30"/>
                  <a:pt x="53" y="30"/>
                  <a:pt x="52" y="30"/>
                </a:cubicBezTo>
                <a:cubicBezTo>
                  <a:pt x="51" y="30"/>
                  <a:pt x="50" y="30"/>
                  <a:pt x="49" y="30"/>
                </a:cubicBezTo>
                <a:cubicBezTo>
                  <a:pt x="49" y="30"/>
                  <a:pt x="48" y="30"/>
                  <a:pt x="47" y="30"/>
                </a:cubicBezTo>
                <a:cubicBezTo>
                  <a:pt x="46" y="30"/>
                  <a:pt x="45" y="30"/>
                  <a:pt x="45" y="30"/>
                </a:cubicBezTo>
                <a:cubicBezTo>
                  <a:pt x="44" y="30"/>
                  <a:pt x="43" y="29"/>
                  <a:pt x="42" y="29"/>
                </a:cubicBezTo>
                <a:cubicBezTo>
                  <a:pt x="41" y="29"/>
                  <a:pt x="41" y="29"/>
                  <a:pt x="40" y="29"/>
                </a:cubicBezTo>
                <a:cubicBezTo>
                  <a:pt x="39" y="29"/>
                  <a:pt x="38" y="29"/>
                  <a:pt x="37" y="29"/>
                </a:cubicBezTo>
                <a:cubicBezTo>
                  <a:pt x="37" y="29"/>
                  <a:pt x="36" y="28"/>
                  <a:pt x="35" y="28"/>
                </a:cubicBezTo>
                <a:cubicBezTo>
                  <a:pt x="34" y="28"/>
                  <a:pt x="33" y="28"/>
                  <a:pt x="33" y="28"/>
                </a:cubicBezTo>
                <a:cubicBezTo>
                  <a:pt x="32" y="28"/>
                  <a:pt x="31" y="27"/>
                  <a:pt x="30" y="27"/>
                </a:cubicBezTo>
                <a:cubicBezTo>
                  <a:pt x="29" y="27"/>
                  <a:pt x="28" y="27"/>
                  <a:pt x="28" y="27"/>
                </a:cubicBezTo>
                <a:cubicBezTo>
                  <a:pt x="26" y="26"/>
                  <a:pt x="24" y="26"/>
                  <a:pt x="22" y="25"/>
                </a:cubicBezTo>
                <a:cubicBezTo>
                  <a:pt x="22" y="25"/>
                  <a:pt x="21" y="24"/>
                  <a:pt x="20" y="24"/>
                </a:cubicBezTo>
                <a:cubicBezTo>
                  <a:pt x="19" y="24"/>
                  <a:pt x="19" y="23"/>
                  <a:pt x="19" y="23"/>
                </a:cubicBezTo>
                <a:cubicBezTo>
                  <a:pt x="17" y="23"/>
                  <a:pt x="16" y="22"/>
                  <a:pt x="15" y="21"/>
                </a:cubicBezTo>
                <a:cubicBezTo>
                  <a:pt x="5" y="16"/>
                  <a:pt x="0" y="8"/>
                  <a:pt x="0" y="0"/>
                </a:cubicBezTo>
                <a:cubicBezTo>
                  <a:pt x="0" y="113"/>
                  <a:pt x="0" y="113"/>
                  <a:pt x="0" y="113"/>
                </a:cubicBezTo>
                <a:cubicBezTo>
                  <a:pt x="0" y="121"/>
                  <a:pt x="5" y="128"/>
                  <a:pt x="15" y="134"/>
                </a:cubicBezTo>
                <a:cubicBezTo>
                  <a:pt x="16" y="135"/>
                  <a:pt x="17" y="135"/>
                  <a:pt x="18" y="136"/>
                </a:cubicBezTo>
                <a:cubicBezTo>
                  <a:pt x="19" y="136"/>
                  <a:pt x="19" y="136"/>
                  <a:pt x="20" y="137"/>
                </a:cubicBezTo>
                <a:cubicBezTo>
                  <a:pt x="20" y="137"/>
                  <a:pt x="21" y="137"/>
                  <a:pt x="22" y="137"/>
                </a:cubicBezTo>
                <a:cubicBezTo>
                  <a:pt x="22" y="138"/>
                  <a:pt x="22" y="138"/>
                  <a:pt x="22" y="138"/>
                </a:cubicBezTo>
                <a:cubicBezTo>
                  <a:pt x="24" y="138"/>
                  <a:pt x="26" y="139"/>
                  <a:pt x="28" y="139"/>
                </a:cubicBezTo>
                <a:cubicBezTo>
                  <a:pt x="28" y="139"/>
                  <a:pt x="28" y="140"/>
                  <a:pt x="28" y="140"/>
                </a:cubicBezTo>
                <a:cubicBezTo>
                  <a:pt x="28" y="140"/>
                  <a:pt x="29" y="140"/>
                  <a:pt x="29" y="140"/>
                </a:cubicBezTo>
                <a:cubicBezTo>
                  <a:pt x="30" y="140"/>
                  <a:pt x="31" y="140"/>
                  <a:pt x="32" y="141"/>
                </a:cubicBezTo>
                <a:cubicBezTo>
                  <a:pt x="33" y="141"/>
                  <a:pt x="33" y="141"/>
                  <a:pt x="33" y="141"/>
                </a:cubicBezTo>
                <a:cubicBezTo>
                  <a:pt x="34" y="141"/>
                  <a:pt x="34" y="141"/>
                  <a:pt x="34" y="141"/>
                </a:cubicBezTo>
                <a:cubicBezTo>
                  <a:pt x="35" y="141"/>
                  <a:pt x="36" y="141"/>
                  <a:pt x="37" y="142"/>
                </a:cubicBezTo>
                <a:cubicBezTo>
                  <a:pt x="37" y="142"/>
                  <a:pt x="38" y="142"/>
                  <a:pt x="38" y="142"/>
                </a:cubicBezTo>
                <a:cubicBezTo>
                  <a:pt x="39" y="142"/>
                  <a:pt x="39" y="142"/>
                  <a:pt x="39" y="142"/>
                </a:cubicBezTo>
                <a:cubicBezTo>
                  <a:pt x="40" y="142"/>
                  <a:pt x="41" y="142"/>
                  <a:pt x="42" y="142"/>
                </a:cubicBezTo>
                <a:cubicBezTo>
                  <a:pt x="42" y="142"/>
                  <a:pt x="43" y="142"/>
                  <a:pt x="43" y="142"/>
                </a:cubicBezTo>
                <a:cubicBezTo>
                  <a:pt x="43" y="142"/>
                  <a:pt x="44" y="142"/>
                  <a:pt x="44" y="142"/>
                </a:cubicBezTo>
                <a:cubicBezTo>
                  <a:pt x="45" y="142"/>
                  <a:pt x="46" y="142"/>
                  <a:pt x="47" y="142"/>
                </a:cubicBezTo>
                <a:cubicBezTo>
                  <a:pt x="47" y="142"/>
                  <a:pt x="48" y="143"/>
                  <a:pt x="48" y="143"/>
                </a:cubicBezTo>
                <a:cubicBezTo>
                  <a:pt x="48" y="143"/>
                  <a:pt x="49" y="143"/>
                  <a:pt x="49" y="143"/>
                </a:cubicBezTo>
                <a:cubicBezTo>
                  <a:pt x="50" y="143"/>
                  <a:pt x="51" y="143"/>
                  <a:pt x="52" y="143"/>
                </a:cubicBezTo>
                <a:cubicBezTo>
                  <a:pt x="52" y="143"/>
                  <a:pt x="53" y="143"/>
                  <a:pt x="53" y="143"/>
                </a:cubicBezTo>
                <a:cubicBezTo>
                  <a:pt x="54" y="143"/>
                  <a:pt x="54" y="142"/>
                  <a:pt x="54" y="142"/>
                </a:cubicBezTo>
                <a:cubicBezTo>
                  <a:pt x="55" y="142"/>
                  <a:pt x="56" y="142"/>
                  <a:pt x="57" y="142"/>
                </a:cubicBezTo>
                <a:cubicBezTo>
                  <a:pt x="58" y="142"/>
                  <a:pt x="58" y="142"/>
                  <a:pt x="59" y="142"/>
                </a:cubicBezTo>
                <a:cubicBezTo>
                  <a:pt x="59" y="142"/>
                  <a:pt x="59" y="142"/>
                  <a:pt x="59" y="142"/>
                </a:cubicBezTo>
                <a:cubicBezTo>
                  <a:pt x="61" y="142"/>
                  <a:pt x="63" y="142"/>
                  <a:pt x="65" y="141"/>
                </a:cubicBezTo>
                <a:cubicBezTo>
                  <a:pt x="65" y="141"/>
                  <a:pt x="65" y="141"/>
                  <a:pt x="65" y="141"/>
                </a:cubicBezTo>
                <a:cubicBezTo>
                  <a:pt x="66" y="141"/>
                  <a:pt x="66" y="141"/>
                  <a:pt x="67" y="141"/>
                </a:cubicBezTo>
                <a:cubicBezTo>
                  <a:pt x="68" y="141"/>
                  <a:pt x="69" y="141"/>
                  <a:pt x="70" y="140"/>
                </a:cubicBezTo>
                <a:cubicBezTo>
                  <a:pt x="70" y="140"/>
                  <a:pt x="71" y="140"/>
                  <a:pt x="72" y="140"/>
                </a:cubicBezTo>
                <a:cubicBezTo>
                  <a:pt x="73" y="140"/>
                  <a:pt x="73" y="139"/>
                  <a:pt x="74" y="139"/>
                </a:cubicBezTo>
                <a:cubicBezTo>
                  <a:pt x="75" y="139"/>
                  <a:pt x="75" y="139"/>
                  <a:pt x="75" y="139"/>
                </a:cubicBezTo>
                <a:cubicBezTo>
                  <a:pt x="75" y="139"/>
                  <a:pt x="75" y="139"/>
                  <a:pt x="76" y="139"/>
                </a:cubicBezTo>
                <a:cubicBezTo>
                  <a:pt x="77" y="138"/>
                  <a:pt x="78" y="138"/>
                  <a:pt x="80" y="137"/>
                </a:cubicBezTo>
                <a:cubicBezTo>
                  <a:pt x="80" y="137"/>
                  <a:pt x="81" y="137"/>
                  <a:pt x="81" y="136"/>
                </a:cubicBezTo>
                <a:cubicBezTo>
                  <a:pt x="83" y="136"/>
                  <a:pt x="84" y="135"/>
                  <a:pt x="86" y="134"/>
                </a:cubicBezTo>
                <a:cubicBezTo>
                  <a:pt x="86" y="134"/>
                  <a:pt x="86" y="134"/>
                  <a:pt x="87" y="134"/>
                </a:cubicBezTo>
                <a:cubicBezTo>
                  <a:pt x="87" y="133"/>
                  <a:pt x="87" y="133"/>
                  <a:pt x="88" y="133"/>
                </a:cubicBezTo>
                <a:cubicBezTo>
                  <a:pt x="89" y="132"/>
                  <a:pt x="89" y="132"/>
                  <a:pt x="90" y="132"/>
                </a:cubicBezTo>
                <a:cubicBezTo>
                  <a:pt x="90" y="131"/>
                  <a:pt x="91" y="131"/>
                  <a:pt x="91" y="130"/>
                </a:cubicBezTo>
                <a:cubicBezTo>
                  <a:pt x="92" y="130"/>
                  <a:pt x="92" y="130"/>
                  <a:pt x="93" y="129"/>
                </a:cubicBezTo>
                <a:cubicBezTo>
                  <a:pt x="93" y="129"/>
                  <a:pt x="93" y="129"/>
                  <a:pt x="93" y="129"/>
                </a:cubicBezTo>
                <a:cubicBezTo>
                  <a:pt x="93" y="129"/>
                  <a:pt x="93" y="128"/>
                  <a:pt x="94" y="128"/>
                </a:cubicBezTo>
                <a:cubicBezTo>
                  <a:pt x="94" y="128"/>
                  <a:pt x="95" y="127"/>
                  <a:pt x="96" y="126"/>
                </a:cubicBezTo>
                <a:cubicBezTo>
                  <a:pt x="96" y="126"/>
                  <a:pt x="96" y="126"/>
                  <a:pt x="96" y="126"/>
                </a:cubicBezTo>
                <a:cubicBezTo>
                  <a:pt x="96" y="125"/>
                  <a:pt x="96" y="125"/>
                  <a:pt x="96" y="125"/>
                </a:cubicBezTo>
                <a:cubicBezTo>
                  <a:pt x="97" y="124"/>
                  <a:pt x="97" y="124"/>
                  <a:pt x="98" y="123"/>
                </a:cubicBezTo>
                <a:cubicBezTo>
                  <a:pt x="98" y="123"/>
                  <a:pt x="98" y="123"/>
                  <a:pt x="98" y="122"/>
                </a:cubicBezTo>
                <a:cubicBezTo>
                  <a:pt x="98" y="122"/>
                  <a:pt x="98" y="122"/>
                  <a:pt x="98" y="122"/>
                </a:cubicBezTo>
                <a:cubicBezTo>
                  <a:pt x="99" y="122"/>
                  <a:pt x="99" y="121"/>
                  <a:pt x="99" y="121"/>
                </a:cubicBezTo>
                <a:cubicBezTo>
                  <a:pt x="99" y="120"/>
                  <a:pt x="99" y="120"/>
                  <a:pt x="99" y="120"/>
                </a:cubicBezTo>
                <a:cubicBezTo>
                  <a:pt x="100" y="120"/>
                  <a:pt x="100" y="119"/>
                  <a:pt x="100" y="119"/>
                </a:cubicBezTo>
                <a:cubicBezTo>
                  <a:pt x="100" y="119"/>
                  <a:pt x="100" y="118"/>
                  <a:pt x="100" y="118"/>
                </a:cubicBezTo>
                <a:cubicBezTo>
                  <a:pt x="100" y="117"/>
                  <a:pt x="100" y="117"/>
                  <a:pt x="100" y="117"/>
                </a:cubicBezTo>
                <a:cubicBezTo>
                  <a:pt x="100" y="117"/>
                  <a:pt x="100" y="117"/>
                  <a:pt x="100" y="117"/>
                </a:cubicBezTo>
                <a:cubicBezTo>
                  <a:pt x="100" y="116"/>
                  <a:pt x="100" y="115"/>
                  <a:pt x="101" y="115"/>
                </a:cubicBezTo>
                <a:cubicBezTo>
                  <a:pt x="101" y="115"/>
                  <a:pt x="101" y="114"/>
                  <a:pt x="101" y="114"/>
                </a:cubicBezTo>
                <a:cubicBezTo>
                  <a:pt x="101" y="114"/>
                  <a:pt x="101" y="114"/>
                  <a:pt x="101" y="113"/>
                </a:cubicBezTo>
                <a:cubicBezTo>
                  <a:pt x="101" y="113"/>
                  <a:pt x="101" y="113"/>
                  <a:pt x="101" y="113"/>
                </a:cubicBezTo>
                <a:lnTo>
                  <a:pt x="101"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4924425" y="3603625"/>
            <a:ext cx="801688" cy="469900"/>
          </a:xfrm>
          <a:custGeom>
            <a:avLst/>
            <a:gdLst>
              <a:gd name="T0" fmla="*/ 91 w 111"/>
              <a:gd name="T1" fmla="*/ 12 h 65"/>
              <a:gd name="T2" fmla="*/ 91 w 111"/>
              <a:gd name="T3" fmla="*/ 53 h 65"/>
              <a:gd name="T4" fmla="*/ 20 w 111"/>
              <a:gd name="T5" fmla="*/ 53 h 65"/>
              <a:gd name="T6" fmla="*/ 20 w 111"/>
              <a:gd name="T7" fmla="*/ 12 h 65"/>
              <a:gd name="T8" fmla="*/ 91 w 111"/>
              <a:gd name="T9" fmla="*/ 12 h 65"/>
            </a:gdLst>
            <a:ahLst/>
            <a:cxnLst>
              <a:cxn ang="0">
                <a:pos x="T0" y="T1"/>
              </a:cxn>
              <a:cxn ang="0">
                <a:pos x="T2" y="T3"/>
              </a:cxn>
              <a:cxn ang="0">
                <a:pos x="T4" y="T5"/>
              </a:cxn>
              <a:cxn ang="0">
                <a:pos x="T6" y="T7"/>
              </a:cxn>
              <a:cxn ang="0">
                <a:pos x="T8" y="T9"/>
              </a:cxn>
            </a:cxnLst>
            <a:rect l="0" t="0" r="r" b="b"/>
            <a:pathLst>
              <a:path w="111" h="65">
                <a:moveTo>
                  <a:pt x="91" y="12"/>
                </a:moveTo>
                <a:cubicBezTo>
                  <a:pt x="111" y="23"/>
                  <a:pt x="111" y="42"/>
                  <a:pt x="91" y="53"/>
                </a:cubicBezTo>
                <a:cubicBezTo>
                  <a:pt x="72" y="65"/>
                  <a:pt x="40" y="65"/>
                  <a:pt x="20" y="53"/>
                </a:cubicBezTo>
                <a:cubicBezTo>
                  <a:pt x="0" y="42"/>
                  <a:pt x="0" y="23"/>
                  <a:pt x="20" y="12"/>
                </a:cubicBezTo>
                <a:cubicBezTo>
                  <a:pt x="39" y="0"/>
                  <a:pt x="71" y="0"/>
                  <a:pt x="91" y="12"/>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3937000" y="3790950"/>
            <a:ext cx="728663" cy="1027113"/>
          </a:xfrm>
          <a:custGeom>
            <a:avLst/>
            <a:gdLst>
              <a:gd name="T0" fmla="*/ 101 w 101"/>
              <a:gd name="T1" fmla="*/ 3 h 142"/>
              <a:gd name="T2" fmla="*/ 100 w 101"/>
              <a:gd name="T3" fmla="*/ 6 h 142"/>
              <a:gd name="T4" fmla="*/ 99 w 101"/>
              <a:gd name="T5" fmla="*/ 9 h 142"/>
              <a:gd name="T6" fmla="*/ 97 w 101"/>
              <a:gd name="T7" fmla="*/ 11 h 142"/>
              <a:gd name="T8" fmla="*/ 94 w 101"/>
              <a:gd name="T9" fmla="*/ 15 h 142"/>
              <a:gd name="T10" fmla="*/ 91 w 101"/>
              <a:gd name="T11" fmla="*/ 17 h 142"/>
              <a:gd name="T12" fmla="*/ 88 w 101"/>
              <a:gd name="T13" fmla="*/ 19 h 142"/>
              <a:gd name="T14" fmla="*/ 81 w 101"/>
              <a:gd name="T15" fmla="*/ 23 h 142"/>
              <a:gd name="T16" fmla="*/ 76 w 101"/>
              <a:gd name="T17" fmla="*/ 25 h 142"/>
              <a:gd name="T18" fmla="*/ 72 w 101"/>
              <a:gd name="T19" fmla="*/ 26 h 142"/>
              <a:gd name="T20" fmla="*/ 67 w 101"/>
              <a:gd name="T21" fmla="*/ 27 h 142"/>
              <a:gd name="T22" fmla="*/ 60 w 101"/>
              <a:gd name="T23" fmla="*/ 29 h 142"/>
              <a:gd name="T24" fmla="*/ 54 w 101"/>
              <a:gd name="T25" fmla="*/ 29 h 142"/>
              <a:gd name="T26" fmla="*/ 49 w 101"/>
              <a:gd name="T27" fmla="*/ 29 h 142"/>
              <a:gd name="T28" fmla="*/ 44 w 101"/>
              <a:gd name="T29" fmla="*/ 29 h 142"/>
              <a:gd name="T30" fmla="*/ 40 w 101"/>
              <a:gd name="T31" fmla="*/ 28 h 142"/>
              <a:gd name="T32" fmla="*/ 35 w 101"/>
              <a:gd name="T33" fmla="*/ 28 h 142"/>
              <a:gd name="T34" fmla="*/ 29 w 101"/>
              <a:gd name="T35" fmla="*/ 26 h 142"/>
              <a:gd name="T36" fmla="*/ 22 w 101"/>
              <a:gd name="T37" fmla="*/ 24 h 142"/>
              <a:gd name="T38" fmla="*/ 18 w 101"/>
              <a:gd name="T39" fmla="*/ 22 h 142"/>
              <a:gd name="T40" fmla="*/ 1 w 101"/>
              <a:gd name="T41" fmla="*/ 5 h 142"/>
              <a:gd name="T42" fmla="*/ 0 w 101"/>
              <a:gd name="T43" fmla="*/ 0 h 142"/>
              <a:gd name="T44" fmla="*/ 0 w 101"/>
              <a:gd name="T45" fmla="*/ 112 h 142"/>
              <a:gd name="T46" fmla="*/ 18 w 101"/>
              <a:gd name="T47" fmla="*/ 135 h 142"/>
              <a:gd name="T48" fmla="*/ 22 w 101"/>
              <a:gd name="T49" fmla="*/ 137 h 142"/>
              <a:gd name="T50" fmla="*/ 27 w 101"/>
              <a:gd name="T51" fmla="*/ 139 h 142"/>
              <a:gd name="T52" fmla="*/ 29 w 101"/>
              <a:gd name="T53" fmla="*/ 139 h 142"/>
              <a:gd name="T54" fmla="*/ 33 w 101"/>
              <a:gd name="T55" fmla="*/ 140 h 142"/>
              <a:gd name="T56" fmla="*/ 37 w 101"/>
              <a:gd name="T57" fmla="*/ 141 h 142"/>
              <a:gd name="T58" fmla="*/ 39 w 101"/>
              <a:gd name="T59" fmla="*/ 141 h 142"/>
              <a:gd name="T60" fmla="*/ 43 w 101"/>
              <a:gd name="T61" fmla="*/ 141 h 142"/>
              <a:gd name="T62" fmla="*/ 47 w 101"/>
              <a:gd name="T63" fmla="*/ 142 h 142"/>
              <a:gd name="T64" fmla="*/ 49 w 101"/>
              <a:gd name="T65" fmla="*/ 142 h 142"/>
              <a:gd name="T66" fmla="*/ 53 w 101"/>
              <a:gd name="T67" fmla="*/ 142 h 142"/>
              <a:gd name="T68" fmla="*/ 57 w 101"/>
              <a:gd name="T69" fmla="*/ 141 h 142"/>
              <a:gd name="T70" fmla="*/ 59 w 101"/>
              <a:gd name="T71" fmla="*/ 141 h 142"/>
              <a:gd name="T72" fmla="*/ 65 w 101"/>
              <a:gd name="T73" fmla="*/ 140 h 142"/>
              <a:gd name="T74" fmla="*/ 70 w 101"/>
              <a:gd name="T75" fmla="*/ 139 h 142"/>
              <a:gd name="T76" fmla="*/ 74 w 101"/>
              <a:gd name="T77" fmla="*/ 138 h 142"/>
              <a:gd name="T78" fmla="*/ 76 w 101"/>
              <a:gd name="T79" fmla="*/ 138 h 142"/>
              <a:gd name="T80" fmla="*/ 81 w 101"/>
              <a:gd name="T81" fmla="*/ 136 h 142"/>
              <a:gd name="T82" fmla="*/ 86 w 101"/>
              <a:gd name="T83" fmla="*/ 133 h 142"/>
              <a:gd name="T84" fmla="*/ 90 w 101"/>
              <a:gd name="T85" fmla="*/ 131 h 142"/>
              <a:gd name="T86" fmla="*/ 93 w 101"/>
              <a:gd name="T87" fmla="*/ 128 h 142"/>
              <a:gd name="T88" fmla="*/ 93 w 101"/>
              <a:gd name="T89" fmla="*/ 128 h 142"/>
              <a:gd name="T90" fmla="*/ 96 w 101"/>
              <a:gd name="T91" fmla="*/ 125 h 142"/>
              <a:gd name="T92" fmla="*/ 98 w 101"/>
              <a:gd name="T93" fmla="*/ 122 h 142"/>
              <a:gd name="T94" fmla="*/ 98 w 101"/>
              <a:gd name="T95" fmla="*/ 121 h 142"/>
              <a:gd name="T96" fmla="*/ 99 w 101"/>
              <a:gd name="T97" fmla="*/ 119 h 142"/>
              <a:gd name="T98" fmla="*/ 100 w 101"/>
              <a:gd name="T99" fmla="*/ 117 h 142"/>
              <a:gd name="T100" fmla="*/ 100 w 101"/>
              <a:gd name="T101" fmla="*/ 116 h 142"/>
              <a:gd name="T102" fmla="*/ 101 w 101"/>
              <a:gd name="T103" fmla="*/ 113 h 142"/>
              <a:gd name="T104" fmla="*/ 101 w 101"/>
              <a:gd name="T105"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 h="142">
                <a:moveTo>
                  <a:pt x="101" y="1"/>
                </a:moveTo>
                <a:cubicBezTo>
                  <a:pt x="101" y="2"/>
                  <a:pt x="101" y="2"/>
                  <a:pt x="101" y="3"/>
                </a:cubicBezTo>
                <a:cubicBezTo>
                  <a:pt x="100" y="3"/>
                  <a:pt x="100" y="4"/>
                  <a:pt x="100" y="4"/>
                </a:cubicBezTo>
                <a:cubicBezTo>
                  <a:pt x="100" y="5"/>
                  <a:pt x="100" y="5"/>
                  <a:pt x="100" y="6"/>
                </a:cubicBezTo>
                <a:cubicBezTo>
                  <a:pt x="100" y="6"/>
                  <a:pt x="99" y="7"/>
                  <a:pt x="99" y="7"/>
                </a:cubicBezTo>
                <a:cubicBezTo>
                  <a:pt x="99" y="8"/>
                  <a:pt x="99" y="8"/>
                  <a:pt x="99" y="9"/>
                </a:cubicBezTo>
                <a:cubicBezTo>
                  <a:pt x="98" y="9"/>
                  <a:pt x="98" y="9"/>
                  <a:pt x="98" y="10"/>
                </a:cubicBezTo>
                <a:cubicBezTo>
                  <a:pt x="97" y="10"/>
                  <a:pt x="97" y="11"/>
                  <a:pt x="97" y="11"/>
                </a:cubicBezTo>
                <a:cubicBezTo>
                  <a:pt x="96" y="12"/>
                  <a:pt x="96" y="12"/>
                  <a:pt x="96" y="12"/>
                </a:cubicBezTo>
                <a:cubicBezTo>
                  <a:pt x="95" y="13"/>
                  <a:pt x="94" y="14"/>
                  <a:pt x="94" y="15"/>
                </a:cubicBezTo>
                <a:cubicBezTo>
                  <a:pt x="93" y="15"/>
                  <a:pt x="93" y="15"/>
                  <a:pt x="93" y="16"/>
                </a:cubicBezTo>
                <a:cubicBezTo>
                  <a:pt x="92" y="16"/>
                  <a:pt x="92" y="16"/>
                  <a:pt x="91" y="17"/>
                </a:cubicBezTo>
                <a:cubicBezTo>
                  <a:pt x="91" y="17"/>
                  <a:pt x="90" y="18"/>
                  <a:pt x="90" y="18"/>
                </a:cubicBezTo>
                <a:cubicBezTo>
                  <a:pt x="89" y="18"/>
                  <a:pt x="89" y="19"/>
                  <a:pt x="88" y="19"/>
                </a:cubicBezTo>
                <a:cubicBezTo>
                  <a:pt x="87" y="20"/>
                  <a:pt x="87" y="20"/>
                  <a:pt x="86" y="20"/>
                </a:cubicBezTo>
                <a:cubicBezTo>
                  <a:pt x="85" y="21"/>
                  <a:pt x="83" y="22"/>
                  <a:pt x="81" y="23"/>
                </a:cubicBezTo>
                <a:cubicBezTo>
                  <a:pt x="81" y="23"/>
                  <a:pt x="80" y="23"/>
                  <a:pt x="80" y="23"/>
                </a:cubicBezTo>
                <a:cubicBezTo>
                  <a:pt x="79" y="24"/>
                  <a:pt x="77" y="25"/>
                  <a:pt x="76" y="25"/>
                </a:cubicBezTo>
                <a:cubicBezTo>
                  <a:pt x="76" y="25"/>
                  <a:pt x="75" y="25"/>
                  <a:pt x="75" y="25"/>
                </a:cubicBezTo>
                <a:cubicBezTo>
                  <a:pt x="74" y="26"/>
                  <a:pt x="73" y="26"/>
                  <a:pt x="72" y="26"/>
                </a:cubicBezTo>
                <a:cubicBezTo>
                  <a:pt x="71" y="26"/>
                  <a:pt x="71" y="27"/>
                  <a:pt x="70" y="27"/>
                </a:cubicBezTo>
                <a:cubicBezTo>
                  <a:pt x="69" y="27"/>
                  <a:pt x="68" y="27"/>
                  <a:pt x="67" y="27"/>
                </a:cubicBezTo>
                <a:cubicBezTo>
                  <a:pt x="67" y="27"/>
                  <a:pt x="66" y="28"/>
                  <a:pt x="65" y="28"/>
                </a:cubicBezTo>
                <a:cubicBezTo>
                  <a:pt x="63" y="28"/>
                  <a:pt x="61" y="28"/>
                  <a:pt x="60" y="29"/>
                </a:cubicBezTo>
                <a:cubicBezTo>
                  <a:pt x="59" y="29"/>
                  <a:pt x="58" y="29"/>
                  <a:pt x="58" y="29"/>
                </a:cubicBezTo>
                <a:cubicBezTo>
                  <a:pt x="57" y="29"/>
                  <a:pt x="55" y="29"/>
                  <a:pt x="54" y="29"/>
                </a:cubicBezTo>
                <a:cubicBezTo>
                  <a:pt x="54" y="29"/>
                  <a:pt x="53" y="29"/>
                  <a:pt x="52" y="29"/>
                </a:cubicBezTo>
                <a:cubicBezTo>
                  <a:pt x="51" y="29"/>
                  <a:pt x="50" y="29"/>
                  <a:pt x="49" y="29"/>
                </a:cubicBezTo>
                <a:cubicBezTo>
                  <a:pt x="49" y="29"/>
                  <a:pt x="48" y="29"/>
                  <a:pt x="47" y="29"/>
                </a:cubicBezTo>
                <a:cubicBezTo>
                  <a:pt x="46" y="29"/>
                  <a:pt x="45" y="29"/>
                  <a:pt x="44" y="29"/>
                </a:cubicBezTo>
                <a:cubicBezTo>
                  <a:pt x="44" y="29"/>
                  <a:pt x="43" y="29"/>
                  <a:pt x="42" y="29"/>
                </a:cubicBezTo>
                <a:cubicBezTo>
                  <a:pt x="41" y="29"/>
                  <a:pt x="40" y="28"/>
                  <a:pt x="40" y="28"/>
                </a:cubicBezTo>
                <a:cubicBezTo>
                  <a:pt x="39" y="28"/>
                  <a:pt x="38" y="28"/>
                  <a:pt x="37" y="28"/>
                </a:cubicBezTo>
                <a:cubicBezTo>
                  <a:pt x="36" y="28"/>
                  <a:pt x="36" y="28"/>
                  <a:pt x="35" y="28"/>
                </a:cubicBezTo>
                <a:cubicBezTo>
                  <a:pt x="34" y="27"/>
                  <a:pt x="33" y="27"/>
                  <a:pt x="33" y="27"/>
                </a:cubicBezTo>
                <a:cubicBezTo>
                  <a:pt x="32" y="27"/>
                  <a:pt x="30" y="27"/>
                  <a:pt x="29" y="26"/>
                </a:cubicBezTo>
                <a:cubicBezTo>
                  <a:pt x="29" y="26"/>
                  <a:pt x="28" y="26"/>
                  <a:pt x="28" y="26"/>
                </a:cubicBezTo>
                <a:cubicBezTo>
                  <a:pt x="26" y="25"/>
                  <a:pt x="24" y="25"/>
                  <a:pt x="22" y="24"/>
                </a:cubicBezTo>
                <a:cubicBezTo>
                  <a:pt x="21" y="24"/>
                  <a:pt x="21" y="23"/>
                  <a:pt x="20" y="23"/>
                </a:cubicBezTo>
                <a:cubicBezTo>
                  <a:pt x="19" y="23"/>
                  <a:pt x="19" y="23"/>
                  <a:pt x="18" y="22"/>
                </a:cubicBezTo>
                <a:cubicBezTo>
                  <a:pt x="17" y="22"/>
                  <a:pt x="16" y="21"/>
                  <a:pt x="15" y="20"/>
                </a:cubicBezTo>
                <a:cubicBezTo>
                  <a:pt x="7" y="16"/>
                  <a:pt x="3" y="11"/>
                  <a:pt x="1" y="5"/>
                </a:cubicBezTo>
                <a:cubicBezTo>
                  <a:pt x="0" y="3"/>
                  <a:pt x="0" y="1"/>
                  <a:pt x="0" y="0"/>
                </a:cubicBezTo>
                <a:cubicBezTo>
                  <a:pt x="0" y="0"/>
                  <a:pt x="0" y="0"/>
                  <a:pt x="0" y="0"/>
                </a:cubicBezTo>
                <a:cubicBezTo>
                  <a:pt x="0" y="0"/>
                  <a:pt x="0" y="0"/>
                  <a:pt x="0" y="0"/>
                </a:cubicBezTo>
                <a:cubicBezTo>
                  <a:pt x="0" y="112"/>
                  <a:pt x="0" y="112"/>
                  <a:pt x="0" y="112"/>
                </a:cubicBezTo>
                <a:cubicBezTo>
                  <a:pt x="0" y="120"/>
                  <a:pt x="4" y="127"/>
                  <a:pt x="14" y="133"/>
                </a:cubicBezTo>
                <a:cubicBezTo>
                  <a:pt x="16" y="134"/>
                  <a:pt x="17" y="135"/>
                  <a:pt x="18" y="135"/>
                </a:cubicBezTo>
                <a:cubicBezTo>
                  <a:pt x="19" y="135"/>
                  <a:pt x="19" y="136"/>
                  <a:pt x="19" y="136"/>
                </a:cubicBezTo>
                <a:cubicBezTo>
                  <a:pt x="20" y="136"/>
                  <a:pt x="21" y="136"/>
                  <a:pt x="22" y="137"/>
                </a:cubicBezTo>
                <a:cubicBezTo>
                  <a:pt x="22" y="137"/>
                  <a:pt x="22" y="137"/>
                  <a:pt x="22" y="137"/>
                </a:cubicBezTo>
                <a:cubicBezTo>
                  <a:pt x="24" y="137"/>
                  <a:pt x="26" y="138"/>
                  <a:pt x="27" y="139"/>
                </a:cubicBezTo>
                <a:cubicBezTo>
                  <a:pt x="28" y="139"/>
                  <a:pt x="28" y="139"/>
                  <a:pt x="28" y="139"/>
                </a:cubicBezTo>
                <a:cubicBezTo>
                  <a:pt x="28" y="139"/>
                  <a:pt x="29" y="139"/>
                  <a:pt x="29" y="139"/>
                </a:cubicBezTo>
                <a:cubicBezTo>
                  <a:pt x="30" y="139"/>
                  <a:pt x="31" y="140"/>
                  <a:pt x="32" y="140"/>
                </a:cubicBezTo>
                <a:cubicBezTo>
                  <a:pt x="33" y="140"/>
                  <a:pt x="33" y="140"/>
                  <a:pt x="33" y="140"/>
                </a:cubicBezTo>
                <a:cubicBezTo>
                  <a:pt x="34" y="140"/>
                  <a:pt x="34" y="140"/>
                  <a:pt x="34" y="140"/>
                </a:cubicBezTo>
                <a:cubicBezTo>
                  <a:pt x="35" y="140"/>
                  <a:pt x="36" y="141"/>
                  <a:pt x="37" y="141"/>
                </a:cubicBezTo>
                <a:cubicBezTo>
                  <a:pt x="37" y="141"/>
                  <a:pt x="38" y="141"/>
                  <a:pt x="38" y="141"/>
                </a:cubicBezTo>
                <a:cubicBezTo>
                  <a:pt x="39" y="141"/>
                  <a:pt x="39" y="141"/>
                  <a:pt x="39" y="141"/>
                </a:cubicBezTo>
                <a:cubicBezTo>
                  <a:pt x="40" y="141"/>
                  <a:pt x="41" y="141"/>
                  <a:pt x="42" y="141"/>
                </a:cubicBezTo>
                <a:cubicBezTo>
                  <a:pt x="42" y="141"/>
                  <a:pt x="43" y="141"/>
                  <a:pt x="43" y="141"/>
                </a:cubicBezTo>
                <a:cubicBezTo>
                  <a:pt x="43" y="141"/>
                  <a:pt x="44" y="141"/>
                  <a:pt x="44" y="142"/>
                </a:cubicBezTo>
                <a:cubicBezTo>
                  <a:pt x="45" y="142"/>
                  <a:pt x="46" y="142"/>
                  <a:pt x="47" y="142"/>
                </a:cubicBezTo>
                <a:cubicBezTo>
                  <a:pt x="47" y="142"/>
                  <a:pt x="48" y="142"/>
                  <a:pt x="48" y="142"/>
                </a:cubicBezTo>
                <a:cubicBezTo>
                  <a:pt x="48" y="142"/>
                  <a:pt x="49" y="142"/>
                  <a:pt x="49" y="142"/>
                </a:cubicBezTo>
                <a:cubicBezTo>
                  <a:pt x="50" y="142"/>
                  <a:pt x="51" y="142"/>
                  <a:pt x="52" y="142"/>
                </a:cubicBezTo>
                <a:cubicBezTo>
                  <a:pt x="52" y="142"/>
                  <a:pt x="53" y="142"/>
                  <a:pt x="53" y="142"/>
                </a:cubicBezTo>
                <a:cubicBezTo>
                  <a:pt x="53" y="142"/>
                  <a:pt x="54" y="142"/>
                  <a:pt x="54" y="142"/>
                </a:cubicBezTo>
                <a:cubicBezTo>
                  <a:pt x="55" y="142"/>
                  <a:pt x="56" y="142"/>
                  <a:pt x="57" y="141"/>
                </a:cubicBezTo>
                <a:cubicBezTo>
                  <a:pt x="58" y="141"/>
                  <a:pt x="58" y="141"/>
                  <a:pt x="59" y="141"/>
                </a:cubicBezTo>
                <a:cubicBezTo>
                  <a:pt x="59" y="141"/>
                  <a:pt x="59" y="141"/>
                  <a:pt x="59" y="141"/>
                </a:cubicBezTo>
                <a:cubicBezTo>
                  <a:pt x="61" y="141"/>
                  <a:pt x="63" y="141"/>
                  <a:pt x="65" y="140"/>
                </a:cubicBezTo>
                <a:cubicBezTo>
                  <a:pt x="65" y="140"/>
                  <a:pt x="65" y="140"/>
                  <a:pt x="65" y="140"/>
                </a:cubicBezTo>
                <a:cubicBezTo>
                  <a:pt x="66" y="140"/>
                  <a:pt x="66" y="140"/>
                  <a:pt x="67" y="140"/>
                </a:cubicBezTo>
                <a:cubicBezTo>
                  <a:pt x="68" y="140"/>
                  <a:pt x="69" y="140"/>
                  <a:pt x="70" y="139"/>
                </a:cubicBezTo>
                <a:cubicBezTo>
                  <a:pt x="70" y="139"/>
                  <a:pt x="71" y="139"/>
                  <a:pt x="72" y="139"/>
                </a:cubicBezTo>
                <a:cubicBezTo>
                  <a:pt x="72" y="139"/>
                  <a:pt x="73" y="138"/>
                  <a:pt x="74" y="138"/>
                </a:cubicBezTo>
                <a:cubicBezTo>
                  <a:pt x="74" y="138"/>
                  <a:pt x="75" y="138"/>
                  <a:pt x="75" y="138"/>
                </a:cubicBezTo>
                <a:cubicBezTo>
                  <a:pt x="75" y="138"/>
                  <a:pt x="75" y="138"/>
                  <a:pt x="76" y="138"/>
                </a:cubicBezTo>
                <a:cubicBezTo>
                  <a:pt x="77" y="137"/>
                  <a:pt x="78" y="137"/>
                  <a:pt x="80" y="136"/>
                </a:cubicBezTo>
                <a:cubicBezTo>
                  <a:pt x="80" y="136"/>
                  <a:pt x="81" y="136"/>
                  <a:pt x="81" y="136"/>
                </a:cubicBezTo>
                <a:cubicBezTo>
                  <a:pt x="83" y="135"/>
                  <a:pt x="84" y="134"/>
                  <a:pt x="86" y="133"/>
                </a:cubicBezTo>
                <a:cubicBezTo>
                  <a:pt x="86" y="133"/>
                  <a:pt x="86" y="133"/>
                  <a:pt x="86" y="133"/>
                </a:cubicBezTo>
                <a:cubicBezTo>
                  <a:pt x="87" y="133"/>
                  <a:pt x="87" y="132"/>
                  <a:pt x="88" y="132"/>
                </a:cubicBezTo>
                <a:cubicBezTo>
                  <a:pt x="88" y="132"/>
                  <a:pt x="89" y="131"/>
                  <a:pt x="90" y="131"/>
                </a:cubicBezTo>
                <a:cubicBezTo>
                  <a:pt x="90" y="130"/>
                  <a:pt x="90" y="130"/>
                  <a:pt x="91" y="130"/>
                </a:cubicBezTo>
                <a:cubicBezTo>
                  <a:pt x="91" y="129"/>
                  <a:pt x="92" y="129"/>
                  <a:pt x="93" y="128"/>
                </a:cubicBezTo>
                <a:cubicBezTo>
                  <a:pt x="93" y="128"/>
                  <a:pt x="93" y="128"/>
                  <a:pt x="93" y="128"/>
                </a:cubicBezTo>
                <a:cubicBezTo>
                  <a:pt x="93" y="128"/>
                  <a:pt x="93" y="128"/>
                  <a:pt x="93" y="128"/>
                </a:cubicBezTo>
                <a:cubicBezTo>
                  <a:pt x="94" y="127"/>
                  <a:pt x="95" y="126"/>
                  <a:pt x="96" y="125"/>
                </a:cubicBezTo>
                <a:cubicBezTo>
                  <a:pt x="96" y="125"/>
                  <a:pt x="96" y="125"/>
                  <a:pt x="96" y="125"/>
                </a:cubicBezTo>
                <a:cubicBezTo>
                  <a:pt x="96" y="125"/>
                  <a:pt x="96" y="124"/>
                  <a:pt x="96" y="124"/>
                </a:cubicBezTo>
                <a:cubicBezTo>
                  <a:pt x="97" y="124"/>
                  <a:pt x="97" y="123"/>
                  <a:pt x="98" y="122"/>
                </a:cubicBezTo>
                <a:cubicBezTo>
                  <a:pt x="98" y="122"/>
                  <a:pt x="98" y="122"/>
                  <a:pt x="98" y="122"/>
                </a:cubicBezTo>
                <a:cubicBezTo>
                  <a:pt x="98" y="122"/>
                  <a:pt x="98" y="121"/>
                  <a:pt x="98" y="121"/>
                </a:cubicBezTo>
                <a:cubicBezTo>
                  <a:pt x="98" y="121"/>
                  <a:pt x="99" y="120"/>
                  <a:pt x="99" y="120"/>
                </a:cubicBezTo>
                <a:cubicBezTo>
                  <a:pt x="99" y="119"/>
                  <a:pt x="99" y="119"/>
                  <a:pt x="99" y="119"/>
                </a:cubicBezTo>
                <a:cubicBezTo>
                  <a:pt x="99" y="119"/>
                  <a:pt x="99" y="119"/>
                  <a:pt x="99" y="119"/>
                </a:cubicBezTo>
                <a:cubicBezTo>
                  <a:pt x="100" y="118"/>
                  <a:pt x="100" y="118"/>
                  <a:pt x="100" y="117"/>
                </a:cubicBezTo>
                <a:cubicBezTo>
                  <a:pt x="100" y="117"/>
                  <a:pt x="100" y="116"/>
                  <a:pt x="100" y="116"/>
                </a:cubicBezTo>
                <a:cubicBezTo>
                  <a:pt x="100" y="116"/>
                  <a:pt x="100" y="116"/>
                  <a:pt x="100" y="116"/>
                </a:cubicBezTo>
                <a:cubicBezTo>
                  <a:pt x="100" y="115"/>
                  <a:pt x="100" y="115"/>
                  <a:pt x="100" y="114"/>
                </a:cubicBezTo>
                <a:cubicBezTo>
                  <a:pt x="100" y="114"/>
                  <a:pt x="100" y="113"/>
                  <a:pt x="101" y="113"/>
                </a:cubicBezTo>
                <a:cubicBezTo>
                  <a:pt x="101" y="113"/>
                  <a:pt x="101" y="113"/>
                  <a:pt x="101" y="113"/>
                </a:cubicBezTo>
                <a:cubicBezTo>
                  <a:pt x="101" y="0"/>
                  <a:pt x="101" y="0"/>
                  <a:pt x="101" y="0"/>
                </a:cubicBezTo>
                <a:cubicBezTo>
                  <a:pt x="101" y="0"/>
                  <a:pt x="101" y="1"/>
                  <a:pt x="101" y="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3900488" y="3559175"/>
            <a:ext cx="801688" cy="463550"/>
          </a:xfrm>
          <a:custGeom>
            <a:avLst/>
            <a:gdLst>
              <a:gd name="T0" fmla="*/ 91 w 111"/>
              <a:gd name="T1" fmla="*/ 11 h 64"/>
              <a:gd name="T2" fmla="*/ 91 w 111"/>
              <a:gd name="T3" fmla="*/ 52 h 64"/>
              <a:gd name="T4" fmla="*/ 20 w 111"/>
              <a:gd name="T5" fmla="*/ 52 h 64"/>
              <a:gd name="T6" fmla="*/ 19 w 111"/>
              <a:gd name="T7" fmla="*/ 11 h 64"/>
              <a:gd name="T8" fmla="*/ 91 w 111"/>
              <a:gd name="T9" fmla="*/ 11 h 64"/>
            </a:gdLst>
            <a:ahLst/>
            <a:cxnLst>
              <a:cxn ang="0">
                <a:pos x="T0" y="T1"/>
              </a:cxn>
              <a:cxn ang="0">
                <a:pos x="T2" y="T3"/>
              </a:cxn>
              <a:cxn ang="0">
                <a:pos x="T4" y="T5"/>
              </a:cxn>
              <a:cxn ang="0">
                <a:pos x="T6" y="T7"/>
              </a:cxn>
              <a:cxn ang="0">
                <a:pos x="T8" y="T9"/>
              </a:cxn>
            </a:cxnLst>
            <a:rect l="0" t="0" r="r" b="b"/>
            <a:pathLst>
              <a:path w="111" h="64">
                <a:moveTo>
                  <a:pt x="91" y="11"/>
                </a:moveTo>
                <a:cubicBezTo>
                  <a:pt x="111" y="23"/>
                  <a:pt x="111" y="41"/>
                  <a:pt x="91" y="52"/>
                </a:cubicBezTo>
                <a:cubicBezTo>
                  <a:pt x="72" y="64"/>
                  <a:pt x="40" y="64"/>
                  <a:pt x="20" y="52"/>
                </a:cubicBezTo>
                <a:cubicBezTo>
                  <a:pt x="0" y="41"/>
                  <a:pt x="0" y="22"/>
                  <a:pt x="19" y="11"/>
                </a:cubicBezTo>
                <a:cubicBezTo>
                  <a:pt x="39" y="0"/>
                  <a:pt x="71" y="0"/>
                  <a:pt x="91" y="11"/>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Rectangle 27"/>
          <p:cNvSpPr/>
          <p:nvPr/>
        </p:nvSpPr>
        <p:spPr>
          <a:xfrm>
            <a:off x="5977597" y="2137511"/>
            <a:ext cx="5661540" cy="646331"/>
          </a:xfrm>
          <a:prstGeom prst="rect">
            <a:avLst/>
          </a:prstGeom>
        </p:spPr>
        <p:txBody>
          <a:bodyPr wrap="square">
            <a:spAutoFit/>
          </a:bodyPr>
          <a:lstStyle/>
          <a:p>
            <a:pPr>
              <a:lnSpc>
                <a:spcPct val="150000"/>
              </a:lnSpc>
            </a:pPr>
            <a:r>
              <a:rPr lang="en-US" sz="1200" dirty="0" smtClean="0">
                <a:solidFill>
                  <a:schemeClr val="bg1">
                    <a:lumMod val="65000"/>
                  </a:schemeClr>
                </a:solidFill>
              </a:rPr>
              <a:t>Smart </a:t>
            </a:r>
            <a:r>
              <a:rPr lang="en-US" sz="1200" dirty="0">
                <a:solidFill>
                  <a:schemeClr val="bg1">
                    <a:lumMod val="65000"/>
                  </a:schemeClr>
                </a:solidFill>
              </a:rPr>
              <a:t>Content </a:t>
            </a:r>
            <a:r>
              <a:rPr lang="en-US" sz="1200" dirty="0" smtClean="0">
                <a:solidFill>
                  <a:schemeClr val="bg1">
                    <a:lumMod val="65000"/>
                  </a:schemeClr>
                </a:solidFill>
              </a:rPr>
              <a:t>Curation, Programmatic </a:t>
            </a:r>
            <a:r>
              <a:rPr lang="en-US" sz="1200" dirty="0">
                <a:solidFill>
                  <a:schemeClr val="bg1">
                    <a:lumMod val="65000"/>
                  </a:schemeClr>
                </a:solidFill>
              </a:rPr>
              <a:t>Media </a:t>
            </a:r>
            <a:r>
              <a:rPr lang="en-US" sz="1200" dirty="0" smtClean="0">
                <a:solidFill>
                  <a:schemeClr val="bg1">
                    <a:lumMod val="65000"/>
                  </a:schemeClr>
                </a:solidFill>
              </a:rPr>
              <a:t>Buying, AI </a:t>
            </a:r>
            <a:r>
              <a:rPr lang="en-US" sz="1200" dirty="0">
                <a:solidFill>
                  <a:schemeClr val="bg1">
                    <a:lumMod val="65000"/>
                  </a:schemeClr>
                </a:solidFill>
              </a:rPr>
              <a:t>Generated </a:t>
            </a:r>
            <a:r>
              <a:rPr lang="en-US" sz="1200" dirty="0" smtClean="0">
                <a:solidFill>
                  <a:schemeClr val="bg1">
                    <a:lumMod val="65000"/>
                  </a:schemeClr>
                </a:solidFill>
              </a:rPr>
              <a:t>Content, Voice Search</a:t>
            </a:r>
          </a:p>
        </p:txBody>
      </p:sp>
      <p:sp>
        <p:nvSpPr>
          <p:cNvPr id="29" name="TextBox 28"/>
          <p:cNvSpPr txBox="1"/>
          <p:nvPr/>
        </p:nvSpPr>
        <p:spPr>
          <a:xfrm>
            <a:off x="5981133" y="1861871"/>
            <a:ext cx="776175" cy="338554"/>
          </a:xfrm>
          <a:prstGeom prst="rect">
            <a:avLst/>
          </a:prstGeom>
          <a:noFill/>
        </p:spPr>
        <p:txBody>
          <a:bodyPr wrap="none" rtlCol="0">
            <a:spAutoFit/>
          </a:bodyPr>
          <a:lstStyle/>
          <a:p>
            <a:r>
              <a:rPr lang="en-US" sz="1600" dirty="0" smtClean="0">
                <a:solidFill>
                  <a:schemeClr val="tx1">
                    <a:lumMod val="50000"/>
                    <a:lumOff val="50000"/>
                  </a:schemeClr>
                </a:solidFill>
              </a:rPr>
              <a:t>Reach</a:t>
            </a:r>
            <a:endParaRPr lang="en-US" sz="1600" dirty="0">
              <a:solidFill>
                <a:schemeClr val="tx1">
                  <a:lumMod val="50000"/>
                  <a:lumOff val="50000"/>
                </a:schemeClr>
              </a:solidFill>
            </a:endParaRPr>
          </a:p>
        </p:txBody>
      </p:sp>
      <p:sp>
        <p:nvSpPr>
          <p:cNvPr id="30" name="Rectangle 29"/>
          <p:cNvSpPr/>
          <p:nvPr/>
        </p:nvSpPr>
        <p:spPr>
          <a:xfrm>
            <a:off x="5977597" y="3119552"/>
            <a:ext cx="5661540" cy="369332"/>
          </a:xfrm>
          <a:prstGeom prst="rect">
            <a:avLst/>
          </a:prstGeom>
        </p:spPr>
        <p:txBody>
          <a:bodyPr wrap="square">
            <a:spAutoFit/>
          </a:bodyPr>
          <a:lstStyle/>
          <a:p>
            <a:pPr>
              <a:lnSpc>
                <a:spcPct val="150000"/>
              </a:lnSpc>
            </a:pPr>
            <a:r>
              <a:rPr lang="en-US" sz="1200" dirty="0">
                <a:solidFill>
                  <a:schemeClr val="bg1">
                    <a:lumMod val="65000"/>
                  </a:schemeClr>
                </a:solidFill>
              </a:rPr>
              <a:t>Propensity </a:t>
            </a:r>
            <a:r>
              <a:rPr lang="en-US" sz="1200" dirty="0" smtClean="0">
                <a:solidFill>
                  <a:schemeClr val="bg1">
                    <a:lumMod val="65000"/>
                  </a:schemeClr>
                </a:solidFill>
              </a:rPr>
              <a:t>Modeling</a:t>
            </a:r>
            <a:r>
              <a:rPr lang="en-US" sz="1200" dirty="0">
                <a:solidFill>
                  <a:schemeClr val="bg1">
                    <a:lumMod val="65000"/>
                  </a:schemeClr>
                </a:solidFill>
              </a:rPr>
              <a:t>, Ad Targeting, Predictive Analytics, Lead Scoring</a:t>
            </a:r>
            <a:endParaRPr lang="en-US" sz="1200" dirty="0" smtClean="0">
              <a:solidFill>
                <a:schemeClr val="bg1">
                  <a:lumMod val="65000"/>
                </a:schemeClr>
              </a:solidFill>
            </a:endParaRPr>
          </a:p>
        </p:txBody>
      </p:sp>
      <p:sp>
        <p:nvSpPr>
          <p:cNvPr id="31" name="TextBox 30"/>
          <p:cNvSpPr txBox="1"/>
          <p:nvPr/>
        </p:nvSpPr>
        <p:spPr>
          <a:xfrm>
            <a:off x="5981133" y="2846756"/>
            <a:ext cx="481222" cy="338554"/>
          </a:xfrm>
          <a:prstGeom prst="rect">
            <a:avLst/>
          </a:prstGeom>
          <a:noFill/>
        </p:spPr>
        <p:txBody>
          <a:bodyPr wrap="none" rtlCol="0">
            <a:spAutoFit/>
          </a:bodyPr>
          <a:lstStyle/>
          <a:p>
            <a:r>
              <a:rPr lang="en-US" sz="1600" dirty="0" smtClean="0">
                <a:solidFill>
                  <a:schemeClr val="tx1">
                    <a:lumMod val="50000"/>
                    <a:lumOff val="50000"/>
                  </a:schemeClr>
                </a:solidFill>
              </a:rPr>
              <a:t>Act</a:t>
            </a:r>
            <a:endParaRPr lang="en-US" sz="1600" dirty="0">
              <a:solidFill>
                <a:schemeClr val="tx1">
                  <a:lumMod val="50000"/>
                  <a:lumOff val="50000"/>
                </a:schemeClr>
              </a:solidFill>
            </a:endParaRPr>
          </a:p>
        </p:txBody>
      </p:sp>
      <p:sp>
        <p:nvSpPr>
          <p:cNvPr id="32" name="Rectangle 31"/>
          <p:cNvSpPr/>
          <p:nvPr/>
        </p:nvSpPr>
        <p:spPr>
          <a:xfrm>
            <a:off x="5984875" y="3831641"/>
            <a:ext cx="5661540" cy="369332"/>
          </a:xfrm>
          <a:prstGeom prst="rect">
            <a:avLst/>
          </a:prstGeom>
        </p:spPr>
        <p:txBody>
          <a:bodyPr wrap="square">
            <a:spAutoFit/>
          </a:bodyPr>
          <a:lstStyle/>
          <a:p>
            <a:pPr>
              <a:lnSpc>
                <a:spcPct val="150000"/>
              </a:lnSpc>
            </a:pPr>
            <a:r>
              <a:rPr lang="en-US" sz="1200" dirty="0">
                <a:solidFill>
                  <a:schemeClr val="bg1">
                    <a:lumMod val="65000"/>
                  </a:schemeClr>
                </a:solidFill>
              </a:rPr>
              <a:t>Dynamic </a:t>
            </a:r>
            <a:r>
              <a:rPr lang="en-US" sz="1200" dirty="0" smtClean="0">
                <a:solidFill>
                  <a:schemeClr val="bg1">
                    <a:lumMod val="65000"/>
                  </a:schemeClr>
                </a:solidFill>
              </a:rPr>
              <a:t>Pricing</a:t>
            </a:r>
            <a:r>
              <a:rPr lang="en-US" sz="1200" dirty="0">
                <a:solidFill>
                  <a:schemeClr val="bg1">
                    <a:lumMod val="65000"/>
                  </a:schemeClr>
                </a:solidFill>
              </a:rPr>
              <a:t>, Re-Targeting, Web &amp; App Personalization, </a:t>
            </a:r>
            <a:r>
              <a:rPr lang="en-US" sz="1200" dirty="0" err="1">
                <a:solidFill>
                  <a:schemeClr val="bg1">
                    <a:lumMod val="65000"/>
                  </a:schemeClr>
                </a:solidFill>
              </a:rPr>
              <a:t>Chatbots</a:t>
            </a:r>
            <a:endParaRPr lang="en-US" sz="1200" dirty="0" smtClean="0">
              <a:solidFill>
                <a:schemeClr val="bg1">
                  <a:lumMod val="65000"/>
                </a:schemeClr>
              </a:solidFill>
            </a:endParaRPr>
          </a:p>
        </p:txBody>
      </p:sp>
      <p:sp>
        <p:nvSpPr>
          <p:cNvPr id="33" name="TextBox 32"/>
          <p:cNvSpPr txBox="1"/>
          <p:nvPr/>
        </p:nvSpPr>
        <p:spPr>
          <a:xfrm>
            <a:off x="5984875" y="3521759"/>
            <a:ext cx="902811" cy="338554"/>
          </a:xfrm>
          <a:prstGeom prst="rect">
            <a:avLst/>
          </a:prstGeom>
          <a:noFill/>
        </p:spPr>
        <p:txBody>
          <a:bodyPr wrap="none" rtlCol="0">
            <a:spAutoFit/>
          </a:bodyPr>
          <a:lstStyle/>
          <a:p>
            <a:r>
              <a:rPr lang="en-US" sz="1600" dirty="0" smtClean="0">
                <a:solidFill>
                  <a:schemeClr val="tx1">
                    <a:lumMod val="50000"/>
                    <a:lumOff val="50000"/>
                  </a:schemeClr>
                </a:solidFill>
              </a:rPr>
              <a:t>Convert</a:t>
            </a:r>
            <a:endParaRPr lang="en-US" sz="1600" dirty="0">
              <a:solidFill>
                <a:schemeClr val="tx1">
                  <a:lumMod val="50000"/>
                  <a:lumOff val="50000"/>
                </a:schemeClr>
              </a:solidFill>
            </a:endParaRPr>
          </a:p>
        </p:txBody>
      </p:sp>
      <p:sp>
        <p:nvSpPr>
          <p:cNvPr id="34" name="Rectangle 33"/>
          <p:cNvSpPr/>
          <p:nvPr/>
        </p:nvSpPr>
        <p:spPr>
          <a:xfrm>
            <a:off x="5984875" y="4582161"/>
            <a:ext cx="5661540" cy="369332"/>
          </a:xfrm>
          <a:prstGeom prst="rect">
            <a:avLst/>
          </a:prstGeom>
        </p:spPr>
        <p:txBody>
          <a:bodyPr wrap="square">
            <a:spAutoFit/>
          </a:bodyPr>
          <a:lstStyle/>
          <a:p>
            <a:pPr>
              <a:lnSpc>
                <a:spcPct val="150000"/>
              </a:lnSpc>
            </a:pPr>
            <a:r>
              <a:rPr lang="en-US" sz="1200" dirty="0">
                <a:solidFill>
                  <a:schemeClr val="bg1">
                    <a:lumMod val="65000"/>
                  </a:schemeClr>
                </a:solidFill>
              </a:rPr>
              <a:t>Predictive Customer Service, Marketing Automation, 1:1 Dynamic Emails</a:t>
            </a:r>
            <a:endParaRPr lang="en-US" sz="1200" dirty="0" smtClean="0">
              <a:solidFill>
                <a:schemeClr val="bg1">
                  <a:lumMod val="65000"/>
                </a:schemeClr>
              </a:solidFill>
            </a:endParaRPr>
          </a:p>
        </p:txBody>
      </p:sp>
      <p:sp>
        <p:nvSpPr>
          <p:cNvPr id="35" name="TextBox 34"/>
          <p:cNvSpPr txBox="1"/>
          <p:nvPr/>
        </p:nvSpPr>
        <p:spPr>
          <a:xfrm>
            <a:off x="5977597" y="4246563"/>
            <a:ext cx="889987" cy="338554"/>
          </a:xfrm>
          <a:prstGeom prst="rect">
            <a:avLst/>
          </a:prstGeom>
          <a:noFill/>
        </p:spPr>
        <p:txBody>
          <a:bodyPr wrap="none" rtlCol="0">
            <a:spAutoFit/>
          </a:bodyPr>
          <a:lstStyle/>
          <a:p>
            <a:r>
              <a:rPr lang="en-US" sz="1600" dirty="0" smtClean="0">
                <a:solidFill>
                  <a:schemeClr val="tx1">
                    <a:lumMod val="50000"/>
                    <a:lumOff val="50000"/>
                  </a:schemeClr>
                </a:solidFill>
              </a:rPr>
              <a:t>Engage</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2816439458"/>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2111620" y="240510"/>
            <a:ext cx="7968849" cy="769441"/>
          </a:xfrm>
          <a:prstGeom prst="rect">
            <a:avLst/>
          </a:prstGeom>
          <a:noFill/>
        </p:spPr>
        <p:txBody>
          <a:bodyPr wrap="none" rtlCol="0">
            <a:spAutoFit/>
          </a:bodyPr>
          <a:lstStyle/>
          <a:p>
            <a:pPr algn="ctr"/>
            <a:r>
              <a:rPr lang="en-US" sz="4400" dirty="0" smtClean="0">
                <a:solidFill>
                  <a:srgbClr val="0070C0"/>
                </a:solidFill>
                <a:latin typeface="+mj-lt"/>
              </a:rPr>
              <a:t>Data Generation – Data Mining</a:t>
            </a:r>
            <a:endParaRPr lang="en-US" sz="4400" dirty="0">
              <a:solidFill>
                <a:srgbClr val="0070C0"/>
              </a:solidFill>
              <a:latin typeface="+mj-lt"/>
            </a:endParaRPr>
          </a:p>
        </p:txBody>
      </p:sp>
      <p:grpSp>
        <p:nvGrpSpPr>
          <p:cNvPr id="20" name="Group 19"/>
          <p:cNvGrpSpPr/>
          <p:nvPr/>
        </p:nvGrpSpPr>
        <p:grpSpPr>
          <a:xfrm>
            <a:off x="940629" y="1827557"/>
            <a:ext cx="4208463" cy="3870325"/>
            <a:chOff x="1073150" y="1933575"/>
            <a:chExt cx="4208463" cy="3870325"/>
          </a:xfrm>
        </p:grpSpPr>
        <p:sp>
          <p:nvSpPr>
            <p:cNvPr id="9" name="Freeform 5"/>
            <p:cNvSpPr>
              <a:spLocks/>
            </p:cNvSpPr>
            <p:nvPr/>
          </p:nvSpPr>
          <p:spPr bwMode="auto">
            <a:xfrm>
              <a:off x="3054350" y="2647950"/>
              <a:ext cx="1785937" cy="1854200"/>
            </a:xfrm>
            <a:custGeom>
              <a:avLst/>
              <a:gdLst>
                <a:gd name="T0" fmla="*/ 1125 w 1125"/>
                <a:gd name="T1" fmla="*/ 0 h 1168"/>
                <a:gd name="T2" fmla="*/ 1125 w 1125"/>
                <a:gd name="T3" fmla="*/ 943 h 1168"/>
                <a:gd name="T4" fmla="*/ 0 w 1125"/>
                <a:gd name="T5" fmla="*/ 1168 h 1168"/>
                <a:gd name="T6" fmla="*/ 6 w 1125"/>
                <a:gd name="T7" fmla="*/ 225 h 1168"/>
                <a:gd name="T8" fmla="*/ 1125 w 1125"/>
                <a:gd name="T9" fmla="*/ 0 h 1168"/>
              </a:gdLst>
              <a:ahLst/>
              <a:cxnLst>
                <a:cxn ang="0">
                  <a:pos x="T0" y="T1"/>
                </a:cxn>
                <a:cxn ang="0">
                  <a:pos x="T2" y="T3"/>
                </a:cxn>
                <a:cxn ang="0">
                  <a:pos x="T4" y="T5"/>
                </a:cxn>
                <a:cxn ang="0">
                  <a:pos x="T6" y="T7"/>
                </a:cxn>
                <a:cxn ang="0">
                  <a:pos x="T8" y="T9"/>
                </a:cxn>
              </a:cxnLst>
              <a:rect l="0" t="0" r="r" b="b"/>
              <a:pathLst>
                <a:path w="1125" h="1168">
                  <a:moveTo>
                    <a:pt x="1125" y="0"/>
                  </a:moveTo>
                  <a:lnTo>
                    <a:pt x="1125" y="943"/>
                  </a:lnTo>
                  <a:lnTo>
                    <a:pt x="0" y="1168"/>
                  </a:lnTo>
                  <a:lnTo>
                    <a:pt x="6" y="225"/>
                  </a:lnTo>
                  <a:lnTo>
                    <a:pt x="112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6"/>
            <p:cNvSpPr>
              <a:spLocks/>
            </p:cNvSpPr>
            <p:nvPr/>
          </p:nvSpPr>
          <p:spPr bwMode="auto">
            <a:xfrm>
              <a:off x="1957388" y="2112963"/>
              <a:ext cx="1106487" cy="2389187"/>
            </a:xfrm>
            <a:custGeom>
              <a:avLst/>
              <a:gdLst>
                <a:gd name="T0" fmla="*/ 697 w 697"/>
                <a:gd name="T1" fmla="*/ 562 h 1505"/>
                <a:gd name="T2" fmla="*/ 691 w 697"/>
                <a:gd name="T3" fmla="*/ 1505 h 1505"/>
                <a:gd name="T4" fmla="*/ 0 w 697"/>
                <a:gd name="T5" fmla="*/ 948 h 1505"/>
                <a:gd name="T6" fmla="*/ 6 w 697"/>
                <a:gd name="T7" fmla="*/ 0 h 1505"/>
                <a:gd name="T8" fmla="*/ 697 w 697"/>
                <a:gd name="T9" fmla="*/ 562 h 1505"/>
              </a:gdLst>
              <a:ahLst/>
              <a:cxnLst>
                <a:cxn ang="0">
                  <a:pos x="T0" y="T1"/>
                </a:cxn>
                <a:cxn ang="0">
                  <a:pos x="T2" y="T3"/>
                </a:cxn>
                <a:cxn ang="0">
                  <a:pos x="T4" y="T5"/>
                </a:cxn>
                <a:cxn ang="0">
                  <a:pos x="T6" y="T7"/>
                </a:cxn>
                <a:cxn ang="0">
                  <a:pos x="T8" y="T9"/>
                </a:cxn>
              </a:cxnLst>
              <a:rect l="0" t="0" r="r" b="b"/>
              <a:pathLst>
                <a:path w="697" h="1505">
                  <a:moveTo>
                    <a:pt x="697" y="562"/>
                  </a:moveTo>
                  <a:lnTo>
                    <a:pt x="691" y="1505"/>
                  </a:lnTo>
                  <a:lnTo>
                    <a:pt x="0" y="948"/>
                  </a:lnTo>
                  <a:lnTo>
                    <a:pt x="6" y="0"/>
                  </a:lnTo>
                  <a:lnTo>
                    <a:pt x="697" y="56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7"/>
            <p:cNvSpPr>
              <a:spLocks/>
            </p:cNvSpPr>
            <p:nvPr/>
          </p:nvSpPr>
          <p:spPr bwMode="auto">
            <a:xfrm>
              <a:off x="1966913" y="1933575"/>
              <a:ext cx="2873375" cy="1071562"/>
            </a:xfrm>
            <a:custGeom>
              <a:avLst/>
              <a:gdLst>
                <a:gd name="T0" fmla="*/ 286 w 338"/>
                <a:gd name="T1" fmla="*/ 39 h 126"/>
                <a:gd name="T2" fmla="*/ 338 w 338"/>
                <a:gd name="T3" fmla="*/ 84 h 126"/>
                <a:gd name="T4" fmla="*/ 129 w 338"/>
                <a:gd name="T5" fmla="*/ 126 h 126"/>
                <a:gd name="T6" fmla="*/ 0 w 338"/>
                <a:gd name="T7" fmla="*/ 21 h 126"/>
                <a:gd name="T8" fmla="*/ 124 w 338"/>
                <a:gd name="T9" fmla="*/ 0 h 126"/>
                <a:gd name="T10" fmla="*/ 286 w 338"/>
                <a:gd name="T11" fmla="*/ 39 h 126"/>
              </a:gdLst>
              <a:ahLst/>
              <a:cxnLst>
                <a:cxn ang="0">
                  <a:pos x="T0" y="T1"/>
                </a:cxn>
                <a:cxn ang="0">
                  <a:pos x="T2" y="T3"/>
                </a:cxn>
                <a:cxn ang="0">
                  <a:pos x="T4" y="T5"/>
                </a:cxn>
                <a:cxn ang="0">
                  <a:pos x="T6" y="T7"/>
                </a:cxn>
                <a:cxn ang="0">
                  <a:pos x="T8" y="T9"/>
                </a:cxn>
                <a:cxn ang="0">
                  <a:pos x="T10" y="T11"/>
                </a:cxn>
              </a:cxnLst>
              <a:rect l="0" t="0" r="r" b="b"/>
              <a:pathLst>
                <a:path w="338" h="126">
                  <a:moveTo>
                    <a:pt x="286" y="39"/>
                  </a:moveTo>
                  <a:cubicBezTo>
                    <a:pt x="308" y="52"/>
                    <a:pt x="326" y="67"/>
                    <a:pt x="338" y="84"/>
                  </a:cubicBezTo>
                  <a:cubicBezTo>
                    <a:pt x="129" y="126"/>
                    <a:pt x="129" y="126"/>
                    <a:pt x="129" y="126"/>
                  </a:cubicBezTo>
                  <a:cubicBezTo>
                    <a:pt x="0" y="21"/>
                    <a:pt x="0" y="21"/>
                    <a:pt x="0" y="21"/>
                  </a:cubicBezTo>
                  <a:cubicBezTo>
                    <a:pt x="35" y="8"/>
                    <a:pt x="78" y="0"/>
                    <a:pt x="124" y="0"/>
                  </a:cubicBezTo>
                  <a:cubicBezTo>
                    <a:pt x="187" y="0"/>
                    <a:pt x="245" y="15"/>
                    <a:pt x="286" y="39"/>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8"/>
            <p:cNvSpPr>
              <a:spLocks/>
            </p:cNvSpPr>
            <p:nvPr/>
          </p:nvSpPr>
          <p:spPr bwMode="auto">
            <a:xfrm>
              <a:off x="1073150" y="3771900"/>
              <a:ext cx="1871662" cy="2032000"/>
            </a:xfrm>
            <a:custGeom>
              <a:avLst/>
              <a:gdLst>
                <a:gd name="T0" fmla="*/ 218 w 220"/>
                <a:gd name="T1" fmla="*/ 239 h 239"/>
                <a:gd name="T2" fmla="*/ 220 w 220"/>
                <a:gd name="T3" fmla="*/ 239 h 239"/>
                <a:gd name="T4" fmla="*/ 220 w 220"/>
                <a:gd name="T5" fmla="*/ 133 h 239"/>
                <a:gd name="T6" fmla="*/ 209 w 220"/>
                <a:gd name="T7" fmla="*/ 133 h 239"/>
                <a:gd name="T8" fmla="*/ 205 w 220"/>
                <a:gd name="T9" fmla="*/ 133 h 239"/>
                <a:gd name="T10" fmla="*/ 198 w 220"/>
                <a:gd name="T11" fmla="*/ 132 h 239"/>
                <a:gd name="T12" fmla="*/ 187 w 220"/>
                <a:gd name="T13" fmla="*/ 131 h 239"/>
                <a:gd name="T14" fmla="*/ 185 w 220"/>
                <a:gd name="T15" fmla="*/ 131 h 239"/>
                <a:gd name="T16" fmla="*/ 177 w 220"/>
                <a:gd name="T17" fmla="*/ 130 h 239"/>
                <a:gd name="T18" fmla="*/ 174 w 220"/>
                <a:gd name="T19" fmla="*/ 129 h 239"/>
                <a:gd name="T20" fmla="*/ 166 w 220"/>
                <a:gd name="T21" fmla="*/ 128 h 239"/>
                <a:gd name="T22" fmla="*/ 162 w 220"/>
                <a:gd name="T23" fmla="*/ 127 h 239"/>
                <a:gd name="T24" fmla="*/ 155 w 220"/>
                <a:gd name="T25" fmla="*/ 126 h 239"/>
                <a:gd name="T26" fmla="*/ 151 w 220"/>
                <a:gd name="T27" fmla="*/ 125 h 239"/>
                <a:gd name="T28" fmla="*/ 143 w 220"/>
                <a:gd name="T29" fmla="*/ 123 h 239"/>
                <a:gd name="T30" fmla="*/ 140 w 220"/>
                <a:gd name="T31" fmla="*/ 122 h 239"/>
                <a:gd name="T32" fmla="*/ 132 w 220"/>
                <a:gd name="T33" fmla="*/ 120 h 239"/>
                <a:gd name="T34" fmla="*/ 129 w 220"/>
                <a:gd name="T35" fmla="*/ 120 h 239"/>
                <a:gd name="T36" fmla="*/ 116 w 220"/>
                <a:gd name="T37" fmla="*/ 116 h 239"/>
                <a:gd name="T38" fmla="*/ 114 w 220"/>
                <a:gd name="T39" fmla="*/ 115 h 239"/>
                <a:gd name="T40" fmla="*/ 103 w 220"/>
                <a:gd name="T41" fmla="*/ 111 h 239"/>
                <a:gd name="T42" fmla="*/ 101 w 220"/>
                <a:gd name="T43" fmla="*/ 110 h 239"/>
                <a:gd name="T44" fmla="*/ 96 w 220"/>
                <a:gd name="T45" fmla="*/ 108 h 239"/>
                <a:gd name="T46" fmla="*/ 92 w 220"/>
                <a:gd name="T47" fmla="*/ 107 h 239"/>
                <a:gd name="T48" fmla="*/ 87 w 220"/>
                <a:gd name="T49" fmla="*/ 104 h 239"/>
                <a:gd name="T50" fmla="*/ 84 w 220"/>
                <a:gd name="T51" fmla="*/ 103 h 239"/>
                <a:gd name="T52" fmla="*/ 79 w 220"/>
                <a:gd name="T53" fmla="*/ 100 h 239"/>
                <a:gd name="T54" fmla="*/ 76 w 220"/>
                <a:gd name="T55" fmla="*/ 99 h 239"/>
                <a:gd name="T56" fmla="*/ 68 w 220"/>
                <a:gd name="T57" fmla="*/ 94 h 239"/>
                <a:gd name="T58" fmla="*/ 0 w 220"/>
                <a:gd name="T59" fmla="*/ 0 h 239"/>
                <a:gd name="T60" fmla="*/ 0 w 220"/>
                <a:gd name="T61" fmla="*/ 106 h 239"/>
                <a:gd name="T62" fmla="*/ 68 w 220"/>
                <a:gd name="T63" fmla="*/ 200 h 239"/>
                <a:gd name="T64" fmla="*/ 76 w 220"/>
                <a:gd name="T65" fmla="*/ 204 h 239"/>
                <a:gd name="T66" fmla="*/ 78 w 220"/>
                <a:gd name="T67" fmla="*/ 205 h 239"/>
                <a:gd name="T68" fmla="*/ 84 w 220"/>
                <a:gd name="T69" fmla="*/ 208 h 239"/>
                <a:gd name="T70" fmla="*/ 87 w 220"/>
                <a:gd name="T71" fmla="*/ 210 h 239"/>
                <a:gd name="T72" fmla="*/ 92 w 220"/>
                <a:gd name="T73" fmla="*/ 212 h 239"/>
                <a:gd name="T74" fmla="*/ 96 w 220"/>
                <a:gd name="T75" fmla="*/ 214 h 239"/>
                <a:gd name="T76" fmla="*/ 101 w 220"/>
                <a:gd name="T77" fmla="*/ 216 h 239"/>
                <a:gd name="T78" fmla="*/ 101 w 220"/>
                <a:gd name="T79" fmla="*/ 216 h 239"/>
                <a:gd name="T80" fmla="*/ 103 w 220"/>
                <a:gd name="T81" fmla="*/ 216 h 239"/>
                <a:gd name="T82" fmla="*/ 113 w 220"/>
                <a:gd name="T83" fmla="*/ 220 h 239"/>
                <a:gd name="T84" fmla="*/ 116 w 220"/>
                <a:gd name="T85" fmla="*/ 221 h 239"/>
                <a:gd name="T86" fmla="*/ 128 w 220"/>
                <a:gd name="T87" fmla="*/ 225 h 239"/>
                <a:gd name="T88" fmla="*/ 129 w 220"/>
                <a:gd name="T89" fmla="*/ 225 h 239"/>
                <a:gd name="T90" fmla="*/ 132 w 220"/>
                <a:gd name="T91" fmla="*/ 226 h 239"/>
                <a:gd name="T92" fmla="*/ 139 w 220"/>
                <a:gd name="T93" fmla="*/ 228 h 239"/>
                <a:gd name="T94" fmla="*/ 143 w 220"/>
                <a:gd name="T95" fmla="*/ 229 h 239"/>
                <a:gd name="T96" fmla="*/ 151 w 220"/>
                <a:gd name="T97" fmla="*/ 231 h 239"/>
                <a:gd name="T98" fmla="*/ 153 w 220"/>
                <a:gd name="T99" fmla="*/ 231 h 239"/>
                <a:gd name="T100" fmla="*/ 155 w 220"/>
                <a:gd name="T101" fmla="*/ 231 h 239"/>
                <a:gd name="T102" fmla="*/ 161 w 220"/>
                <a:gd name="T103" fmla="*/ 233 h 239"/>
                <a:gd name="T104" fmla="*/ 165 w 220"/>
                <a:gd name="T105" fmla="*/ 233 h 239"/>
                <a:gd name="T106" fmla="*/ 173 w 220"/>
                <a:gd name="T107" fmla="*/ 235 h 239"/>
                <a:gd name="T108" fmla="*/ 176 w 220"/>
                <a:gd name="T109" fmla="*/ 235 h 239"/>
                <a:gd name="T110" fmla="*/ 176 w 220"/>
                <a:gd name="T111" fmla="*/ 235 h 239"/>
                <a:gd name="T112" fmla="*/ 184 w 220"/>
                <a:gd name="T113" fmla="*/ 236 h 239"/>
                <a:gd name="T114" fmla="*/ 187 w 220"/>
                <a:gd name="T115" fmla="*/ 237 h 239"/>
                <a:gd name="T116" fmla="*/ 198 w 220"/>
                <a:gd name="T117" fmla="*/ 238 h 239"/>
                <a:gd name="T118" fmla="*/ 198 w 220"/>
                <a:gd name="T119" fmla="*/ 238 h 239"/>
                <a:gd name="T120" fmla="*/ 205 w 220"/>
                <a:gd name="T121" fmla="*/ 238 h 239"/>
                <a:gd name="T122" fmla="*/ 209 w 220"/>
                <a:gd name="T123" fmla="*/ 238 h 239"/>
                <a:gd name="T124" fmla="*/ 218 w 220"/>
                <a:gd name="T125"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39">
                  <a:moveTo>
                    <a:pt x="218" y="239"/>
                  </a:moveTo>
                  <a:cubicBezTo>
                    <a:pt x="219" y="239"/>
                    <a:pt x="219" y="239"/>
                    <a:pt x="220" y="239"/>
                  </a:cubicBezTo>
                  <a:cubicBezTo>
                    <a:pt x="220" y="133"/>
                    <a:pt x="220" y="133"/>
                    <a:pt x="220" y="133"/>
                  </a:cubicBezTo>
                  <a:cubicBezTo>
                    <a:pt x="216" y="133"/>
                    <a:pt x="213" y="133"/>
                    <a:pt x="209" y="133"/>
                  </a:cubicBezTo>
                  <a:cubicBezTo>
                    <a:pt x="208" y="133"/>
                    <a:pt x="207" y="133"/>
                    <a:pt x="205" y="133"/>
                  </a:cubicBezTo>
                  <a:cubicBezTo>
                    <a:pt x="203" y="132"/>
                    <a:pt x="201" y="132"/>
                    <a:pt x="198" y="132"/>
                  </a:cubicBezTo>
                  <a:cubicBezTo>
                    <a:pt x="195" y="132"/>
                    <a:pt x="191" y="131"/>
                    <a:pt x="187" y="131"/>
                  </a:cubicBezTo>
                  <a:cubicBezTo>
                    <a:pt x="186" y="131"/>
                    <a:pt x="186" y="131"/>
                    <a:pt x="185" y="131"/>
                  </a:cubicBezTo>
                  <a:cubicBezTo>
                    <a:pt x="182" y="130"/>
                    <a:pt x="179" y="130"/>
                    <a:pt x="177" y="130"/>
                  </a:cubicBezTo>
                  <a:cubicBezTo>
                    <a:pt x="176" y="130"/>
                    <a:pt x="175" y="129"/>
                    <a:pt x="174" y="129"/>
                  </a:cubicBezTo>
                  <a:cubicBezTo>
                    <a:pt x="171" y="129"/>
                    <a:pt x="168" y="128"/>
                    <a:pt x="166" y="128"/>
                  </a:cubicBezTo>
                  <a:cubicBezTo>
                    <a:pt x="164" y="128"/>
                    <a:pt x="163" y="127"/>
                    <a:pt x="162" y="127"/>
                  </a:cubicBezTo>
                  <a:cubicBezTo>
                    <a:pt x="159" y="127"/>
                    <a:pt x="157" y="126"/>
                    <a:pt x="155" y="126"/>
                  </a:cubicBezTo>
                  <a:cubicBezTo>
                    <a:pt x="154" y="126"/>
                    <a:pt x="152" y="125"/>
                    <a:pt x="151" y="125"/>
                  </a:cubicBezTo>
                  <a:cubicBezTo>
                    <a:pt x="149" y="125"/>
                    <a:pt x="146" y="124"/>
                    <a:pt x="143" y="123"/>
                  </a:cubicBezTo>
                  <a:cubicBezTo>
                    <a:pt x="142" y="123"/>
                    <a:pt x="141" y="123"/>
                    <a:pt x="140" y="122"/>
                  </a:cubicBezTo>
                  <a:cubicBezTo>
                    <a:pt x="137" y="122"/>
                    <a:pt x="134" y="121"/>
                    <a:pt x="132" y="120"/>
                  </a:cubicBezTo>
                  <a:cubicBezTo>
                    <a:pt x="131" y="120"/>
                    <a:pt x="130" y="120"/>
                    <a:pt x="129" y="120"/>
                  </a:cubicBezTo>
                  <a:cubicBezTo>
                    <a:pt x="124" y="118"/>
                    <a:pt x="120" y="117"/>
                    <a:pt x="116" y="116"/>
                  </a:cubicBezTo>
                  <a:cubicBezTo>
                    <a:pt x="115" y="115"/>
                    <a:pt x="115" y="115"/>
                    <a:pt x="114" y="115"/>
                  </a:cubicBezTo>
                  <a:cubicBezTo>
                    <a:pt x="110" y="114"/>
                    <a:pt x="107" y="112"/>
                    <a:pt x="103" y="111"/>
                  </a:cubicBezTo>
                  <a:cubicBezTo>
                    <a:pt x="102" y="111"/>
                    <a:pt x="102" y="110"/>
                    <a:pt x="101" y="110"/>
                  </a:cubicBezTo>
                  <a:cubicBezTo>
                    <a:pt x="99" y="109"/>
                    <a:pt x="98" y="109"/>
                    <a:pt x="96" y="108"/>
                  </a:cubicBezTo>
                  <a:cubicBezTo>
                    <a:pt x="95" y="108"/>
                    <a:pt x="93" y="107"/>
                    <a:pt x="92" y="107"/>
                  </a:cubicBezTo>
                  <a:cubicBezTo>
                    <a:pt x="91" y="106"/>
                    <a:pt x="89" y="105"/>
                    <a:pt x="87" y="104"/>
                  </a:cubicBezTo>
                  <a:cubicBezTo>
                    <a:pt x="86" y="104"/>
                    <a:pt x="85" y="103"/>
                    <a:pt x="84" y="103"/>
                  </a:cubicBezTo>
                  <a:cubicBezTo>
                    <a:pt x="82" y="102"/>
                    <a:pt x="80" y="101"/>
                    <a:pt x="79" y="100"/>
                  </a:cubicBezTo>
                  <a:cubicBezTo>
                    <a:pt x="78" y="100"/>
                    <a:pt x="77" y="99"/>
                    <a:pt x="76" y="99"/>
                  </a:cubicBezTo>
                  <a:cubicBezTo>
                    <a:pt x="73" y="97"/>
                    <a:pt x="71" y="96"/>
                    <a:pt x="68" y="94"/>
                  </a:cubicBezTo>
                  <a:cubicBezTo>
                    <a:pt x="26" y="70"/>
                    <a:pt x="0" y="37"/>
                    <a:pt x="0" y="0"/>
                  </a:cubicBezTo>
                  <a:cubicBezTo>
                    <a:pt x="0" y="106"/>
                    <a:pt x="0" y="106"/>
                    <a:pt x="0" y="106"/>
                  </a:cubicBezTo>
                  <a:cubicBezTo>
                    <a:pt x="0" y="142"/>
                    <a:pt x="26" y="176"/>
                    <a:pt x="68" y="200"/>
                  </a:cubicBezTo>
                  <a:cubicBezTo>
                    <a:pt x="70" y="201"/>
                    <a:pt x="73" y="203"/>
                    <a:pt x="76" y="204"/>
                  </a:cubicBezTo>
                  <a:cubicBezTo>
                    <a:pt x="76" y="205"/>
                    <a:pt x="77" y="205"/>
                    <a:pt x="78" y="205"/>
                  </a:cubicBezTo>
                  <a:cubicBezTo>
                    <a:pt x="80" y="206"/>
                    <a:pt x="82" y="207"/>
                    <a:pt x="84" y="208"/>
                  </a:cubicBezTo>
                  <a:cubicBezTo>
                    <a:pt x="85" y="209"/>
                    <a:pt x="86" y="209"/>
                    <a:pt x="87" y="210"/>
                  </a:cubicBezTo>
                  <a:cubicBezTo>
                    <a:pt x="89" y="210"/>
                    <a:pt x="90" y="211"/>
                    <a:pt x="92" y="212"/>
                  </a:cubicBezTo>
                  <a:cubicBezTo>
                    <a:pt x="93" y="213"/>
                    <a:pt x="94" y="213"/>
                    <a:pt x="96" y="214"/>
                  </a:cubicBezTo>
                  <a:cubicBezTo>
                    <a:pt x="97" y="214"/>
                    <a:pt x="99" y="215"/>
                    <a:pt x="101" y="216"/>
                  </a:cubicBezTo>
                  <a:cubicBezTo>
                    <a:pt x="101" y="216"/>
                    <a:pt x="101" y="216"/>
                    <a:pt x="101" y="216"/>
                  </a:cubicBezTo>
                  <a:cubicBezTo>
                    <a:pt x="102" y="216"/>
                    <a:pt x="102" y="216"/>
                    <a:pt x="103" y="216"/>
                  </a:cubicBezTo>
                  <a:cubicBezTo>
                    <a:pt x="106" y="218"/>
                    <a:pt x="110" y="219"/>
                    <a:pt x="113" y="220"/>
                  </a:cubicBezTo>
                  <a:cubicBezTo>
                    <a:pt x="114" y="221"/>
                    <a:pt x="115" y="221"/>
                    <a:pt x="116" y="221"/>
                  </a:cubicBezTo>
                  <a:cubicBezTo>
                    <a:pt x="120" y="223"/>
                    <a:pt x="124" y="224"/>
                    <a:pt x="128" y="225"/>
                  </a:cubicBezTo>
                  <a:cubicBezTo>
                    <a:pt x="129" y="225"/>
                    <a:pt x="129" y="225"/>
                    <a:pt x="129" y="225"/>
                  </a:cubicBezTo>
                  <a:cubicBezTo>
                    <a:pt x="130" y="226"/>
                    <a:pt x="131" y="226"/>
                    <a:pt x="132" y="226"/>
                  </a:cubicBezTo>
                  <a:cubicBezTo>
                    <a:pt x="134" y="227"/>
                    <a:pt x="137" y="227"/>
                    <a:pt x="139" y="228"/>
                  </a:cubicBezTo>
                  <a:cubicBezTo>
                    <a:pt x="141" y="228"/>
                    <a:pt x="142" y="229"/>
                    <a:pt x="143" y="229"/>
                  </a:cubicBezTo>
                  <a:cubicBezTo>
                    <a:pt x="146" y="229"/>
                    <a:pt x="148" y="230"/>
                    <a:pt x="151" y="231"/>
                  </a:cubicBezTo>
                  <a:cubicBezTo>
                    <a:pt x="152" y="231"/>
                    <a:pt x="152" y="231"/>
                    <a:pt x="153" y="231"/>
                  </a:cubicBezTo>
                  <a:cubicBezTo>
                    <a:pt x="154" y="231"/>
                    <a:pt x="154" y="231"/>
                    <a:pt x="155" y="231"/>
                  </a:cubicBezTo>
                  <a:cubicBezTo>
                    <a:pt x="157" y="232"/>
                    <a:pt x="159" y="232"/>
                    <a:pt x="161" y="233"/>
                  </a:cubicBezTo>
                  <a:cubicBezTo>
                    <a:pt x="163" y="233"/>
                    <a:pt x="164" y="233"/>
                    <a:pt x="165" y="233"/>
                  </a:cubicBezTo>
                  <a:cubicBezTo>
                    <a:pt x="168" y="234"/>
                    <a:pt x="171" y="234"/>
                    <a:pt x="173" y="235"/>
                  </a:cubicBezTo>
                  <a:cubicBezTo>
                    <a:pt x="174" y="235"/>
                    <a:pt x="175" y="235"/>
                    <a:pt x="176" y="235"/>
                  </a:cubicBezTo>
                  <a:cubicBezTo>
                    <a:pt x="176" y="235"/>
                    <a:pt x="176" y="235"/>
                    <a:pt x="176" y="235"/>
                  </a:cubicBezTo>
                  <a:cubicBezTo>
                    <a:pt x="179" y="236"/>
                    <a:pt x="182" y="236"/>
                    <a:pt x="184" y="236"/>
                  </a:cubicBezTo>
                  <a:cubicBezTo>
                    <a:pt x="185" y="236"/>
                    <a:pt x="186" y="236"/>
                    <a:pt x="187" y="237"/>
                  </a:cubicBezTo>
                  <a:cubicBezTo>
                    <a:pt x="191" y="237"/>
                    <a:pt x="194" y="237"/>
                    <a:pt x="198" y="238"/>
                  </a:cubicBezTo>
                  <a:cubicBezTo>
                    <a:pt x="198" y="238"/>
                    <a:pt x="198" y="238"/>
                    <a:pt x="198" y="238"/>
                  </a:cubicBezTo>
                  <a:cubicBezTo>
                    <a:pt x="200" y="238"/>
                    <a:pt x="203" y="238"/>
                    <a:pt x="205" y="238"/>
                  </a:cubicBezTo>
                  <a:cubicBezTo>
                    <a:pt x="206" y="238"/>
                    <a:pt x="208" y="238"/>
                    <a:pt x="209" y="238"/>
                  </a:cubicBezTo>
                  <a:cubicBezTo>
                    <a:pt x="212" y="239"/>
                    <a:pt x="215" y="239"/>
                    <a:pt x="218" y="23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9"/>
            <p:cNvSpPr>
              <a:spLocks/>
            </p:cNvSpPr>
            <p:nvPr/>
          </p:nvSpPr>
          <p:spPr bwMode="auto">
            <a:xfrm>
              <a:off x="1073150" y="2878138"/>
              <a:ext cx="1871662" cy="2024062"/>
            </a:xfrm>
            <a:custGeom>
              <a:avLst/>
              <a:gdLst>
                <a:gd name="T0" fmla="*/ 88 w 220"/>
                <a:gd name="T1" fmla="*/ 0 h 238"/>
                <a:gd name="T2" fmla="*/ 219 w 220"/>
                <a:gd name="T3" fmla="*/ 107 h 238"/>
                <a:gd name="T4" fmla="*/ 220 w 220"/>
                <a:gd name="T5" fmla="*/ 238 h 238"/>
                <a:gd name="T6" fmla="*/ 68 w 220"/>
                <a:gd name="T7" fmla="*/ 199 h 238"/>
                <a:gd name="T8" fmla="*/ 0 w 220"/>
                <a:gd name="T9" fmla="*/ 105 h 238"/>
                <a:gd name="T10" fmla="*/ 88 w 220"/>
                <a:gd name="T11" fmla="*/ 0 h 238"/>
              </a:gdLst>
              <a:ahLst/>
              <a:cxnLst>
                <a:cxn ang="0">
                  <a:pos x="T0" y="T1"/>
                </a:cxn>
                <a:cxn ang="0">
                  <a:pos x="T2" y="T3"/>
                </a:cxn>
                <a:cxn ang="0">
                  <a:pos x="T4" y="T5"/>
                </a:cxn>
                <a:cxn ang="0">
                  <a:pos x="T6" y="T7"/>
                </a:cxn>
                <a:cxn ang="0">
                  <a:pos x="T8" y="T9"/>
                </a:cxn>
                <a:cxn ang="0">
                  <a:pos x="T10" y="T11"/>
                </a:cxn>
              </a:cxnLst>
              <a:rect l="0" t="0" r="r" b="b"/>
              <a:pathLst>
                <a:path w="220" h="238">
                  <a:moveTo>
                    <a:pt x="88" y="0"/>
                  </a:moveTo>
                  <a:cubicBezTo>
                    <a:pt x="219" y="107"/>
                    <a:pt x="219" y="107"/>
                    <a:pt x="219" y="107"/>
                  </a:cubicBezTo>
                  <a:cubicBezTo>
                    <a:pt x="220" y="238"/>
                    <a:pt x="220" y="238"/>
                    <a:pt x="220" y="238"/>
                  </a:cubicBezTo>
                  <a:cubicBezTo>
                    <a:pt x="161" y="237"/>
                    <a:pt x="108" y="222"/>
                    <a:pt x="68" y="199"/>
                  </a:cubicBezTo>
                  <a:cubicBezTo>
                    <a:pt x="26" y="175"/>
                    <a:pt x="0" y="142"/>
                    <a:pt x="0" y="105"/>
                  </a:cubicBezTo>
                  <a:cubicBezTo>
                    <a:pt x="0" y="63"/>
                    <a:pt x="34" y="25"/>
                    <a:pt x="88" y="0"/>
                  </a:cubicBezTo>
                  <a:close/>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0"/>
            <p:cNvSpPr>
              <a:spLocks/>
            </p:cNvSpPr>
            <p:nvPr/>
          </p:nvSpPr>
          <p:spPr bwMode="auto">
            <a:xfrm>
              <a:off x="4891088" y="3201988"/>
              <a:ext cx="390525" cy="2176462"/>
            </a:xfrm>
            <a:custGeom>
              <a:avLst/>
              <a:gdLst>
                <a:gd name="T0" fmla="*/ 46 w 46"/>
                <a:gd name="T1" fmla="*/ 4 h 256"/>
                <a:gd name="T2" fmla="*/ 46 w 46"/>
                <a:gd name="T3" fmla="*/ 8 h 256"/>
                <a:gd name="T4" fmla="*/ 45 w 46"/>
                <a:gd name="T5" fmla="*/ 10 h 256"/>
                <a:gd name="T6" fmla="*/ 45 w 46"/>
                <a:gd name="T7" fmla="*/ 15 h 256"/>
                <a:gd name="T8" fmla="*/ 44 w 46"/>
                <a:gd name="T9" fmla="*/ 16 h 256"/>
                <a:gd name="T10" fmla="*/ 43 w 46"/>
                <a:gd name="T11" fmla="*/ 22 h 256"/>
                <a:gd name="T12" fmla="*/ 43 w 46"/>
                <a:gd name="T13" fmla="*/ 24 h 256"/>
                <a:gd name="T14" fmla="*/ 41 w 46"/>
                <a:gd name="T15" fmla="*/ 28 h 256"/>
                <a:gd name="T16" fmla="*/ 40 w 46"/>
                <a:gd name="T17" fmla="*/ 30 h 256"/>
                <a:gd name="T18" fmla="*/ 39 w 46"/>
                <a:gd name="T19" fmla="*/ 34 h 256"/>
                <a:gd name="T20" fmla="*/ 38 w 46"/>
                <a:gd name="T21" fmla="*/ 37 h 256"/>
                <a:gd name="T22" fmla="*/ 35 w 46"/>
                <a:gd name="T23" fmla="*/ 41 h 256"/>
                <a:gd name="T24" fmla="*/ 35 w 46"/>
                <a:gd name="T25" fmla="*/ 42 h 256"/>
                <a:gd name="T26" fmla="*/ 31 w 46"/>
                <a:gd name="T27" fmla="*/ 49 h 256"/>
                <a:gd name="T28" fmla="*/ 30 w 46"/>
                <a:gd name="T29" fmla="*/ 50 h 256"/>
                <a:gd name="T30" fmla="*/ 26 w 46"/>
                <a:gd name="T31" fmla="*/ 55 h 256"/>
                <a:gd name="T32" fmla="*/ 25 w 46"/>
                <a:gd name="T33" fmla="*/ 56 h 256"/>
                <a:gd name="T34" fmla="*/ 19 w 46"/>
                <a:gd name="T35" fmla="*/ 63 h 256"/>
                <a:gd name="T36" fmla="*/ 18 w 46"/>
                <a:gd name="T37" fmla="*/ 64 h 256"/>
                <a:gd name="T38" fmla="*/ 12 w 46"/>
                <a:gd name="T39" fmla="*/ 71 h 256"/>
                <a:gd name="T40" fmla="*/ 11 w 46"/>
                <a:gd name="T41" fmla="*/ 71 h 256"/>
                <a:gd name="T42" fmla="*/ 8 w 46"/>
                <a:gd name="T43" fmla="*/ 74 h 256"/>
                <a:gd name="T44" fmla="*/ 6 w 46"/>
                <a:gd name="T45" fmla="*/ 76 h 256"/>
                <a:gd name="T46" fmla="*/ 1 w 46"/>
                <a:gd name="T47" fmla="*/ 80 h 256"/>
                <a:gd name="T48" fmla="*/ 0 w 46"/>
                <a:gd name="T49" fmla="*/ 256 h 256"/>
                <a:gd name="T50" fmla="*/ 6 w 46"/>
                <a:gd name="T51" fmla="*/ 252 h 256"/>
                <a:gd name="T52" fmla="*/ 7 w 46"/>
                <a:gd name="T53" fmla="*/ 250 h 256"/>
                <a:gd name="T54" fmla="*/ 11 w 46"/>
                <a:gd name="T55" fmla="*/ 247 h 256"/>
                <a:gd name="T56" fmla="*/ 11 w 46"/>
                <a:gd name="T57" fmla="*/ 247 h 256"/>
                <a:gd name="T58" fmla="*/ 11 w 46"/>
                <a:gd name="T59" fmla="*/ 246 h 256"/>
                <a:gd name="T60" fmla="*/ 18 w 46"/>
                <a:gd name="T61" fmla="*/ 240 h 256"/>
                <a:gd name="T62" fmla="*/ 19 w 46"/>
                <a:gd name="T63" fmla="*/ 239 h 256"/>
                <a:gd name="T64" fmla="*/ 25 w 46"/>
                <a:gd name="T65" fmla="*/ 232 h 256"/>
                <a:gd name="T66" fmla="*/ 25 w 46"/>
                <a:gd name="T67" fmla="*/ 231 h 256"/>
                <a:gd name="T68" fmla="*/ 26 w 46"/>
                <a:gd name="T69" fmla="*/ 230 h 256"/>
                <a:gd name="T70" fmla="*/ 29 w 46"/>
                <a:gd name="T71" fmla="*/ 226 h 256"/>
                <a:gd name="T72" fmla="*/ 30 w 46"/>
                <a:gd name="T73" fmla="*/ 224 h 256"/>
                <a:gd name="T74" fmla="*/ 34 w 46"/>
                <a:gd name="T75" fmla="*/ 218 h 256"/>
                <a:gd name="T76" fmla="*/ 34 w 46"/>
                <a:gd name="T77" fmla="*/ 218 h 256"/>
                <a:gd name="T78" fmla="*/ 35 w 46"/>
                <a:gd name="T79" fmla="*/ 217 h 256"/>
                <a:gd name="T80" fmla="*/ 37 w 46"/>
                <a:gd name="T81" fmla="*/ 212 h 256"/>
                <a:gd name="T82" fmla="*/ 38 w 46"/>
                <a:gd name="T83" fmla="*/ 210 h 256"/>
                <a:gd name="T84" fmla="*/ 40 w 46"/>
                <a:gd name="T85" fmla="*/ 206 h 256"/>
                <a:gd name="T86" fmla="*/ 40 w 46"/>
                <a:gd name="T87" fmla="*/ 205 h 256"/>
                <a:gd name="T88" fmla="*/ 41 w 46"/>
                <a:gd name="T89" fmla="*/ 204 h 256"/>
                <a:gd name="T90" fmla="*/ 42 w 46"/>
                <a:gd name="T91" fmla="*/ 199 h 256"/>
                <a:gd name="T92" fmla="*/ 43 w 46"/>
                <a:gd name="T93" fmla="*/ 198 h 256"/>
                <a:gd name="T94" fmla="*/ 44 w 46"/>
                <a:gd name="T95" fmla="*/ 192 h 256"/>
                <a:gd name="T96" fmla="*/ 44 w 46"/>
                <a:gd name="T97" fmla="*/ 192 h 256"/>
                <a:gd name="T98" fmla="*/ 44 w 46"/>
                <a:gd name="T99" fmla="*/ 191 h 256"/>
                <a:gd name="T100" fmla="*/ 45 w 46"/>
                <a:gd name="T101" fmla="*/ 186 h 256"/>
                <a:gd name="T102" fmla="*/ 45 w 46"/>
                <a:gd name="T103" fmla="*/ 184 h 256"/>
                <a:gd name="T104" fmla="*/ 46 w 46"/>
                <a:gd name="T105" fmla="*/ 180 h 256"/>
                <a:gd name="T106" fmla="*/ 46 w 46"/>
                <a:gd name="T107" fmla="*/ 179 h 256"/>
                <a:gd name="T108" fmla="*/ 46 w 46"/>
                <a:gd name="T109" fmla="*/ 176 h 256"/>
                <a:gd name="T110" fmla="*/ 46 w 46"/>
                <a:gd name="T111" fmla="*/ 0 h 256"/>
                <a:gd name="T112" fmla="*/ 46 w 46"/>
                <a:gd name="T113" fmla="*/ 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6" h="256">
                  <a:moveTo>
                    <a:pt x="46" y="4"/>
                  </a:moveTo>
                  <a:cubicBezTo>
                    <a:pt x="46" y="5"/>
                    <a:pt x="46" y="7"/>
                    <a:pt x="46" y="8"/>
                  </a:cubicBezTo>
                  <a:cubicBezTo>
                    <a:pt x="46" y="9"/>
                    <a:pt x="46" y="10"/>
                    <a:pt x="45" y="10"/>
                  </a:cubicBezTo>
                  <a:cubicBezTo>
                    <a:pt x="45" y="12"/>
                    <a:pt x="45" y="13"/>
                    <a:pt x="45" y="15"/>
                  </a:cubicBezTo>
                  <a:cubicBezTo>
                    <a:pt x="45" y="15"/>
                    <a:pt x="45" y="16"/>
                    <a:pt x="44" y="16"/>
                  </a:cubicBezTo>
                  <a:cubicBezTo>
                    <a:pt x="44" y="18"/>
                    <a:pt x="44" y="20"/>
                    <a:pt x="43" y="22"/>
                  </a:cubicBezTo>
                  <a:cubicBezTo>
                    <a:pt x="43" y="23"/>
                    <a:pt x="43" y="23"/>
                    <a:pt x="43" y="24"/>
                  </a:cubicBezTo>
                  <a:cubicBezTo>
                    <a:pt x="42" y="25"/>
                    <a:pt x="42" y="27"/>
                    <a:pt x="41" y="28"/>
                  </a:cubicBezTo>
                  <a:cubicBezTo>
                    <a:pt x="41" y="29"/>
                    <a:pt x="41" y="30"/>
                    <a:pt x="40" y="30"/>
                  </a:cubicBezTo>
                  <a:cubicBezTo>
                    <a:pt x="40" y="32"/>
                    <a:pt x="39" y="33"/>
                    <a:pt x="39" y="34"/>
                  </a:cubicBezTo>
                  <a:cubicBezTo>
                    <a:pt x="38" y="35"/>
                    <a:pt x="38" y="36"/>
                    <a:pt x="38" y="37"/>
                  </a:cubicBezTo>
                  <a:cubicBezTo>
                    <a:pt x="37" y="38"/>
                    <a:pt x="36" y="39"/>
                    <a:pt x="35" y="41"/>
                  </a:cubicBezTo>
                  <a:cubicBezTo>
                    <a:pt x="35" y="41"/>
                    <a:pt x="35" y="42"/>
                    <a:pt x="35" y="42"/>
                  </a:cubicBezTo>
                  <a:cubicBezTo>
                    <a:pt x="33" y="44"/>
                    <a:pt x="32" y="47"/>
                    <a:pt x="31" y="49"/>
                  </a:cubicBezTo>
                  <a:cubicBezTo>
                    <a:pt x="30" y="49"/>
                    <a:pt x="30" y="49"/>
                    <a:pt x="30" y="50"/>
                  </a:cubicBezTo>
                  <a:cubicBezTo>
                    <a:pt x="29" y="52"/>
                    <a:pt x="28" y="53"/>
                    <a:pt x="26" y="55"/>
                  </a:cubicBezTo>
                  <a:cubicBezTo>
                    <a:pt x="26" y="55"/>
                    <a:pt x="25" y="56"/>
                    <a:pt x="25" y="56"/>
                  </a:cubicBezTo>
                  <a:cubicBezTo>
                    <a:pt x="23" y="59"/>
                    <a:pt x="21" y="61"/>
                    <a:pt x="19" y="63"/>
                  </a:cubicBezTo>
                  <a:cubicBezTo>
                    <a:pt x="19" y="64"/>
                    <a:pt x="18" y="64"/>
                    <a:pt x="18" y="64"/>
                  </a:cubicBezTo>
                  <a:cubicBezTo>
                    <a:pt x="16" y="66"/>
                    <a:pt x="14" y="69"/>
                    <a:pt x="12" y="71"/>
                  </a:cubicBezTo>
                  <a:cubicBezTo>
                    <a:pt x="12" y="71"/>
                    <a:pt x="11" y="71"/>
                    <a:pt x="11" y="71"/>
                  </a:cubicBezTo>
                  <a:cubicBezTo>
                    <a:pt x="10" y="72"/>
                    <a:pt x="9" y="73"/>
                    <a:pt x="8" y="74"/>
                  </a:cubicBezTo>
                  <a:cubicBezTo>
                    <a:pt x="7" y="75"/>
                    <a:pt x="7" y="75"/>
                    <a:pt x="6" y="76"/>
                  </a:cubicBezTo>
                  <a:cubicBezTo>
                    <a:pt x="4" y="77"/>
                    <a:pt x="2" y="79"/>
                    <a:pt x="1" y="80"/>
                  </a:cubicBezTo>
                  <a:cubicBezTo>
                    <a:pt x="0" y="256"/>
                    <a:pt x="0" y="256"/>
                    <a:pt x="0" y="256"/>
                  </a:cubicBezTo>
                  <a:cubicBezTo>
                    <a:pt x="2" y="254"/>
                    <a:pt x="4" y="253"/>
                    <a:pt x="6" y="252"/>
                  </a:cubicBezTo>
                  <a:cubicBezTo>
                    <a:pt x="6" y="251"/>
                    <a:pt x="7" y="251"/>
                    <a:pt x="7" y="250"/>
                  </a:cubicBezTo>
                  <a:cubicBezTo>
                    <a:pt x="8" y="249"/>
                    <a:pt x="9" y="248"/>
                    <a:pt x="11" y="247"/>
                  </a:cubicBezTo>
                  <a:cubicBezTo>
                    <a:pt x="11" y="247"/>
                    <a:pt x="11" y="247"/>
                    <a:pt x="11" y="247"/>
                  </a:cubicBezTo>
                  <a:cubicBezTo>
                    <a:pt x="11" y="247"/>
                    <a:pt x="11" y="247"/>
                    <a:pt x="11" y="246"/>
                  </a:cubicBezTo>
                  <a:cubicBezTo>
                    <a:pt x="13" y="244"/>
                    <a:pt x="16" y="242"/>
                    <a:pt x="18" y="240"/>
                  </a:cubicBezTo>
                  <a:cubicBezTo>
                    <a:pt x="18" y="240"/>
                    <a:pt x="18" y="239"/>
                    <a:pt x="19" y="239"/>
                  </a:cubicBezTo>
                  <a:cubicBezTo>
                    <a:pt x="21" y="237"/>
                    <a:pt x="23" y="234"/>
                    <a:pt x="25" y="232"/>
                  </a:cubicBezTo>
                  <a:cubicBezTo>
                    <a:pt x="25" y="232"/>
                    <a:pt x="25" y="232"/>
                    <a:pt x="25" y="231"/>
                  </a:cubicBezTo>
                  <a:cubicBezTo>
                    <a:pt x="25" y="231"/>
                    <a:pt x="26" y="231"/>
                    <a:pt x="26" y="230"/>
                  </a:cubicBezTo>
                  <a:cubicBezTo>
                    <a:pt x="27" y="229"/>
                    <a:pt x="28" y="227"/>
                    <a:pt x="29" y="226"/>
                  </a:cubicBezTo>
                  <a:cubicBezTo>
                    <a:pt x="30" y="225"/>
                    <a:pt x="30" y="225"/>
                    <a:pt x="30" y="224"/>
                  </a:cubicBezTo>
                  <a:cubicBezTo>
                    <a:pt x="32" y="222"/>
                    <a:pt x="33" y="220"/>
                    <a:pt x="34" y="218"/>
                  </a:cubicBezTo>
                  <a:cubicBezTo>
                    <a:pt x="34" y="218"/>
                    <a:pt x="34" y="218"/>
                    <a:pt x="34" y="218"/>
                  </a:cubicBezTo>
                  <a:cubicBezTo>
                    <a:pt x="35" y="217"/>
                    <a:pt x="35" y="217"/>
                    <a:pt x="35" y="217"/>
                  </a:cubicBezTo>
                  <a:cubicBezTo>
                    <a:pt x="36" y="215"/>
                    <a:pt x="36" y="214"/>
                    <a:pt x="37" y="212"/>
                  </a:cubicBezTo>
                  <a:cubicBezTo>
                    <a:pt x="37" y="212"/>
                    <a:pt x="38" y="211"/>
                    <a:pt x="38" y="210"/>
                  </a:cubicBezTo>
                  <a:cubicBezTo>
                    <a:pt x="39" y="209"/>
                    <a:pt x="39" y="207"/>
                    <a:pt x="40" y="206"/>
                  </a:cubicBezTo>
                  <a:cubicBezTo>
                    <a:pt x="40" y="206"/>
                    <a:pt x="40" y="205"/>
                    <a:pt x="40" y="205"/>
                  </a:cubicBezTo>
                  <a:cubicBezTo>
                    <a:pt x="40" y="205"/>
                    <a:pt x="41" y="204"/>
                    <a:pt x="41" y="204"/>
                  </a:cubicBezTo>
                  <a:cubicBezTo>
                    <a:pt x="41" y="203"/>
                    <a:pt x="42" y="201"/>
                    <a:pt x="42" y="199"/>
                  </a:cubicBezTo>
                  <a:cubicBezTo>
                    <a:pt x="42" y="199"/>
                    <a:pt x="42" y="199"/>
                    <a:pt x="43" y="198"/>
                  </a:cubicBezTo>
                  <a:cubicBezTo>
                    <a:pt x="43" y="196"/>
                    <a:pt x="44" y="194"/>
                    <a:pt x="44" y="192"/>
                  </a:cubicBezTo>
                  <a:cubicBezTo>
                    <a:pt x="44" y="192"/>
                    <a:pt x="44" y="192"/>
                    <a:pt x="44" y="192"/>
                  </a:cubicBezTo>
                  <a:cubicBezTo>
                    <a:pt x="44" y="191"/>
                    <a:pt x="44" y="191"/>
                    <a:pt x="44" y="191"/>
                  </a:cubicBezTo>
                  <a:cubicBezTo>
                    <a:pt x="45" y="189"/>
                    <a:pt x="45" y="188"/>
                    <a:pt x="45" y="186"/>
                  </a:cubicBezTo>
                  <a:cubicBezTo>
                    <a:pt x="45" y="185"/>
                    <a:pt x="45" y="185"/>
                    <a:pt x="45" y="184"/>
                  </a:cubicBezTo>
                  <a:cubicBezTo>
                    <a:pt x="45" y="183"/>
                    <a:pt x="45" y="181"/>
                    <a:pt x="46" y="180"/>
                  </a:cubicBezTo>
                  <a:cubicBezTo>
                    <a:pt x="46" y="179"/>
                    <a:pt x="46" y="179"/>
                    <a:pt x="46" y="179"/>
                  </a:cubicBezTo>
                  <a:cubicBezTo>
                    <a:pt x="46" y="178"/>
                    <a:pt x="46" y="177"/>
                    <a:pt x="46" y="176"/>
                  </a:cubicBezTo>
                  <a:cubicBezTo>
                    <a:pt x="46" y="0"/>
                    <a:pt x="46" y="0"/>
                    <a:pt x="46" y="0"/>
                  </a:cubicBezTo>
                  <a:cubicBezTo>
                    <a:pt x="46" y="1"/>
                    <a:pt x="46" y="3"/>
                    <a:pt x="46" y="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1"/>
            <p:cNvSpPr>
              <a:spLocks/>
            </p:cNvSpPr>
            <p:nvPr/>
          </p:nvSpPr>
          <p:spPr bwMode="auto">
            <a:xfrm>
              <a:off x="3513138" y="3227388"/>
              <a:ext cx="1385887" cy="2151062"/>
            </a:xfrm>
            <a:custGeom>
              <a:avLst/>
              <a:gdLst>
                <a:gd name="T0" fmla="*/ 873 w 873"/>
                <a:gd name="T1" fmla="*/ 412 h 1355"/>
                <a:gd name="T2" fmla="*/ 868 w 873"/>
                <a:gd name="T3" fmla="*/ 1355 h 1355"/>
                <a:gd name="T4" fmla="*/ 0 w 873"/>
                <a:gd name="T5" fmla="*/ 937 h 1355"/>
                <a:gd name="T6" fmla="*/ 0 w 873"/>
                <a:gd name="T7" fmla="*/ 0 h 1355"/>
                <a:gd name="T8" fmla="*/ 873 w 873"/>
                <a:gd name="T9" fmla="*/ 412 h 1355"/>
              </a:gdLst>
              <a:ahLst/>
              <a:cxnLst>
                <a:cxn ang="0">
                  <a:pos x="T0" y="T1"/>
                </a:cxn>
                <a:cxn ang="0">
                  <a:pos x="T2" y="T3"/>
                </a:cxn>
                <a:cxn ang="0">
                  <a:pos x="T4" y="T5"/>
                </a:cxn>
                <a:cxn ang="0">
                  <a:pos x="T6" y="T7"/>
                </a:cxn>
                <a:cxn ang="0">
                  <a:pos x="T8" y="T9"/>
                </a:cxn>
              </a:cxnLst>
              <a:rect l="0" t="0" r="r" b="b"/>
              <a:pathLst>
                <a:path w="873" h="1355">
                  <a:moveTo>
                    <a:pt x="873" y="412"/>
                  </a:moveTo>
                  <a:lnTo>
                    <a:pt x="868" y="1355"/>
                  </a:lnTo>
                  <a:lnTo>
                    <a:pt x="0" y="937"/>
                  </a:lnTo>
                  <a:lnTo>
                    <a:pt x="0" y="0"/>
                  </a:lnTo>
                  <a:lnTo>
                    <a:pt x="873" y="412"/>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2"/>
            <p:cNvSpPr>
              <a:spLocks/>
            </p:cNvSpPr>
            <p:nvPr/>
          </p:nvSpPr>
          <p:spPr bwMode="auto">
            <a:xfrm>
              <a:off x="3513138" y="2886075"/>
              <a:ext cx="1768475" cy="995362"/>
            </a:xfrm>
            <a:custGeom>
              <a:avLst/>
              <a:gdLst>
                <a:gd name="T0" fmla="*/ 199 w 208"/>
                <a:gd name="T1" fmla="*/ 0 h 117"/>
                <a:gd name="T2" fmla="*/ 208 w 208"/>
                <a:gd name="T3" fmla="*/ 37 h 117"/>
                <a:gd name="T4" fmla="*/ 163 w 208"/>
                <a:gd name="T5" fmla="*/ 117 h 117"/>
                <a:gd name="T6" fmla="*/ 0 w 208"/>
                <a:gd name="T7" fmla="*/ 40 h 117"/>
                <a:gd name="T8" fmla="*/ 199 w 208"/>
                <a:gd name="T9" fmla="*/ 0 h 117"/>
              </a:gdLst>
              <a:ahLst/>
              <a:cxnLst>
                <a:cxn ang="0">
                  <a:pos x="T0" y="T1"/>
                </a:cxn>
                <a:cxn ang="0">
                  <a:pos x="T2" y="T3"/>
                </a:cxn>
                <a:cxn ang="0">
                  <a:pos x="T4" y="T5"/>
                </a:cxn>
                <a:cxn ang="0">
                  <a:pos x="T6" y="T7"/>
                </a:cxn>
                <a:cxn ang="0">
                  <a:pos x="T8" y="T9"/>
                </a:cxn>
              </a:cxnLst>
              <a:rect l="0" t="0" r="r" b="b"/>
              <a:pathLst>
                <a:path w="208" h="117">
                  <a:moveTo>
                    <a:pt x="199" y="0"/>
                  </a:moveTo>
                  <a:cubicBezTo>
                    <a:pt x="205" y="12"/>
                    <a:pt x="208" y="24"/>
                    <a:pt x="208" y="37"/>
                  </a:cubicBezTo>
                  <a:cubicBezTo>
                    <a:pt x="208" y="67"/>
                    <a:pt x="191" y="95"/>
                    <a:pt x="163" y="117"/>
                  </a:cubicBezTo>
                  <a:cubicBezTo>
                    <a:pt x="0" y="40"/>
                    <a:pt x="0" y="40"/>
                    <a:pt x="0" y="40"/>
                  </a:cubicBezTo>
                  <a:lnTo>
                    <a:pt x="199"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3"/>
            <p:cNvSpPr>
              <a:spLocks/>
            </p:cNvSpPr>
            <p:nvPr/>
          </p:nvSpPr>
          <p:spPr bwMode="auto">
            <a:xfrm>
              <a:off x="3046413" y="4868863"/>
              <a:ext cx="1350962" cy="935037"/>
            </a:xfrm>
            <a:custGeom>
              <a:avLst/>
              <a:gdLst>
                <a:gd name="T0" fmla="*/ 153 w 159"/>
                <a:gd name="T1" fmla="*/ 4 h 110"/>
                <a:gd name="T2" fmla="*/ 143 w 159"/>
                <a:gd name="T3" fmla="*/ 10 h 110"/>
                <a:gd name="T4" fmla="*/ 141 w 159"/>
                <a:gd name="T5" fmla="*/ 10 h 110"/>
                <a:gd name="T6" fmla="*/ 131 w 159"/>
                <a:gd name="T7" fmla="*/ 16 h 110"/>
                <a:gd name="T8" fmla="*/ 128 w 159"/>
                <a:gd name="T9" fmla="*/ 17 h 110"/>
                <a:gd name="T10" fmla="*/ 116 w 159"/>
                <a:gd name="T11" fmla="*/ 22 h 110"/>
                <a:gd name="T12" fmla="*/ 113 w 159"/>
                <a:gd name="T13" fmla="*/ 23 h 110"/>
                <a:gd name="T14" fmla="*/ 102 w 159"/>
                <a:gd name="T15" fmla="*/ 27 h 110"/>
                <a:gd name="T16" fmla="*/ 99 w 159"/>
                <a:gd name="T17" fmla="*/ 28 h 110"/>
                <a:gd name="T18" fmla="*/ 94 w 159"/>
                <a:gd name="T19" fmla="*/ 29 h 110"/>
                <a:gd name="T20" fmla="*/ 89 w 159"/>
                <a:gd name="T21" fmla="*/ 31 h 110"/>
                <a:gd name="T22" fmla="*/ 83 w 159"/>
                <a:gd name="T23" fmla="*/ 32 h 110"/>
                <a:gd name="T24" fmla="*/ 79 w 159"/>
                <a:gd name="T25" fmla="*/ 33 h 110"/>
                <a:gd name="T26" fmla="*/ 72 w 159"/>
                <a:gd name="T27" fmla="*/ 35 h 110"/>
                <a:gd name="T28" fmla="*/ 68 w 159"/>
                <a:gd name="T29" fmla="*/ 36 h 110"/>
                <a:gd name="T30" fmla="*/ 61 w 159"/>
                <a:gd name="T31" fmla="*/ 37 h 110"/>
                <a:gd name="T32" fmla="*/ 57 w 159"/>
                <a:gd name="T33" fmla="*/ 38 h 110"/>
                <a:gd name="T34" fmla="*/ 44 w 159"/>
                <a:gd name="T35" fmla="*/ 40 h 110"/>
                <a:gd name="T36" fmla="*/ 40 w 159"/>
                <a:gd name="T37" fmla="*/ 41 h 110"/>
                <a:gd name="T38" fmla="*/ 30 w 159"/>
                <a:gd name="T39" fmla="*/ 42 h 110"/>
                <a:gd name="T40" fmla="*/ 26 w 159"/>
                <a:gd name="T41" fmla="*/ 42 h 110"/>
                <a:gd name="T42" fmla="*/ 19 w 159"/>
                <a:gd name="T43" fmla="*/ 43 h 110"/>
                <a:gd name="T44" fmla="*/ 14 w 159"/>
                <a:gd name="T45" fmla="*/ 43 h 110"/>
                <a:gd name="T46" fmla="*/ 6 w 159"/>
                <a:gd name="T47" fmla="*/ 43 h 110"/>
                <a:gd name="T48" fmla="*/ 0 w 159"/>
                <a:gd name="T49" fmla="*/ 44 h 110"/>
                <a:gd name="T50" fmla="*/ 0 w 159"/>
                <a:gd name="T51" fmla="*/ 110 h 110"/>
                <a:gd name="T52" fmla="*/ 2 w 159"/>
                <a:gd name="T53" fmla="*/ 110 h 110"/>
                <a:gd name="T54" fmla="*/ 6 w 159"/>
                <a:gd name="T55" fmla="*/ 110 h 110"/>
                <a:gd name="T56" fmla="*/ 13 w 159"/>
                <a:gd name="T57" fmla="*/ 109 h 110"/>
                <a:gd name="T58" fmla="*/ 19 w 159"/>
                <a:gd name="T59" fmla="*/ 109 h 110"/>
                <a:gd name="T60" fmla="*/ 26 w 159"/>
                <a:gd name="T61" fmla="*/ 108 h 110"/>
                <a:gd name="T62" fmla="*/ 28 w 159"/>
                <a:gd name="T63" fmla="*/ 108 h 110"/>
                <a:gd name="T64" fmla="*/ 30 w 159"/>
                <a:gd name="T65" fmla="*/ 108 h 110"/>
                <a:gd name="T66" fmla="*/ 40 w 159"/>
                <a:gd name="T67" fmla="*/ 107 h 110"/>
                <a:gd name="T68" fmla="*/ 44 w 159"/>
                <a:gd name="T69" fmla="*/ 106 h 110"/>
                <a:gd name="T70" fmla="*/ 57 w 159"/>
                <a:gd name="T71" fmla="*/ 104 h 110"/>
                <a:gd name="T72" fmla="*/ 57 w 159"/>
                <a:gd name="T73" fmla="*/ 104 h 110"/>
                <a:gd name="T74" fmla="*/ 61 w 159"/>
                <a:gd name="T75" fmla="*/ 103 h 110"/>
                <a:gd name="T76" fmla="*/ 68 w 159"/>
                <a:gd name="T77" fmla="*/ 102 h 110"/>
                <a:gd name="T78" fmla="*/ 72 w 159"/>
                <a:gd name="T79" fmla="*/ 101 h 110"/>
                <a:gd name="T80" fmla="*/ 78 w 159"/>
                <a:gd name="T81" fmla="*/ 99 h 110"/>
                <a:gd name="T82" fmla="*/ 83 w 159"/>
                <a:gd name="T83" fmla="*/ 98 h 110"/>
                <a:gd name="T84" fmla="*/ 89 w 159"/>
                <a:gd name="T85" fmla="*/ 97 h 110"/>
                <a:gd name="T86" fmla="*/ 93 w 159"/>
                <a:gd name="T87" fmla="*/ 95 h 110"/>
                <a:gd name="T88" fmla="*/ 99 w 159"/>
                <a:gd name="T89" fmla="*/ 94 h 110"/>
                <a:gd name="T90" fmla="*/ 100 w 159"/>
                <a:gd name="T91" fmla="*/ 93 h 110"/>
                <a:gd name="T92" fmla="*/ 102 w 159"/>
                <a:gd name="T93" fmla="*/ 93 h 110"/>
                <a:gd name="T94" fmla="*/ 113 w 159"/>
                <a:gd name="T95" fmla="*/ 89 h 110"/>
                <a:gd name="T96" fmla="*/ 116 w 159"/>
                <a:gd name="T97" fmla="*/ 88 h 110"/>
                <a:gd name="T98" fmla="*/ 128 w 159"/>
                <a:gd name="T99" fmla="*/ 83 h 110"/>
                <a:gd name="T100" fmla="*/ 130 w 159"/>
                <a:gd name="T101" fmla="*/ 82 h 110"/>
                <a:gd name="T102" fmla="*/ 141 w 159"/>
                <a:gd name="T103" fmla="*/ 76 h 110"/>
                <a:gd name="T104" fmla="*/ 142 w 159"/>
                <a:gd name="T105" fmla="*/ 76 h 110"/>
                <a:gd name="T106" fmla="*/ 153 w 159"/>
                <a:gd name="T107" fmla="*/ 70 h 110"/>
                <a:gd name="T108" fmla="*/ 154 w 159"/>
                <a:gd name="T109" fmla="*/ 69 h 110"/>
                <a:gd name="T110" fmla="*/ 159 w 159"/>
                <a:gd name="T111" fmla="*/ 66 h 110"/>
                <a:gd name="T112" fmla="*/ 159 w 159"/>
                <a:gd name="T113" fmla="*/ 0 h 110"/>
                <a:gd name="T114" fmla="*/ 153 w 159"/>
                <a:gd name="T115" fmla="*/ 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9" h="110">
                  <a:moveTo>
                    <a:pt x="153" y="4"/>
                  </a:moveTo>
                  <a:cubicBezTo>
                    <a:pt x="150" y="6"/>
                    <a:pt x="146" y="8"/>
                    <a:pt x="143" y="10"/>
                  </a:cubicBezTo>
                  <a:cubicBezTo>
                    <a:pt x="142" y="10"/>
                    <a:pt x="142" y="10"/>
                    <a:pt x="141" y="10"/>
                  </a:cubicBezTo>
                  <a:cubicBezTo>
                    <a:pt x="138" y="12"/>
                    <a:pt x="134" y="14"/>
                    <a:pt x="131" y="16"/>
                  </a:cubicBezTo>
                  <a:cubicBezTo>
                    <a:pt x="130" y="16"/>
                    <a:pt x="129" y="16"/>
                    <a:pt x="128" y="17"/>
                  </a:cubicBezTo>
                  <a:cubicBezTo>
                    <a:pt x="124" y="18"/>
                    <a:pt x="120" y="20"/>
                    <a:pt x="116" y="22"/>
                  </a:cubicBezTo>
                  <a:cubicBezTo>
                    <a:pt x="115" y="22"/>
                    <a:pt x="114" y="22"/>
                    <a:pt x="113" y="23"/>
                  </a:cubicBezTo>
                  <a:cubicBezTo>
                    <a:pt x="110" y="24"/>
                    <a:pt x="106" y="25"/>
                    <a:pt x="102" y="27"/>
                  </a:cubicBezTo>
                  <a:cubicBezTo>
                    <a:pt x="101" y="27"/>
                    <a:pt x="100" y="27"/>
                    <a:pt x="99" y="28"/>
                  </a:cubicBezTo>
                  <a:cubicBezTo>
                    <a:pt x="97" y="28"/>
                    <a:pt x="96" y="29"/>
                    <a:pt x="94" y="29"/>
                  </a:cubicBezTo>
                  <a:cubicBezTo>
                    <a:pt x="92" y="30"/>
                    <a:pt x="91" y="30"/>
                    <a:pt x="89" y="31"/>
                  </a:cubicBezTo>
                  <a:cubicBezTo>
                    <a:pt x="87" y="31"/>
                    <a:pt x="85" y="32"/>
                    <a:pt x="83" y="32"/>
                  </a:cubicBezTo>
                  <a:cubicBezTo>
                    <a:pt x="82" y="33"/>
                    <a:pt x="80" y="33"/>
                    <a:pt x="79" y="33"/>
                  </a:cubicBezTo>
                  <a:cubicBezTo>
                    <a:pt x="77" y="34"/>
                    <a:pt x="75" y="34"/>
                    <a:pt x="72" y="35"/>
                  </a:cubicBezTo>
                  <a:cubicBezTo>
                    <a:pt x="71" y="35"/>
                    <a:pt x="70" y="36"/>
                    <a:pt x="68" y="36"/>
                  </a:cubicBezTo>
                  <a:cubicBezTo>
                    <a:pt x="66" y="36"/>
                    <a:pt x="63" y="37"/>
                    <a:pt x="61" y="37"/>
                  </a:cubicBezTo>
                  <a:cubicBezTo>
                    <a:pt x="60" y="37"/>
                    <a:pt x="58" y="38"/>
                    <a:pt x="57" y="38"/>
                  </a:cubicBezTo>
                  <a:cubicBezTo>
                    <a:pt x="53" y="39"/>
                    <a:pt x="48" y="39"/>
                    <a:pt x="44" y="40"/>
                  </a:cubicBezTo>
                  <a:cubicBezTo>
                    <a:pt x="43" y="40"/>
                    <a:pt x="42" y="40"/>
                    <a:pt x="40" y="41"/>
                  </a:cubicBezTo>
                  <a:cubicBezTo>
                    <a:pt x="37" y="41"/>
                    <a:pt x="34" y="41"/>
                    <a:pt x="30" y="42"/>
                  </a:cubicBezTo>
                  <a:cubicBezTo>
                    <a:pt x="29" y="42"/>
                    <a:pt x="27" y="42"/>
                    <a:pt x="26" y="42"/>
                  </a:cubicBezTo>
                  <a:cubicBezTo>
                    <a:pt x="24" y="42"/>
                    <a:pt x="21" y="43"/>
                    <a:pt x="19" y="43"/>
                  </a:cubicBezTo>
                  <a:cubicBezTo>
                    <a:pt x="17" y="43"/>
                    <a:pt x="15" y="43"/>
                    <a:pt x="14" y="43"/>
                  </a:cubicBezTo>
                  <a:cubicBezTo>
                    <a:pt x="11" y="43"/>
                    <a:pt x="9" y="43"/>
                    <a:pt x="6" y="43"/>
                  </a:cubicBezTo>
                  <a:cubicBezTo>
                    <a:pt x="4" y="44"/>
                    <a:pt x="2" y="44"/>
                    <a:pt x="0" y="44"/>
                  </a:cubicBezTo>
                  <a:cubicBezTo>
                    <a:pt x="0" y="110"/>
                    <a:pt x="0" y="110"/>
                    <a:pt x="0" y="110"/>
                  </a:cubicBezTo>
                  <a:cubicBezTo>
                    <a:pt x="1" y="110"/>
                    <a:pt x="1" y="110"/>
                    <a:pt x="2" y="110"/>
                  </a:cubicBezTo>
                  <a:cubicBezTo>
                    <a:pt x="4" y="110"/>
                    <a:pt x="5" y="110"/>
                    <a:pt x="6" y="110"/>
                  </a:cubicBezTo>
                  <a:cubicBezTo>
                    <a:pt x="9" y="109"/>
                    <a:pt x="11" y="109"/>
                    <a:pt x="13" y="109"/>
                  </a:cubicBezTo>
                  <a:cubicBezTo>
                    <a:pt x="15" y="109"/>
                    <a:pt x="17" y="109"/>
                    <a:pt x="19" y="109"/>
                  </a:cubicBezTo>
                  <a:cubicBezTo>
                    <a:pt x="21" y="109"/>
                    <a:pt x="23" y="108"/>
                    <a:pt x="26" y="108"/>
                  </a:cubicBezTo>
                  <a:cubicBezTo>
                    <a:pt x="26" y="108"/>
                    <a:pt x="27" y="108"/>
                    <a:pt x="28" y="108"/>
                  </a:cubicBezTo>
                  <a:cubicBezTo>
                    <a:pt x="29" y="108"/>
                    <a:pt x="29" y="108"/>
                    <a:pt x="30" y="108"/>
                  </a:cubicBezTo>
                  <a:cubicBezTo>
                    <a:pt x="33" y="107"/>
                    <a:pt x="37" y="107"/>
                    <a:pt x="40" y="107"/>
                  </a:cubicBezTo>
                  <a:cubicBezTo>
                    <a:pt x="41" y="106"/>
                    <a:pt x="43" y="106"/>
                    <a:pt x="44" y="106"/>
                  </a:cubicBezTo>
                  <a:cubicBezTo>
                    <a:pt x="48" y="105"/>
                    <a:pt x="53" y="105"/>
                    <a:pt x="57" y="104"/>
                  </a:cubicBezTo>
                  <a:cubicBezTo>
                    <a:pt x="57" y="104"/>
                    <a:pt x="57" y="104"/>
                    <a:pt x="57" y="104"/>
                  </a:cubicBezTo>
                  <a:cubicBezTo>
                    <a:pt x="58" y="104"/>
                    <a:pt x="60" y="103"/>
                    <a:pt x="61" y="103"/>
                  </a:cubicBezTo>
                  <a:cubicBezTo>
                    <a:pt x="63" y="103"/>
                    <a:pt x="65" y="102"/>
                    <a:pt x="68" y="102"/>
                  </a:cubicBezTo>
                  <a:cubicBezTo>
                    <a:pt x="69" y="102"/>
                    <a:pt x="71" y="101"/>
                    <a:pt x="72" y="101"/>
                  </a:cubicBezTo>
                  <a:cubicBezTo>
                    <a:pt x="74" y="100"/>
                    <a:pt x="76" y="100"/>
                    <a:pt x="78" y="99"/>
                  </a:cubicBezTo>
                  <a:cubicBezTo>
                    <a:pt x="80" y="99"/>
                    <a:pt x="81" y="99"/>
                    <a:pt x="83" y="98"/>
                  </a:cubicBezTo>
                  <a:cubicBezTo>
                    <a:pt x="85" y="98"/>
                    <a:pt x="87" y="97"/>
                    <a:pt x="89" y="97"/>
                  </a:cubicBezTo>
                  <a:cubicBezTo>
                    <a:pt x="90" y="96"/>
                    <a:pt x="92" y="96"/>
                    <a:pt x="93" y="95"/>
                  </a:cubicBezTo>
                  <a:cubicBezTo>
                    <a:pt x="95" y="95"/>
                    <a:pt x="97" y="94"/>
                    <a:pt x="99" y="94"/>
                  </a:cubicBezTo>
                  <a:cubicBezTo>
                    <a:pt x="99" y="94"/>
                    <a:pt x="100" y="93"/>
                    <a:pt x="100" y="93"/>
                  </a:cubicBezTo>
                  <a:cubicBezTo>
                    <a:pt x="101" y="93"/>
                    <a:pt x="101" y="93"/>
                    <a:pt x="102" y="93"/>
                  </a:cubicBezTo>
                  <a:cubicBezTo>
                    <a:pt x="106" y="91"/>
                    <a:pt x="109" y="90"/>
                    <a:pt x="113" y="89"/>
                  </a:cubicBezTo>
                  <a:cubicBezTo>
                    <a:pt x="114" y="88"/>
                    <a:pt x="115" y="88"/>
                    <a:pt x="116" y="88"/>
                  </a:cubicBezTo>
                  <a:cubicBezTo>
                    <a:pt x="120" y="86"/>
                    <a:pt x="124" y="85"/>
                    <a:pt x="128" y="83"/>
                  </a:cubicBezTo>
                  <a:cubicBezTo>
                    <a:pt x="129" y="82"/>
                    <a:pt x="129" y="82"/>
                    <a:pt x="130" y="82"/>
                  </a:cubicBezTo>
                  <a:cubicBezTo>
                    <a:pt x="134" y="80"/>
                    <a:pt x="137" y="78"/>
                    <a:pt x="141" y="76"/>
                  </a:cubicBezTo>
                  <a:cubicBezTo>
                    <a:pt x="141" y="76"/>
                    <a:pt x="142" y="76"/>
                    <a:pt x="142" y="76"/>
                  </a:cubicBezTo>
                  <a:cubicBezTo>
                    <a:pt x="146" y="74"/>
                    <a:pt x="150" y="72"/>
                    <a:pt x="153" y="70"/>
                  </a:cubicBezTo>
                  <a:cubicBezTo>
                    <a:pt x="154" y="69"/>
                    <a:pt x="154" y="69"/>
                    <a:pt x="154" y="69"/>
                  </a:cubicBezTo>
                  <a:cubicBezTo>
                    <a:pt x="156" y="68"/>
                    <a:pt x="157" y="67"/>
                    <a:pt x="159" y="66"/>
                  </a:cubicBezTo>
                  <a:cubicBezTo>
                    <a:pt x="159" y="0"/>
                    <a:pt x="159" y="0"/>
                    <a:pt x="159" y="0"/>
                  </a:cubicBezTo>
                  <a:cubicBezTo>
                    <a:pt x="157" y="1"/>
                    <a:pt x="155" y="3"/>
                    <a:pt x="153" y="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4"/>
            <p:cNvSpPr>
              <a:spLocks/>
            </p:cNvSpPr>
            <p:nvPr/>
          </p:nvSpPr>
          <p:spPr bwMode="auto">
            <a:xfrm>
              <a:off x="3036888" y="4222750"/>
              <a:ext cx="9525" cy="1581150"/>
            </a:xfrm>
            <a:custGeom>
              <a:avLst/>
              <a:gdLst>
                <a:gd name="T0" fmla="*/ 0 w 6"/>
                <a:gd name="T1" fmla="*/ 0 h 996"/>
                <a:gd name="T2" fmla="*/ 0 w 6"/>
                <a:gd name="T3" fmla="*/ 567 h 996"/>
                <a:gd name="T4" fmla="*/ 6 w 6"/>
                <a:gd name="T5" fmla="*/ 996 h 996"/>
                <a:gd name="T6" fmla="*/ 6 w 6"/>
                <a:gd name="T7" fmla="*/ 642 h 996"/>
                <a:gd name="T8" fmla="*/ 0 w 6"/>
                <a:gd name="T9" fmla="*/ 0 h 996"/>
              </a:gdLst>
              <a:ahLst/>
              <a:cxnLst>
                <a:cxn ang="0">
                  <a:pos x="T0" y="T1"/>
                </a:cxn>
                <a:cxn ang="0">
                  <a:pos x="T2" y="T3"/>
                </a:cxn>
                <a:cxn ang="0">
                  <a:pos x="T4" y="T5"/>
                </a:cxn>
                <a:cxn ang="0">
                  <a:pos x="T6" y="T7"/>
                </a:cxn>
                <a:cxn ang="0">
                  <a:pos x="T8" y="T9"/>
                </a:cxn>
              </a:cxnLst>
              <a:rect l="0" t="0" r="r" b="b"/>
              <a:pathLst>
                <a:path w="6" h="996">
                  <a:moveTo>
                    <a:pt x="0" y="0"/>
                  </a:moveTo>
                  <a:lnTo>
                    <a:pt x="0" y="567"/>
                  </a:lnTo>
                  <a:lnTo>
                    <a:pt x="6" y="996"/>
                  </a:lnTo>
                  <a:lnTo>
                    <a:pt x="6" y="642"/>
                  </a:lnTo>
                  <a:lnTo>
                    <a:pt x="0" y="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5"/>
            <p:cNvSpPr>
              <a:spLocks/>
            </p:cNvSpPr>
            <p:nvPr/>
          </p:nvSpPr>
          <p:spPr bwMode="auto">
            <a:xfrm>
              <a:off x="3036888" y="4222750"/>
              <a:ext cx="1360487" cy="1019175"/>
            </a:xfrm>
            <a:custGeom>
              <a:avLst/>
              <a:gdLst>
                <a:gd name="T0" fmla="*/ 160 w 160"/>
                <a:gd name="T1" fmla="*/ 76 h 120"/>
                <a:gd name="T2" fmla="*/ 1 w 160"/>
                <a:gd name="T3" fmla="*/ 120 h 120"/>
                <a:gd name="T4" fmla="*/ 0 w 160"/>
                <a:gd name="T5" fmla="*/ 0 h 120"/>
                <a:gd name="T6" fmla="*/ 160 w 160"/>
                <a:gd name="T7" fmla="*/ 76 h 120"/>
              </a:gdLst>
              <a:ahLst/>
              <a:cxnLst>
                <a:cxn ang="0">
                  <a:pos x="T0" y="T1"/>
                </a:cxn>
                <a:cxn ang="0">
                  <a:pos x="T2" y="T3"/>
                </a:cxn>
                <a:cxn ang="0">
                  <a:pos x="T4" y="T5"/>
                </a:cxn>
                <a:cxn ang="0">
                  <a:pos x="T6" y="T7"/>
                </a:cxn>
              </a:cxnLst>
              <a:rect l="0" t="0" r="r" b="b"/>
              <a:pathLst>
                <a:path w="160" h="120">
                  <a:moveTo>
                    <a:pt x="160" y="76"/>
                  </a:moveTo>
                  <a:cubicBezTo>
                    <a:pt x="120" y="102"/>
                    <a:pt x="64" y="118"/>
                    <a:pt x="1" y="120"/>
                  </a:cubicBezTo>
                  <a:cubicBezTo>
                    <a:pt x="0" y="0"/>
                    <a:pt x="0" y="0"/>
                    <a:pt x="0" y="0"/>
                  </a:cubicBezTo>
                  <a:lnTo>
                    <a:pt x="160" y="76"/>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1" name="Rectangle 20"/>
          <p:cNvSpPr/>
          <p:nvPr/>
        </p:nvSpPr>
        <p:spPr>
          <a:xfrm>
            <a:off x="5536974" y="1827557"/>
            <a:ext cx="5371329" cy="4108817"/>
          </a:xfrm>
          <a:prstGeom prst="rect">
            <a:avLst/>
          </a:prstGeom>
        </p:spPr>
        <p:txBody>
          <a:bodyPr wrap="square">
            <a:spAutoFit/>
          </a:bodyPr>
          <a:lstStyle/>
          <a:p>
            <a:pPr algn="just">
              <a:lnSpc>
                <a:spcPct val="150000"/>
              </a:lnSpc>
            </a:pPr>
            <a:r>
              <a:rPr lang="en-US" sz="1600" b="1" dirty="0">
                <a:solidFill>
                  <a:schemeClr val="bg1">
                    <a:lumMod val="50000"/>
                  </a:schemeClr>
                </a:solidFill>
              </a:rPr>
              <a:t>every minute...</a:t>
            </a:r>
          </a:p>
          <a:p>
            <a:pPr algn="just">
              <a:lnSpc>
                <a:spcPct val="150000"/>
              </a:lnSpc>
            </a:pPr>
            <a:endParaRPr lang="en-US" sz="1200" dirty="0">
              <a:solidFill>
                <a:schemeClr val="bg1">
                  <a:lumMod val="50000"/>
                </a:schemeClr>
              </a:solidFill>
            </a:endParaRPr>
          </a:p>
          <a:p>
            <a:pPr algn="just">
              <a:lnSpc>
                <a:spcPct val="150000"/>
              </a:lnSpc>
            </a:pPr>
            <a:r>
              <a:rPr lang="en-US" sz="1200" dirty="0" smtClean="0">
                <a:solidFill>
                  <a:schemeClr val="bg1">
                    <a:lumMod val="50000"/>
                  </a:schemeClr>
                </a:solidFill>
              </a:rPr>
              <a:t>YouTube </a:t>
            </a:r>
            <a:r>
              <a:rPr lang="en-US" sz="1200" dirty="0">
                <a:solidFill>
                  <a:schemeClr val="bg1">
                    <a:lumMod val="50000"/>
                  </a:schemeClr>
                </a:solidFill>
              </a:rPr>
              <a:t>users watch 4.1 million videos.</a:t>
            </a:r>
          </a:p>
          <a:p>
            <a:pPr algn="just">
              <a:lnSpc>
                <a:spcPct val="150000"/>
              </a:lnSpc>
            </a:pPr>
            <a:r>
              <a:rPr lang="en-US" sz="1200" dirty="0" smtClean="0">
                <a:solidFill>
                  <a:schemeClr val="bg1">
                    <a:lumMod val="50000"/>
                  </a:schemeClr>
                </a:solidFill>
              </a:rPr>
              <a:t>Google </a:t>
            </a:r>
            <a:r>
              <a:rPr lang="en-US" sz="1200" dirty="0">
                <a:solidFill>
                  <a:schemeClr val="bg1">
                    <a:lumMod val="50000"/>
                  </a:schemeClr>
                </a:solidFill>
              </a:rPr>
              <a:t>delivers results for 3.6 million searches.</a:t>
            </a:r>
          </a:p>
          <a:p>
            <a:pPr algn="just">
              <a:lnSpc>
                <a:spcPct val="150000"/>
              </a:lnSpc>
            </a:pPr>
            <a:r>
              <a:rPr lang="en-US" sz="1200" dirty="0" smtClean="0">
                <a:solidFill>
                  <a:schemeClr val="bg1">
                    <a:lumMod val="50000"/>
                  </a:schemeClr>
                </a:solidFill>
              </a:rPr>
              <a:t>Wikipedia </a:t>
            </a:r>
            <a:r>
              <a:rPr lang="en-US" sz="1200" dirty="0">
                <a:solidFill>
                  <a:schemeClr val="bg1">
                    <a:lumMod val="50000"/>
                  </a:schemeClr>
                </a:solidFill>
              </a:rPr>
              <a:t>users publish 600 new edits</a:t>
            </a:r>
            <a:r>
              <a:rPr lang="en-US" sz="1200" dirty="0" smtClean="0">
                <a:solidFill>
                  <a:schemeClr val="bg1">
                    <a:lumMod val="50000"/>
                  </a:schemeClr>
                </a:solidFill>
              </a:rPr>
              <a:t>.</a:t>
            </a:r>
          </a:p>
          <a:p>
            <a:pPr algn="just">
              <a:lnSpc>
                <a:spcPct val="150000"/>
              </a:lnSpc>
            </a:pPr>
            <a:endParaRPr lang="en-US" sz="1200" dirty="0" smtClean="0">
              <a:solidFill>
                <a:schemeClr val="bg1">
                  <a:lumMod val="50000"/>
                </a:schemeClr>
              </a:solidFill>
            </a:endParaRPr>
          </a:p>
          <a:p>
            <a:pPr algn="just">
              <a:lnSpc>
                <a:spcPct val="150000"/>
              </a:lnSpc>
            </a:pPr>
            <a:r>
              <a:rPr lang="en-US" b="1" dirty="0">
                <a:solidFill>
                  <a:schemeClr val="tx1">
                    <a:lumMod val="50000"/>
                    <a:lumOff val="50000"/>
                  </a:schemeClr>
                </a:solidFill>
              </a:rPr>
              <a:t>2.500.000.000.000.000 Bytes are daily generated</a:t>
            </a:r>
          </a:p>
          <a:p>
            <a:pPr algn="just">
              <a:lnSpc>
                <a:spcPct val="150000"/>
              </a:lnSpc>
            </a:pPr>
            <a:endParaRPr lang="en-US" sz="1600" dirty="0" smtClean="0">
              <a:solidFill>
                <a:schemeClr val="bg1">
                  <a:lumMod val="50000"/>
                </a:schemeClr>
              </a:solidFill>
            </a:endParaRPr>
          </a:p>
          <a:p>
            <a:pPr algn="just">
              <a:lnSpc>
                <a:spcPct val="150000"/>
              </a:lnSpc>
            </a:pPr>
            <a:r>
              <a:rPr lang="en-US" sz="1600" dirty="0" smtClean="0">
                <a:solidFill>
                  <a:schemeClr val="bg1">
                    <a:lumMod val="50000"/>
                  </a:schemeClr>
                </a:solidFill>
              </a:rPr>
              <a:t>Data Mining</a:t>
            </a:r>
            <a:endParaRPr lang="en-US" sz="1600" dirty="0">
              <a:solidFill>
                <a:schemeClr val="bg1">
                  <a:lumMod val="50000"/>
                </a:schemeClr>
              </a:solidFill>
            </a:endParaRPr>
          </a:p>
          <a:p>
            <a:pPr algn="just">
              <a:lnSpc>
                <a:spcPct val="150000"/>
              </a:lnSpc>
            </a:pPr>
            <a:r>
              <a:rPr lang="en-US" sz="1200" dirty="0">
                <a:solidFill>
                  <a:schemeClr val="bg1">
                    <a:lumMod val="65000"/>
                  </a:schemeClr>
                </a:solidFill>
              </a:rPr>
              <a:t>is a process used by companies to turn raw data into useful information. By using software to look for patterns in large batches of data, businesses can learn more about their customers and develop more effective marketing strategies as well as increase sales and decrease costs.</a:t>
            </a:r>
          </a:p>
        </p:txBody>
      </p:sp>
    </p:spTree>
    <p:extLst>
      <p:ext uri="{BB962C8B-B14F-4D97-AF65-F5344CB8AC3E}">
        <p14:creationId xmlns:p14="http://schemas.microsoft.com/office/powerpoint/2010/main" val="1261134512"/>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027212" y="240510"/>
            <a:ext cx="6137642" cy="769441"/>
          </a:xfrm>
          <a:prstGeom prst="rect">
            <a:avLst/>
          </a:prstGeom>
          <a:noFill/>
        </p:spPr>
        <p:txBody>
          <a:bodyPr wrap="none" rtlCol="0">
            <a:spAutoFit/>
          </a:bodyPr>
          <a:lstStyle/>
          <a:p>
            <a:pPr algn="ctr"/>
            <a:r>
              <a:rPr lang="en-US" sz="4400" dirty="0" smtClean="0">
                <a:solidFill>
                  <a:srgbClr val="0070C0"/>
                </a:solidFill>
                <a:latin typeface="+mj-lt"/>
              </a:rPr>
              <a:t>AI Through Data Mining</a:t>
            </a:r>
            <a:endParaRPr lang="en-US" sz="4400" dirty="0">
              <a:solidFill>
                <a:srgbClr val="0070C0"/>
              </a:solidFill>
              <a:latin typeface="+mj-lt"/>
            </a:endParaRPr>
          </a:p>
        </p:txBody>
      </p:sp>
      <p:grpSp>
        <p:nvGrpSpPr>
          <p:cNvPr id="14" name="Group 13"/>
          <p:cNvGrpSpPr/>
          <p:nvPr/>
        </p:nvGrpSpPr>
        <p:grpSpPr>
          <a:xfrm>
            <a:off x="8552006" y="3600443"/>
            <a:ext cx="976162" cy="773723"/>
            <a:chOff x="8346029" y="3598913"/>
            <a:chExt cx="976162" cy="773723"/>
          </a:xfrm>
        </p:grpSpPr>
        <p:grpSp>
          <p:nvGrpSpPr>
            <p:cNvPr id="15" name="Group 14"/>
            <p:cNvGrpSpPr/>
            <p:nvPr/>
          </p:nvGrpSpPr>
          <p:grpSpPr>
            <a:xfrm flipH="1">
              <a:off x="8346029" y="3598913"/>
              <a:ext cx="976162" cy="773723"/>
              <a:chOff x="10016197" y="1814732"/>
              <a:chExt cx="976162" cy="773723"/>
            </a:xfrm>
            <a:solidFill>
              <a:schemeClr val="accent4"/>
            </a:solidFill>
          </p:grpSpPr>
          <p:sp>
            <p:nvSpPr>
              <p:cNvPr id="19" name="Oval 18"/>
              <p:cNvSpPr/>
              <p:nvPr/>
            </p:nvSpPr>
            <p:spPr>
              <a:xfrm>
                <a:off x="10016197" y="1814732"/>
                <a:ext cx="773723" cy="77372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p:nvSpPr>
            <p:spPr>
              <a:xfrm rot="5400000">
                <a:off x="10697758" y="2065204"/>
                <a:ext cx="316424" cy="2727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8770691" y="3848588"/>
              <a:ext cx="329274" cy="268419"/>
              <a:chOff x="7085013" y="4876801"/>
              <a:chExt cx="481012" cy="392113"/>
            </a:xfrm>
            <a:solidFill>
              <a:schemeClr val="bg1"/>
            </a:solidFill>
          </p:grpSpPr>
          <p:sp>
            <p:nvSpPr>
              <p:cNvPr id="17" name="Freeform 6"/>
              <p:cNvSpPr>
                <a:spLocks noEditPoints="1"/>
              </p:cNvSpPr>
              <p:nvPr/>
            </p:nvSpPr>
            <p:spPr bwMode="auto">
              <a:xfrm>
                <a:off x="7416800" y="4997451"/>
                <a:ext cx="88900" cy="120650"/>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8" name="Freeform 7"/>
              <p:cNvSpPr>
                <a:spLocks noEditPoints="1"/>
              </p:cNvSpPr>
              <p:nvPr/>
            </p:nvSpPr>
            <p:spPr bwMode="auto">
              <a:xfrm>
                <a:off x="7085013" y="4876801"/>
                <a:ext cx="481012" cy="392113"/>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21" name="Group 20"/>
          <p:cNvGrpSpPr/>
          <p:nvPr/>
        </p:nvGrpSpPr>
        <p:grpSpPr>
          <a:xfrm>
            <a:off x="2640143" y="3584818"/>
            <a:ext cx="976162" cy="773723"/>
            <a:chOff x="2869809" y="3598913"/>
            <a:chExt cx="976162" cy="773723"/>
          </a:xfrm>
        </p:grpSpPr>
        <p:grpSp>
          <p:nvGrpSpPr>
            <p:cNvPr id="22" name="Group 21"/>
            <p:cNvGrpSpPr/>
            <p:nvPr/>
          </p:nvGrpSpPr>
          <p:grpSpPr>
            <a:xfrm>
              <a:off x="2869809" y="3598913"/>
              <a:ext cx="976162" cy="773723"/>
              <a:chOff x="10016197" y="1814732"/>
              <a:chExt cx="976162" cy="773723"/>
            </a:xfrm>
            <a:solidFill>
              <a:schemeClr val="accent3"/>
            </a:solidFill>
          </p:grpSpPr>
          <p:sp>
            <p:nvSpPr>
              <p:cNvPr id="24" name="Oval 23"/>
              <p:cNvSpPr/>
              <p:nvPr/>
            </p:nvSpPr>
            <p:spPr>
              <a:xfrm>
                <a:off x="10016197" y="1814732"/>
                <a:ext cx="773723" cy="77372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p:cNvSpPr/>
              <p:nvPr/>
            </p:nvSpPr>
            <p:spPr>
              <a:xfrm rot="5400000">
                <a:off x="10697758" y="2065204"/>
                <a:ext cx="316424" cy="2727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Freeform 30"/>
            <p:cNvSpPr>
              <a:spLocks/>
            </p:cNvSpPr>
            <p:nvPr/>
          </p:nvSpPr>
          <p:spPr bwMode="auto">
            <a:xfrm>
              <a:off x="3082794" y="3827562"/>
              <a:ext cx="347749" cy="316235"/>
            </a:xfrm>
            <a:custGeom>
              <a:avLst/>
              <a:gdLst>
                <a:gd name="T0" fmla="*/ 120 w 135"/>
                <a:gd name="T1" fmla="*/ 15 h 123"/>
                <a:gd name="T2" fmla="*/ 70 w 135"/>
                <a:gd name="T3" fmla="*/ 15 h 123"/>
                <a:gd name="T4" fmla="*/ 11 w 135"/>
                <a:gd name="T5" fmla="*/ 72 h 123"/>
                <a:gd name="T6" fmla="*/ 11 w 135"/>
                <a:gd name="T7" fmla="*/ 112 h 123"/>
                <a:gd name="T8" fmla="*/ 51 w 135"/>
                <a:gd name="T9" fmla="*/ 112 h 123"/>
                <a:gd name="T10" fmla="*/ 109 w 135"/>
                <a:gd name="T11" fmla="*/ 54 h 123"/>
                <a:gd name="T12" fmla="*/ 109 w 135"/>
                <a:gd name="T13" fmla="*/ 26 h 123"/>
                <a:gd name="T14" fmla="*/ 81 w 135"/>
                <a:gd name="T15" fmla="*/ 26 h 123"/>
                <a:gd name="T16" fmla="*/ 37 w 135"/>
                <a:gd name="T17" fmla="*/ 70 h 123"/>
                <a:gd name="T18" fmla="*/ 37 w 135"/>
                <a:gd name="T19" fmla="*/ 75 h 123"/>
                <a:gd name="T20" fmla="*/ 43 w 135"/>
                <a:gd name="T21" fmla="*/ 75 h 123"/>
                <a:gd name="T22" fmla="*/ 87 w 135"/>
                <a:gd name="T23" fmla="*/ 32 h 123"/>
                <a:gd name="T24" fmla="*/ 103 w 135"/>
                <a:gd name="T25" fmla="*/ 32 h 123"/>
                <a:gd name="T26" fmla="*/ 103 w 135"/>
                <a:gd name="T27" fmla="*/ 48 h 123"/>
                <a:gd name="T28" fmla="*/ 45 w 135"/>
                <a:gd name="T29" fmla="*/ 106 h 123"/>
                <a:gd name="T30" fmla="*/ 17 w 135"/>
                <a:gd name="T31" fmla="*/ 106 h 123"/>
                <a:gd name="T32" fmla="*/ 17 w 135"/>
                <a:gd name="T33" fmla="*/ 78 h 123"/>
                <a:gd name="T34" fmla="*/ 75 w 135"/>
                <a:gd name="T35" fmla="*/ 21 h 123"/>
                <a:gd name="T36" fmla="*/ 114 w 135"/>
                <a:gd name="T37" fmla="*/ 21 h 123"/>
                <a:gd name="T38" fmla="*/ 114 w 135"/>
                <a:gd name="T39" fmla="*/ 60 h 123"/>
                <a:gd name="T40" fmla="*/ 71 w 135"/>
                <a:gd name="T41" fmla="*/ 104 h 123"/>
                <a:gd name="T42" fmla="*/ 71 w 135"/>
                <a:gd name="T43" fmla="*/ 109 h 123"/>
                <a:gd name="T44" fmla="*/ 77 w 135"/>
                <a:gd name="T45" fmla="*/ 109 h 123"/>
                <a:gd name="T46" fmla="*/ 120 w 135"/>
                <a:gd name="T47" fmla="*/ 65 h 123"/>
                <a:gd name="T48" fmla="*/ 120 w 135"/>
                <a:gd name="T49"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23">
                  <a:moveTo>
                    <a:pt x="120" y="15"/>
                  </a:moveTo>
                  <a:cubicBezTo>
                    <a:pt x="106" y="0"/>
                    <a:pt x="84" y="0"/>
                    <a:pt x="70" y="15"/>
                  </a:cubicBezTo>
                  <a:cubicBezTo>
                    <a:pt x="11" y="72"/>
                    <a:pt x="11" y="72"/>
                    <a:pt x="11" y="72"/>
                  </a:cubicBezTo>
                  <a:cubicBezTo>
                    <a:pt x="0" y="83"/>
                    <a:pt x="0" y="101"/>
                    <a:pt x="11" y="112"/>
                  </a:cubicBezTo>
                  <a:cubicBezTo>
                    <a:pt x="22" y="123"/>
                    <a:pt x="40" y="123"/>
                    <a:pt x="51" y="112"/>
                  </a:cubicBezTo>
                  <a:cubicBezTo>
                    <a:pt x="109" y="54"/>
                    <a:pt x="109" y="54"/>
                    <a:pt x="109" y="54"/>
                  </a:cubicBezTo>
                  <a:cubicBezTo>
                    <a:pt x="117" y="46"/>
                    <a:pt x="117" y="34"/>
                    <a:pt x="109" y="26"/>
                  </a:cubicBezTo>
                  <a:cubicBezTo>
                    <a:pt x="101" y="18"/>
                    <a:pt x="89" y="18"/>
                    <a:pt x="81" y="26"/>
                  </a:cubicBezTo>
                  <a:cubicBezTo>
                    <a:pt x="37" y="70"/>
                    <a:pt x="37" y="70"/>
                    <a:pt x="37" y="70"/>
                  </a:cubicBezTo>
                  <a:cubicBezTo>
                    <a:pt x="35" y="71"/>
                    <a:pt x="35" y="74"/>
                    <a:pt x="37" y="75"/>
                  </a:cubicBezTo>
                  <a:cubicBezTo>
                    <a:pt x="39" y="77"/>
                    <a:pt x="41" y="77"/>
                    <a:pt x="43" y="75"/>
                  </a:cubicBezTo>
                  <a:cubicBezTo>
                    <a:pt x="87" y="32"/>
                    <a:pt x="87" y="32"/>
                    <a:pt x="87" y="32"/>
                  </a:cubicBezTo>
                  <a:cubicBezTo>
                    <a:pt x="91" y="27"/>
                    <a:pt x="99" y="27"/>
                    <a:pt x="103" y="32"/>
                  </a:cubicBezTo>
                  <a:cubicBezTo>
                    <a:pt x="108" y="36"/>
                    <a:pt x="108" y="44"/>
                    <a:pt x="103" y="48"/>
                  </a:cubicBezTo>
                  <a:cubicBezTo>
                    <a:pt x="45" y="106"/>
                    <a:pt x="45" y="106"/>
                    <a:pt x="45" y="106"/>
                  </a:cubicBezTo>
                  <a:cubicBezTo>
                    <a:pt x="37" y="114"/>
                    <a:pt x="25" y="114"/>
                    <a:pt x="17" y="106"/>
                  </a:cubicBezTo>
                  <a:cubicBezTo>
                    <a:pt x="9" y="98"/>
                    <a:pt x="9" y="86"/>
                    <a:pt x="17" y="78"/>
                  </a:cubicBezTo>
                  <a:cubicBezTo>
                    <a:pt x="75" y="21"/>
                    <a:pt x="75" y="21"/>
                    <a:pt x="75" y="21"/>
                  </a:cubicBezTo>
                  <a:cubicBezTo>
                    <a:pt x="86" y="10"/>
                    <a:pt x="103" y="10"/>
                    <a:pt x="114" y="21"/>
                  </a:cubicBezTo>
                  <a:cubicBezTo>
                    <a:pt x="125" y="32"/>
                    <a:pt x="125" y="49"/>
                    <a:pt x="114" y="60"/>
                  </a:cubicBezTo>
                  <a:cubicBezTo>
                    <a:pt x="71" y="104"/>
                    <a:pt x="71" y="104"/>
                    <a:pt x="71" y="104"/>
                  </a:cubicBezTo>
                  <a:cubicBezTo>
                    <a:pt x="69" y="105"/>
                    <a:pt x="69" y="108"/>
                    <a:pt x="71" y="109"/>
                  </a:cubicBezTo>
                  <a:cubicBezTo>
                    <a:pt x="72" y="111"/>
                    <a:pt x="75" y="111"/>
                    <a:pt x="77" y="109"/>
                  </a:cubicBezTo>
                  <a:cubicBezTo>
                    <a:pt x="120" y="65"/>
                    <a:pt x="120" y="65"/>
                    <a:pt x="120" y="65"/>
                  </a:cubicBezTo>
                  <a:cubicBezTo>
                    <a:pt x="135" y="51"/>
                    <a:pt x="135" y="29"/>
                    <a:pt x="120" y="1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p:nvGrpSpPr>
        <p:grpSpPr>
          <a:xfrm>
            <a:off x="8546387" y="2249535"/>
            <a:ext cx="976162" cy="773723"/>
            <a:chOff x="8346029" y="2249535"/>
            <a:chExt cx="976162" cy="773723"/>
          </a:xfrm>
        </p:grpSpPr>
        <p:grpSp>
          <p:nvGrpSpPr>
            <p:cNvPr id="27" name="Group 26"/>
            <p:cNvGrpSpPr/>
            <p:nvPr/>
          </p:nvGrpSpPr>
          <p:grpSpPr>
            <a:xfrm flipH="1">
              <a:off x="8346029" y="2249535"/>
              <a:ext cx="976162" cy="773723"/>
              <a:chOff x="10016197" y="1814732"/>
              <a:chExt cx="976162" cy="773723"/>
            </a:xfrm>
            <a:solidFill>
              <a:schemeClr val="accent2"/>
            </a:solidFill>
          </p:grpSpPr>
          <p:sp>
            <p:nvSpPr>
              <p:cNvPr id="32" name="Oval 31"/>
              <p:cNvSpPr/>
              <p:nvPr/>
            </p:nvSpPr>
            <p:spPr>
              <a:xfrm>
                <a:off x="10016197" y="1814732"/>
                <a:ext cx="773723" cy="77372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rot="5400000">
                <a:off x="10697758" y="2065204"/>
                <a:ext cx="316424" cy="2727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8770691" y="2471215"/>
              <a:ext cx="329275" cy="330362"/>
              <a:chOff x="4198938" y="2905126"/>
              <a:chExt cx="481012" cy="482600"/>
            </a:xfrm>
            <a:solidFill>
              <a:schemeClr val="bg1"/>
            </a:solidFill>
          </p:grpSpPr>
          <p:sp>
            <p:nvSpPr>
              <p:cNvPr id="29"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0"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34" name="Group 33"/>
          <p:cNvGrpSpPr/>
          <p:nvPr/>
        </p:nvGrpSpPr>
        <p:grpSpPr>
          <a:xfrm>
            <a:off x="2663832" y="2249535"/>
            <a:ext cx="976162" cy="773723"/>
            <a:chOff x="2869809" y="2249535"/>
            <a:chExt cx="976162" cy="773723"/>
          </a:xfrm>
        </p:grpSpPr>
        <p:grpSp>
          <p:nvGrpSpPr>
            <p:cNvPr id="35" name="Group 34"/>
            <p:cNvGrpSpPr/>
            <p:nvPr/>
          </p:nvGrpSpPr>
          <p:grpSpPr>
            <a:xfrm>
              <a:off x="2869809" y="2249535"/>
              <a:ext cx="976162" cy="773723"/>
              <a:chOff x="10016197" y="1814732"/>
              <a:chExt cx="976162" cy="773723"/>
            </a:xfrm>
            <a:solidFill>
              <a:schemeClr val="accent1"/>
            </a:solidFill>
          </p:grpSpPr>
          <p:sp>
            <p:nvSpPr>
              <p:cNvPr id="37" name="Oval 36"/>
              <p:cNvSpPr/>
              <p:nvPr/>
            </p:nvSpPr>
            <p:spPr>
              <a:xfrm>
                <a:off x="10016197" y="1814732"/>
                <a:ext cx="773723" cy="77372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p:cNvSpPr/>
              <p:nvPr/>
            </p:nvSpPr>
            <p:spPr>
              <a:xfrm rot="5400000">
                <a:off x="10697758" y="2065204"/>
                <a:ext cx="316424" cy="27277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Freeform 60"/>
            <p:cNvSpPr>
              <a:spLocks noEditPoints="1"/>
            </p:cNvSpPr>
            <p:nvPr/>
          </p:nvSpPr>
          <p:spPr bwMode="auto">
            <a:xfrm>
              <a:off x="3092032" y="2464247"/>
              <a:ext cx="329275" cy="330362"/>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sp>
        <p:nvSpPr>
          <p:cNvPr id="39" name="Rectangle 38"/>
          <p:cNvSpPr/>
          <p:nvPr/>
        </p:nvSpPr>
        <p:spPr>
          <a:xfrm>
            <a:off x="914400" y="1045046"/>
            <a:ext cx="10363200" cy="646331"/>
          </a:xfrm>
          <a:prstGeom prst="rect">
            <a:avLst/>
          </a:prstGeom>
        </p:spPr>
        <p:txBody>
          <a:bodyPr wrap="square">
            <a:spAutoFit/>
          </a:bodyPr>
          <a:lstStyle/>
          <a:p>
            <a:pPr algn="ctr">
              <a:lnSpc>
                <a:spcPct val="150000"/>
              </a:lnSpc>
            </a:pPr>
            <a:r>
              <a:rPr lang="en-US" sz="1200" dirty="0" smtClean="0">
                <a:solidFill>
                  <a:schemeClr val="bg1">
                    <a:lumMod val="65000"/>
                  </a:schemeClr>
                </a:solidFill>
              </a:rPr>
              <a:t>Data </a:t>
            </a:r>
            <a:r>
              <a:rPr lang="en-US" sz="1200" dirty="0">
                <a:solidFill>
                  <a:schemeClr val="bg1">
                    <a:lumMod val="65000"/>
                  </a:schemeClr>
                </a:solidFill>
              </a:rPr>
              <a:t>mining is used to discover patterns and relationships in the data in order to help make better </a:t>
            </a:r>
            <a:r>
              <a:rPr lang="en-US" sz="1200" dirty="0" smtClean="0">
                <a:solidFill>
                  <a:schemeClr val="bg1">
                    <a:lumMod val="65000"/>
                  </a:schemeClr>
                </a:solidFill>
              </a:rPr>
              <a:t>decisions.</a:t>
            </a:r>
          </a:p>
          <a:p>
            <a:pPr algn="ctr">
              <a:lnSpc>
                <a:spcPct val="150000"/>
              </a:lnSpc>
            </a:pPr>
            <a:r>
              <a:rPr lang="en-US" sz="1200" dirty="0" smtClean="0">
                <a:solidFill>
                  <a:schemeClr val="bg1">
                    <a:lumMod val="65000"/>
                  </a:schemeClr>
                </a:solidFill>
              </a:rPr>
              <a:t>Data </a:t>
            </a:r>
            <a:r>
              <a:rPr lang="en-US" sz="1200" dirty="0">
                <a:solidFill>
                  <a:schemeClr val="bg1">
                    <a:lumMod val="65000"/>
                  </a:schemeClr>
                </a:solidFill>
              </a:rPr>
              <a:t>mining can help spot sales trends, develop smarter marketing campaigns, and accurately predict customer loyalty..</a:t>
            </a:r>
          </a:p>
        </p:txBody>
      </p:sp>
      <p:sp>
        <p:nvSpPr>
          <p:cNvPr id="41" name="TextBox 40"/>
          <p:cNvSpPr txBox="1"/>
          <p:nvPr/>
        </p:nvSpPr>
        <p:spPr>
          <a:xfrm>
            <a:off x="9532329" y="2460151"/>
            <a:ext cx="1813317" cy="338554"/>
          </a:xfrm>
          <a:prstGeom prst="rect">
            <a:avLst/>
          </a:prstGeom>
          <a:noFill/>
        </p:spPr>
        <p:txBody>
          <a:bodyPr wrap="none" rtlCol="0">
            <a:spAutoFit/>
          </a:bodyPr>
          <a:lstStyle/>
          <a:p>
            <a:r>
              <a:rPr lang="en-US" sz="1600" dirty="0" smtClean="0">
                <a:solidFill>
                  <a:schemeClr val="tx1">
                    <a:lumMod val="50000"/>
                    <a:lumOff val="50000"/>
                  </a:schemeClr>
                </a:solidFill>
              </a:rPr>
              <a:t>Machine Learning</a:t>
            </a:r>
            <a:endParaRPr lang="en-US" sz="1600" dirty="0">
              <a:solidFill>
                <a:schemeClr val="tx1">
                  <a:lumMod val="50000"/>
                  <a:lumOff val="50000"/>
                </a:schemeClr>
              </a:solidFill>
            </a:endParaRPr>
          </a:p>
        </p:txBody>
      </p:sp>
      <p:sp>
        <p:nvSpPr>
          <p:cNvPr id="43" name="TextBox 42"/>
          <p:cNvSpPr txBox="1"/>
          <p:nvPr/>
        </p:nvSpPr>
        <p:spPr>
          <a:xfrm>
            <a:off x="9533065" y="3834471"/>
            <a:ext cx="1005403" cy="338554"/>
          </a:xfrm>
          <a:prstGeom prst="rect">
            <a:avLst/>
          </a:prstGeom>
          <a:noFill/>
        </p:spPr>
        <p:txBody>
          <a:bodyPr wrap="none" rtlCol="0">
            <a:spAutoFit/>
          </a:bodyPr>
          <a:lstStyle/>
          <a:p>
            <a:r>
              <a:rPr lang="en-US" sz="1600" dirty="0" smtClean="0">
                <a:solidFill>
                  <a:schemeClr val="tx1">
                    <a:lumMod val="50000"/>
                    <a:lumOff val="50000"/>
                  </a:schemeClr>
                </a:solidFill>
              </a:rPr>
              <a:t>Statistics</a:t>
            </a:r>
            <a:endParaRPr lang="en-US" sz="1600" dirty="0">
              <a:solidFill>
                <a:schemeClr val="tx1">
                  <a:lumMod val="50000"/>
                  <a:lumOff val="50000"/>
                </a:schemeClr>
              </a:solidFill>
            </a:endParaRPr>
          </a:p>
        </p:txBody>
      </p:sp>
      <p:sp>
        <p:nvSpPr>
          <p:cNvPr id="45" name="TextBox 44"/>
          <p:cNvSpPr txBox="1"/>
          <p:nvPr/>
        </p:nvSpPr>
        <p:spPr>
          <a:xfrm>
            <a:off x="1562449" y="2478659"/>
            <a:ext cx="1085555" cy="338554"/>
          </a:xfrm>
          <a:prstGeom prst="rect">
            <a:avLst/>
          </a:prstGeom>
          <a:noFill/>
        </p:spPr>
        <p:txBody>
          <a:bodyPr wrap="none" rtlCol="0">
            <a:spAutoFit/>
          </a:bodyPr>
          <a:lstStyle/>
          <a:p>
            <a:pPr algn="r"/>
            <a:r>
              <a:rPr lang="en-US" sz="1600" dirty="0" smtClean="0">
                <a:solidFill>
                  <a:schemeClr val="tx1">
                    <a:lumMod val="50000"/>
                    <a:lumOff val="50000"/>
                  </a:schemeClr>
                </a:solidFill>
              </a:rPr>
              <a:t>Data Sets</a:t>
            </a:r>
            <a:endParaRPr lang="en-US" sz="1600" dirty="0">
              <a:solidFill>
                <a:schemeClr val="tx1">
                  <a:lumMod val="50000"/>
                  <a:lumOff val="50000"/>
                </a:schemeClr>
              </a:solidFill>
            </a:endParaRPr>
          </a:p>
        </p:txBody>
      </p:sp>
      <p:sp>
        <p:nvSpPr>
          <p:cNvPr id="47" name="TextBox 46"/>
          <p:cNvSpPr txBox="1"/>
          <p:nvPr/>
        </p:nvSpPr>
        <p:spPr>
          <a:xfrm>
            <a:off x="675622" y="3834471"/>
            <a:ext cx="1986442" cy="338554"/>
          </a:xfrm>
          <a:prstGeom prst="rect">
            <a:avLst/>
          </a:prstGeom>
          <a:noFill/>
        </p:spPr>
        <p:txBody>
          <a:bodyPr wrap="none" rtlCol="0">
            <a:spAutoFit/>
          </a:bodyPr>
          <a:lstStyle/>
          <a:p>
            <a:pPr algn="r"/>
            <a:r>
              <a:rPr lang="en-US" sz="1600" dirty="0" smtClean="0">
                <a:solidFill>
                  <a:schemeClr val="tx1">
                    <a:lumMod val="50000"/>
                    <a:lumOff val="50000"/>
                  </a:schemeClr>
                </a:solidFill>
              </a:rPr>
              <a:t>Data Base Systems</a:t>
            </a:r>
            <a:endParaRPr lang="en-US" sz="1600" dirty="0">
              <a:solidFill>
                <a:schemeClr val="tx1">
                  <a:lumMod val="50000"/>
                  <a:lumOff val="50000"/>
                </a:schemeClr>
              </a:solidFill>
            </a:endParaRPr>
          </a:p>
        </p:txBody>
      </p:sp>
      <p:cxnSp>
        <p:nvCxnSpPr>
          <p:cNvPr id="49" name="Straight Connector 48"/>
          <p:cNvCxnSpPr/>
          <p:nvPr/>
        </p:nvCxnSpPr>
        <p:spPr>
          <a:xfrm flipV="1">
            <a:off x="6096001" y="3827562"/>
            <a:ext cx="0" cy="605813"/>
          </a:xfrm>
          <a:prstGeom prst="line">
            <a:avLst/>
          </a:prstGeom>
          <a:ln w="38100">
            <a:tailEnd type="ova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299468" y="2607041"/>
            <a:ext cx="1593064" cy="707886"/>
          </a:xfrm>
          <a:prstGeom prst="rect">
            <a:avLst/>
          </a:prstGeom>
          <a:noFill/>
        </p:spPr>
        <p:txBody>
          <a:bodyPr wrap="none" rtlCol="0">
            <a:spAutoFit/>
          </a:bodyPr>
          <a:lstStyle/>
          <a:p>
            <a:pPr algn="ctr"/>
            <a:r>
              <a:rPr lang="en-US" sz="4000" b="1" dirty="0" smtClean="0">
                <a:solidFill>
                  <a:schemeClr val="bg1"/>
                </a:solidFill>
                <a:latin typeface="+mj-lt"/>
              </a:rPr>
              <a:t>CLOP</a:t>
            </a:r>
            <a:endParaRPr lang="en-US" sz="4000" b="1" dirty="0">
              <a:solidFill>
                <a:schemeClr val="bg1"/>
              </a:solidFill>
              <a:latin typeface="+mj-lt"/>
            </a:endParaRPr>
          </a:p>
        </p:txBody>
      </p:sp>
      <p:sp>
        <p:nvSpPr>
          <p:cNvPr id="51" name="TextBox 50"/>
          <p:cNvSpPr txBox="1"/>
          <p:nvPr/>
        </p:nvSpPr>
        <p:spPr>
          <a:xfrm>
            <a:off x="4920646" y="3314927"/>
            <a:ext cx="2350708" cy="276999"/>
          </a:xfrm>
          <a:prstGeom prst="rect">
            <a:avLst/>
          </a:prstGeom>
          <a:noFill/>
        </p:spPr>
        <p:txBody>
          <a:bodyPr wrap="none" rtlCol="0">
            <a:spAutoFit/>
          </a:bodyPr>
          <a:lstStyle/>
          <a:p>
            <a:pPr algn="ctr"/>
            <a:r>
              <a:rPr lang="en-US" sz="1200" dirty="0" smtClean="0">
                <a:solidFill>
                  <a:schemeClr val="bg1"/>
                </a:solidFill>
                <a:latin typeface="+mj-lt"/>
              </a:rPr>
              <a:t>Multipurpose Premium Template</a:t>
            </a:r>
            <a:endParaRPr lang="en-US" sz="1200" dirty="0">
              <a:solidFill>
                <a:schemeClr val="bg1"/>
              </a:solidFill>
              <a:latin typeface="+mj-lt"/>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5897" y="2000800"/>
            <a:ext cx="4876800" cy="2743200"/>
          </a:xfrm>
          <a:prstGeom prst="rect">
            <a:avLst/>
          </a:prstGeom>
        </p:spPr>
      </p:pic>
    </p:spTree>
    <p:extLst>
      <p:ext uri="{BB962C8B-B14F-4D97-AF65-F5344CB8AC3E}">
        <p14:creationId xmlns:p14="http://schemas.microsoft.com/office/powerpoint/2010/main" val="1432154195"/>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328097" y="240510"/>
            <a:ext cx="7535909" cy="769441"/>
          </a:xfrm>
          <a:prstGeom prst="rect">
            <a:avLst/>
          </a:prstGeom>
          <a:noFill/>
        </p:spPr>
        <p:txBody>
          <a:bodyPr wrap="none" rtlCol="0">
            <a:spAutoFit/>
          </a:bodyPr>
          <a:lstStyle/>
          <a:p>
            <a:pPr algn="ctr"/>
            <a:r>
              <a:rPr lang="en-US" sz="4400" dirty="0" smtClean="0">
                <a:solidFill>
                  <a:srgbClr val="0070C0"/>
                </a:solidFill>
                <a:latin typeface="+mj-lt"/>
              </a:rPr>
              <a:t>Travelling Salesman Problem</a:t>
            </a:r>
            <a:endParaRPr lang="en-US" sz="4400" dirty="0">
              <a:solidFill>
                <a:srgbClr val="0070C0"/>
              </a:solidFill>
              <a:latin typeface="+mj-lt"/>
            </a:endParaRPr>
          </a:p>
        </p:txBody>
      </p:sp>
      <p:sp>
        <p:nvSpPr>
          <p:cNvPr id="3" name="TextBox 2"/>
          <p:cNvSpPr txBox="1"/>
          <p:nvPr/>
        </p:nvSpPr>
        <p:spPr>
          <a:xfrm>
            <a:off x="4919241" y="1009951"/>
            <a:ext cx="2353529" cy="307777"/>
          </a:xfrm>
          <a:prstGeom prst="rect">
            <a:avLst/>
          </a:prstGeom>
          <a:noFill/>
        </p:spPr>
        <p:txBody>
          <a:bodyPr wrap="none" rtlCol="0">
            <a:spAutoFit/>
          </a:bodyPr>
          <a:lstStyle/>
          <a:p>
            <a:pPr algn="ctr"/>
            <a:r>
              <a:rPr lang="en-US" sz="1400" dirty="0" smtClean="0">
                <a:solidFill>
                  <a:schemeClr val="bg1">
                    <a:lumMod val="75000"/>
                  </a:schemeClr>
                </a:solidFill>
              </a:rPr>
              <a:t>No best solution yet found!</a:t>
            </a:r>
            <a:endParaRPr lang="en-US" sz="1400" dirty="0">
              <a:solidFill>
                <a:schemeClr val="bg1">
                  <a:lumMod val="75000"/>
                </a:schemeClr>
              </a:solidFill>
            </a:endParaRPr>
          </a:p>
        </p:txBody>
      </p:sp>
      <p:pic>
        <p:nvPicPr>
          <p:cNvPr id="12" name="Picture Placeholder 1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777" r="3777"/>
          <a:stretch>
            <a:fillRect/>
          </a:stretch>
        </p:blipFill>
        <p:spPr>
          <a:xfrm>
            <a:off x="926711" y="1798592"/>
            <a:ext cx="4969744" cy="3753339"/>
          </a:xfrm>
        </p:spPr>
      </p:pic>
      <p:pic>
        <p:nvPicPr>
          <p:cNvPr id="22" name="Picture Placeholder 21"/>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7617" r="17617"/>
          <a:stretch>
            <a:fillRect/>
          </a:stretch>
        </p:blipFill>
        <p:spPr/>
      </p:pic>
    </p:spTree>
    <p:extLst>
      <p:ext uri="{BB962C8B-B14F-4D97-AF65-F5344CB8AC3E}">
        <p14:creationId xmlns:p14="http://schemas.microsoft.com/office/powerpoint/2010/main" val="4082266542"/>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4183413" y="240510"/>
            <a:ext cx="3825279" cy="769441"/>
          </a:xfrm>
          <a:prstGeom prst="rect">
            <a:avLst/>
          </a:prstGeom>
          <a:noFill/>
        </p:spPr>
        <p:txBody>
          <a:bodyPr wrap="none" rtlCol="0">
            <a:spAutoFit/>
          </a:bodyPr>
          <a:lstStyle/>
          <a:p>
            <a:pPr algn="ctr"/>
            <a:r>
              <a:rPr lang="en-US" sz="4400" dirty="0" smtClean="0">
                <a:solidFill>
                  <a:srgbClr val="0070C0"/>
                </a:solidFill>
                <a:latin typeface="+mj-lt"/>
              </a:rPr>
              <a:t>The Way </a:t>
            </a:r>
            <a:r>
              <a:rPr lang="en-US" sz="4400" dirty="0">
                <a:solidFill>
                  <a:srgbClr val="0070C0"/>
                </a:solidFill>
                <a:latin typeface="+mj-lt"/>
              </a:rPr>
              <a:t>T</a:t>
            </a:r>
            <a:r>
              <a:rPr lang="en-US" sz="4400" dirty="0" smtClean="0">
                <a:solidFill>
                  <a:srgbClr val="0070C0"/>
                </a:solidFill>
                <a:latin typeface="+mj-lt"/>
              </a:rPr>
              <a:t>o AI</a:t>
            </a:r>
            <a:endParaRPr lang="en-US" sz="4400" dirty="0">
              <a:solidFill>
                <a:srgbClr val="0070C0"/>
              </a:solidFill>
              <a:latin typeface="+mj-lt"/>
            </a:endParaRPr>
          </a:p>
        </p:txBody>
      </p:sp>
      <p:grpSp>
        <p:nvGrpSpPr>
          <p:cNvPr id="4" name="그룹 72"/>
          <p:cNvGrpSpPr/>
          <p:nvPr/>
        </p:nvGrpSpPr>
        <p:grpSpPr>
          <a:xfrm>
            <a:off x="4629393" y="4523447"/>
            <a:ext cx="2933214" cy="1005234"/>
            <a:chOff x="4079828" y="2000384"/>
            <a:chExt cx="2578215" cy="704147"/>
          </a:xfrm>
          <a:effectLst>
            <a:outerShdw dist="38100" dir="5400000" algn="ctr" rotWithShape="0">
              <a:srgbClr val="000000">
                <a:alpha val="10000"/>
              </a:srgbClr>
            </a:outerShdw>
          </a:effectLst>
        </p:grpSpPr>
        <p:sp>
          <p:nvSpPr>
            <p:cNvPr id="5" name="Freeform 120"/>
            <p:cNvSpPr>
              <a:spLocks/>
            </p:cNvSpPr>
            <p:nvPr/>
          </p:nvSpPr>
          <p:spPr bwMode="auto">
            <a:xfrm>
              <a:off x="4079828" y="2006734"/>
              <a:ext cx="2578215" cy="617376"/>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Lst>
              <a:ahLst/>
              <a:cxnLst>
                <a:cxn ang="0">
                  <a:pos x="T0" y="T1"/>
                </a:cxn>
                <a:cxn ang="0">
                  <a:pos x="T2" y="T3"/>
                </a:cxn>
                <a:cxn ang="0">
                  <a:pos x="T4" y="T5"/>
                </a:cxn>
                <a:cxn ang="0">
                  <a:pos x="T6" y="T7"/>
                </a:cxn>
                <a:cxn ang="0">
                  <a:pos x="T8" y="T9"/>
                </a:cxn>
              </a:cxnLst>
              <a:rect l="0" t="0" r="r" b="b"/>
              <a:pathLst>
                <a:path w="2585" h="619">
                  <a:moveTo>
                    <a:pt x="618" y="619"/>
                  </a:moveTo>
                  <a:lnTo>
                    <a:pt x="2585" y="619"/>
                  </a:lnTo>
                  <a:lnTo>
                    <a:pt x="1967" y="0"/>
                  </a:lnTo>
                  <a:lnTo>
                    <a:pt x="0" y="0"/>
                  </a:lnTo>
                  <a:lnTo>
                    <a:pt x="618" y="619"/>
                  </a:lnTo>
                  <a:close/>
                </a:path>
              </a:pathLst>
            </a:custGeom>
            <a:solidFill>
              <a:schemeClr val="accent1"/>
            </a:solidFill>
            <a:ln w="3175">
              <a:noFill/>
            </a:ln>
          </p:spPr>
          <p:txBody>
            <a:bodyPr vert="horz" wrap="square" lIns="0" tIns="0" rIns="0" bIns="0" numCol="1" anchor="ctr" anchorCtr="0" compatLnSpc="1">
              <a:prstTxWarp prst="textNoShape">
                <a:avLst/>
              </a:prstTxWarp>
            </a:bodyPr>
            <a:lstStyle/>
            <a:p>
              <a:pPr algn="ctr">
                <a:spcAft>
                  <a:spcPts val="300"/>
                </a:spcAft>
              </a:pPr>
              <a:endParaRPr lang="ko-KR" altLang="en-US" sz="12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sp>
          <p:nvSpPr>
            <p:cNvPr id="6" name="Freeform 121"/>
            <p:cNvSpPr>
              <a:spLocks/>
            </p:cNvSpPr>
            <p:nvPr/>
          </p:nvSpPr>
          <p:spPr bwMode="auto">
            <a:xfrm>
              <a:off x="4079828" y="2000384"/>
              <a:ext cx="616378" cy="704147"/>
            </a:xfrm>
            <a:custGeom>
              <a:avLst/>
              <a:gdLst>
                <a:gd name="T0" fmla="*/ 0 w 618"/>
                <a:gd name="T1" fmla="*/ 0 h 706"/>
                <a:gd name="T2" fmla="*/ 0 w 618"/>
                <a:gd name="T3" fmla="*/ 88 h 706"/>
                <a:gd name="T4" fmla="*/ 618 w 618"/>
                <a:gd name="T5" fmla="*/ 706 h 706"/>
                <a:gd name="T6" fmla="*/ 618 w 618"/>
                <a:gd name="T7" fmla="*/ 619 h 706"/>
                <a:gd name="T8" fmla="*/ 0 w 618"/>
                <a:gd name="T9" fmla="*/ 0 h 706"/>
              </a:gdLst>
              <a:ahLst/>
              <a:cxnLst>
                <a:cxn ang="0">
                  <a:pos x="T0" y="T1"/>
                </a:cxn>
                <a:cxn ang="0">
                  <a:pos x="T2" y="T3"/>
                </a:cxn>
                <a:cxn ang="0">
                  <a:pos x="T4" y="T5"/>
                </a:cxn>
                <a:cxn ang="0">
                  <a:pos x="T6" y="T7"/>
                </a:cxn>
                <a:cxn ang="0">
                  <a:pos x="T8" y="T9"/>
                </a:cxn>
              </a:cxnLst>
              <a:rect l="0" t="0" r="r" b="b"/>
              <a:pathLst>
                <a:path w="618" h="706">
                  <a:moveTo>
                    <a:pt x="0" y="0"/>
                  </a:moveTo>
                  <a:lnTo>
                    <a:pt x="0" y="88"/>
                  </a:lnTo>
                  <a:lnTo>
                    <a:pt x="618" y="706"/>
                  </a:lnTo>
                  <a:lnTo>
                    <a:pt x="618" y="619"/>
                  </a:lnTo>
                  <a:lnTo>
                    <a:pt x="0" y="0"/>
                  </a:lnTo>
                  <a:close/>
                </a:path>
              </a:pathLst>
            </a:custGeom>
            <a:solidFill>
              <a:schemeClr val="accent1">
                <a:lumMod val="50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7" name="Rectangle 122"/>
            <p:cNvSpPr>
              <a:spLocks noChangeArrowheads="1"/>
            </p:cNvSpPr>
            <p:nvPr/>
          </p:nvSpPr>
          <p:spPr bwMode="auto">
            <a:xfrm>
              <a:off x="4696206" y="2617759"/>
              <a:ext cx="1961837" cy="86772"/>
            </a:xfrm>
            <a:prstGeom prst="rect">
              <a:avLst/>
            </a:prstGeom>
            <a:solidFill>
              <a:schemeClr val="accent1">
                <a:lumMod val="75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8" name="Freeform 120"/>
            <p:cNvSpPr>
              <a:spLocks/>
            </p:cNvSpPr>
            <p:nvPr/>
          </p:nvSpPr>
          <p:spPr bwMode="auto">
            <a:xfrm>
              <a:off x="4390583" y="2005267"/>
              <a:ext cx="2027661" cy="386551"/>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 name="connsiteX0" fmla="*/ 2391 w 9339"/>
                <a:gd name="connsiteY0" fmla="*/ 10000 h 10000"/>
                <a:gd name="connsiteX1" fmla="*/ 9339 w 9339"/>
                <a:gd name="connsiteY1" fmla="*/ 7313 h 10000"/>
                <a:gd name="connsiteX2" fmla="*/ 7609 w 9339"/>
                <a:gd name="connsiteY2" fmla="*/ 0 h 10000"/>
                <a:gd name="connsiteX3" fmla="*/ 0 w 9339"/>
                <a:gd name="connsiteY3" fmla="*/ 0 h 10000"/>
                <a:gd name="connsiteX4" fmla="*/ 2391 w 9339"/>
                <a:gd name="connsiteY4" fmla="*/ 10000 h 10000"/>
                <a:gd name="connsiteX0" fmla="*/ 1892 w 10000"/>
                <a:gd name="connsiteY0" fmla="*/ 7435 h 7435"/>
                <a:gd name="connsiteX1" fmla="*/ 10000 w 10000"/>
                <a:gd name="connsiteY1" fmla="*/ 7313 h 7435"/>
                <a:gd name="connsiteX2" fmla="*/ 8148 w 10000"/>
                <a:gd name="connsiteY2" fmla="*/ 0 h 7435"/>
                <a:gd name="connsiteX3" fmla="*/ 0 w 10000"/>
                <a:gd name="connsiteY3" fmla="*/ 0 h 7435"/>
                <a:gd name="connsiteX4" fmla="*/ 1892 w 10000"/>
                <a:gd name="connsiteY4" fmla="*/ 7435 h 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7435">
                  <a:moveTo>
                    <a:pt x="1892" y="7435"/>
                  </a:moveTo>
                  <a:lnTo>
                    <a:pt x="10000" y="7313"/>
                  </a:lnTo>
                  <a:lnTo>
                    <a:pt x="8148" y="0"/>
                  </a:lnTo>
                  <a:lnTo>
                    <a:pt x="0" y="0"/>
                  </a:lnTo>
                  <a:lnTo>
                    <a:pt x="1892" y="7435"/>
                  </a:lnTo>
                  <a:close/>
                </a:path>
              </a:pathLst>
            </a:custGeom>
            <a:solidFill>
              <a:srgbClr val="000000">
                <a:alpha val="15000"/>
              </a:srgbClr>
            </a:solidFill>
            <a:ln w="3175">
              <a:noFill/>
            </a:ln>
          </p:spPr>
          <p:txBody>
            <a:bodyPr vert="horz" wrap="square" lIns="0" tIns="0" rIns="0" bIns="0" numCol="1" anchor="ctr" anchorCtr="0" compatLnSpc="1">
              <a:prstTxWarp prst="textNoShape">
                <a:avLst/>
              </a:prstTxWarp>
            </a:bodyPr>
            <a:lstStyle/>
            <a:p>
              <a:pPr algn="ctr">
                <a:spcAft>
                  <a:spcPts val="300"/>
                </a:spcAft>
              </a:pPr>
              <a:endParaRPr lang="ko-KR" altLang="en-US" sz="12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grpSp>
      <p:grpSp>
        <p:nvGrpSpPr>
          <p:cNvPr id="9" name="그룹 72"/>
          <p:cNvGrpSpPr/>
          <p:nvPr/>
        </p:nvGrpSpPr>
        <p:grpSpPr>
          <a:xfrm>
            <a:off x="4629393" y="3735387"/>
            <a:ext cx="2933214" cy="1005234"/>
            <a:chOff x="4079828" y="2000384"/>
            <a:chExt cx="2578215" cy="704147"/>
          </a:xfrm>
        </p:grpSpPr>
        <p:sp>
          <p:nvSpPr>
            <p:cNvPr id="10" name="Freeform 120"/>
            <p:cNvSpPr>
              <a:spLocks/>
            </p:cNvSpPr>
            <p:nvPr/>
          </p:nvSpPr>
          <p:spPr bwMode="auto">
            <a:xfrm>
              <a:off x="4079828" y="2006734"/>
              <a:ext cx="2578215" cy="617376"/>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Lst>
              <a:ahLst/>
              <a:cxnLst>
                <a:cxn ang="0">
                  <a:pos x="T0" y="T1"/>
                </a:cxn>
                <a:cxn ang="0">
                  <a:pos x="T2" y="T3"/>
                </a:cxn>
                <a:cxn ang="0">
                  <a:pos x="T4" y="T5"/>
                </a:cxn>
                <a:cxn ang="0">
                  <a:pos x="T6" y="T7"/>
                </a:cxn>
                <a:cxn ang="0">
                  <a:pos x="T8" y="T9"/>
                </a:cxn>
              </a:cxnLst>
              <a:rect l="0" t="0" r="r" b="b"/>
              <a:pathLst>
                <a:path w="2585" h="619">
                  <a:moveTo>
                    <a:pt x="618" y="619"/>
                  </a:moveTo>
                  <a:lnTo>
                    <a:pt x="2585" y="619"/>
                  </a:lnTo>
                  <a:lnTo>
                    <a:pt x="1967" y="0"/>
                  </a:lnTo>
                  <a:lnTo>
                    <a:pt x="0" y="0"/>
                  </a:lnTo>
                  <a:lnTo>
                    <a:pt x="618" y="619"/>
                  </a:lnTo>
                  <a:close/>
                </a:path>
              </a:pathLst>
            </a:custGeom>
            <a:solidFill>
              <a:schemeClr val="accent2"/>
            </a:solidFill>
            <a:ln w="3175">
              <a:noFill/>
            </a:ln>
          </p:spPr>
          <p:txBody>
            <a:bodyPr vert="horz" wrap="square" lIns="0" tIns="0" rIns="0" bIns="0" numCol="1" anchor="ctr" anchorCtr="0" compatLnSpc="1">
              <a:prstTxWarp prst="textNoShape">
                <a:avLst/>
              </a:prstTxWarp>
            </a:bodyPr>
            <a:lstStyle/>
            <a:p>
              <a:pPr algn="ctr">
                <a:spcAft>
                  <a:spcPts val="300"/>
                </a:spcAft>
              </a:pPr>
              <a:endParaRPr lang="ko-KR" altLang="en-US" sz="12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sp>
          <p:nvSpPr>
            <p:cNvPr id="11" name="Freeform 121"/>
            <p:cNvSpPr>
              <a:spLocks/>
            </p:cNvSpPr>
            <p:nvPr/>
          </p:nvSpPr>
          <p:spPr bwMode="auto">
            <a:xfrm>
              <a:off x="4079828" y="2000384"/>
              <a:ext cx="616378" cy="704147"/>
            </a:xfrm>
            <a:custGeom>
              <a:avLst/>
              <a:gdLst>
                <a:gd name="T0" fmla="*/ 0 w 618"/>
                <a:gd name="T1" fmla="*/ 0 h 706"/>
                <a:gd name="T2" fmla="*/ 0 w 618"/>
                <a:gd name="T3" fmla="*/ 88 h 706"/>
                <a:gd name="T4" fmla="*/ 618 w 618"/>
                <a:gd name="T5" fmla="*/ 706 h 706"/>
                <a:gd name="T6" fmla="*/ 618 w 618"/>
                <a:gd name="T7" fmla="*/ 619 h 706"/>
                <a:gd name="T8" fmla="*/ 0 w 618"/>
                <a:gd name="T9" fmla="*/ 0 h 706"/>
              </a:gdLst>
              <a:ahLst/>
              <a:cxnLst>
                <a:cxn ang="0">
                  <a:pos x="T0" y="T1"/>
                </a:cxn>
                <a:cxn ang="0">
                  <a:pos x="T2" y="T3"/>
                </a:cxn>
                <a:cxn ang="0">
                  <a:pos x="T4" y="T5"/>
                </a:cxn>
                <a:cxn ang="0">
                  <a:pos x="T6" y="T7"/>
                </a:cxn>
                <a:cxn ang="0">
                  <a:pos x="T8" y="T9"/>
                </a:cxn>
              </a:cxnLst>
              <a:rect l="0" t="0" r="r" b="b"/>
              <a:pathLst>
                <a:path w="618" h="706">
                  <a:moveTo>
                    <a:pt x="0" y="0"/>
                  </a:moveTo>
                  <a:lnTo>
                    <a:pt x="0" y="88"/>
                  </a:lnTo>
                  <a:lnTo>
                    <a:pt x="618" y="706"/>
                  </a:lnTo>
                  <a:lnTo>
                    <a:pt x="618" y="619"/>
                  </a:lnTo>
                  <a:lnTo>
                    <a:pt x="0" y="0"/>
                  </a:lnTo>
                  <a:close/>
                </a:path>
              </a:pathLst>
            </a:custGeom>
            <a:solidFill>
              <a:schemeClr val="accent2">
                <a:lumMod val="50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12" name="Rectangle 122"/>
            <p:cNvSpPr>
              <a:spLocks noChangeArrowheads="1"/>
            </p:cNvSpPr>
            <p:nvPr/>
          </p:nvSpPr>
          <p:spPr bwMode="auto">
            <a:xfrm>
              <a:off x="4696206" y="2617759"/>
              <a:ext cx="1961837" cy="86772"/>
            </a:xfrm>
            <a:prstGeom prst="rect">
              <a:avLst/>
            </a:prstGeom>
            <a:solidFill>
              <a:schemeClr val="accent2">
                <a:lumMod val="75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13" name="Freeform 120"/>
            <p:cNvSpPr>
              <a:spLocks/>
            </p:cNvSpPr>
            <p:nvPr/>
          </p:nvSpPr>
          <p:spPr bwMode="auto">
            <a:xfrm>
              <a:off x="4390583" y="2005267"/>
              <a:ext cx="2027661" cy="386551"/>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 name="connsiteX0" fmla="*/ 2391 w 9339"/>
                <a:gd name="connsiteY0" fmla="*/ 10000 h 10000"/>
                <a:gd name="connsiteX1" fmla="*/ 9339 w 9339"/>
                <a:gd name="connsiteY1" fmla="*/ 7313 h 10000"/>
                <a:gd name="connsiteX2" fmla="*/ 7609 w 9339"/>
                <a:gd name="connsiteY2" fmla="*/ 0 h 10000"/>
                <a:gd name="connsiteX3" fmla="*/ 0 w 9339"/>
                <a:gd name="connsiteY3" fmla="*/ 0 h 10000"/>
                <a:gd name="connsiteX4" fmla="*/ 2391 w 9339"/>
                <a:gd name="connsiteY4" fmla="*/ 10000 h 10000"/>
                <a:gd name="connsiteX0" fmla="*/ 1892 w 10000"/>
                <a:gd name="connsiteY0" fmla="*/ 7435 h 7435"/>
                <a:gd name="connsiteX1" fmla="*/ 10000 w 10000"/>
                <a:gd name="connsiteY1" fmla="*/ 7313 h 7435"/>
                <a:gd name="connsiteX2" fmla="*/ 8148 w 10000"/>
                <a:gd name="connsiteY2" fmla="*/ 0 h 7435"/>
                <a:gd name="connsiteX3" fmla="*/ 0 w 10000"/>
                <a:gd name="connsiteY3" fmla="*/ 0 h 7435"/>
                <a:gd name="connsiteX4" fmla="*/ 1892 w 10000"/>
                <a:gd name="connsiteY4" fmla="*/ 7435 h 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7435">
                  <a:moveTo>
                    <a:pt x="1892" y="7435"/>
                  </a:moveTo>
                  <a:lnTo>
                    <a:pt x="10000" y="7313"/>
                  </a:lnTo>
                  <a:lnTo>
                    <a:pt x="8148" y="0"/>
                  </a:lnTo>
                  <a:lnTo>
                    <a:pt x="0" y="0"/>
                  </a:lnTo>
                  <a:lnTo>
                    <a:pt x="1892" y="7435"/>
                  </a:lnTo>
                  <a:close/>
                </a:path>
              </a:pathLst>
            </a:custGeom>
            <a:solidFill>
              <a:srgbClr val="000000">
                <a:alpha val="15000"/>
              </a:srgbClr>
            </a:solidFill>
            <a:ln w="3175">
              <a:noFill/>
            </a:ln>
          </p:spPr>
          <p:txBody>
            <a:bodyPr vert="horz" wrap="square" lIns="0" tIns="0" rIns="0" bIns="0" numCol="1" anchor="ctr" anchorCtr="0" compatLnSpc="1">
              <a:prstTxWarp prst="textNoShape">
                <a:avLst/>
              </a:prstTxWarp>
            </a:bodyPr>
            <a:lstStyle/>
            <a:p>
              <a:pPr algn="ctr">
                <a:spcAft>
                  <a:spcPts val="300"/>
                </a:spcAft>
              </a:pPr>
              <a:endParaRPr lang="ko-KR" altLang="en-US" sz="12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grpSp>
      <p:grpSp>
        <p:nvGrpSpPr>
          <p:cNvPr id="14" name="그룹 72"/>
          <p:cNvGrpSpPr/>
          <p:nvPr/>
        </p:nvGrpSpPr>
        <p:grpSpPr>
          <a:xfrm>
            <a:off x="4629393" y="2947328"/>
            <a:ext cx="2933214" cy="1005234"/>
            <a:chOff x="4079828" y="2000384"/>
            <a:chExt cx="2578215" cy="704147"/>
          </a:xfrm>
        </p:grpSpPr>
        <p:sp>
          <p:nvSpPr>
            <p:cNvPr id="15" name="Freeform 120"/>
            <p:cNvSpPr>
              <a:spLocks/>
            </p:cNvSpPr>
            <p:nvPr/>
          </p:nvSpPr>
          <p:spPr bwMode="auto">
            <a:xfrm>
              <a:off x="4079828" y="2006734"/>
              <a:ext cx="2578215" cy="617376"/>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Lst>
              <a:ahLst/>
              <a:cxnLst>
                <a:cxn ang="0">
                  <a:pos x="T0" y="T1"/>
                </a:cxn>
                <a:cxn ang="0">
                  <a:pos x="T2" y="T3"/>
                </a:cxn>
                <a:cxn ang="0">
                  <a:pos x="T4" y="T5"/>
                </a:cxn>
                <a:cxn ang="0">
                  <a:pos x="T6" y="T7"/>
                </a:cxn>
                <a:cxn ang="0">
                  <a:pos x="T8" y="T9"/>
                </a:cxn>
              </a:cxnLst>
              <a:rect l="0" t="0" r="r" b="b"/>
              <a:pathLst>
                <a:path w="2585" h="619">
                  <a:moveTo>
                    <a:pt x="618" y="619"/>
                  </a:moveTo>
                  <a:lnTo>
                    <a:pt x="2585" y="619"/>
                  </a:lnTo>
                  <a:lnTo>
                    <a:pt x="1967" y="0"/>
                  </a:lnTo>
                  <a:lnTo>
                    <a:pt x="0" y="0"/>
                  </a:lnTo>
                  <a:lnTo>
                    <a:pt x="618" y="619"/>
                  </a:lnTo>
                  <a:close/>
                </a:path>
              </a:pathLst>
            </a:custGeom>
            <a:solidFill>
              <a:schemeClr val="accent3"/>
            </a:solidFill>
            <a:ln w="3175">
              <a:noFill/>
            </a:ln>
          </p:spPr>
          <p:txBody>
            <a:bodyPr vert="horz" wrap="square" lIns="0" tIns="0" rIns="0" bIns="0" numCol="1" anchor="ctr" anchorCtr="0" compatLnSpc="1">
              <a:prstTxWarp prst="textNoShape">
                <a:avLst/>
              </a:prstTxWarp>
            </a:bodyPr>
            <a:lstStyle/>
            <a:p>
              <a:pPr algn="ctr">
                <a:spcAft>
                  <a:spcPts val="300"/>
                </a:spcAft>
              </a:pPr>
              <a:endParaRPr lang="ko-KR" altLang="en-US" sz="12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sp>
          <p:nvSpPr>
            <p:cNvPr id="16" name="Freeform 121"/>
            <p:cNvSpPr>
              <a:spLocks/>
            </p:cNvSpPr>
            <p:nvPr/>
          </p:nvSpPr>
          <p:spPr bwMode="auto">
            <a:xfrm>
              <a:off x="4079828" y="2000384"/>
              <a:ext cx="616378" cy="704147"/>
            </a:xfrm>
            <a:custGeom>
              <a:avLst/>
              <a:gdLst>
                <a:gd name="T0" fmla="*/ 0 w 618"/>
                <a:gd name="T1" fmla="*/ 0 h 706"/>
                <a:gd name="T2" fmla="*/ 0 w 618"/>
                <a:gd name="T3" fmla="*/ 88 h 706"/>
                <a:gd name="T4" fmla="*/ 618 w 618"/>
                <a:gd name="T5" fmla="*/ 706 h 706"/>
                <a:gd name="T6" fmla="*/ 618 w 618"/>
                <a:gd name="T7" fmla="*/ 619 h 706"/>
                <a:gd name="T8" fmla="*/ 0 w 618"/>
                <a:gd name="T9" fmla="*/ 0 h 706"/>
              </a:gdLst>
              <a:ahLst/>
              <a:cxnLst>
                <a:cxn ang="0">
                  <a:pos x="T0" y="T1"/>
                </a:cxn>
                <a:cxn ang="0">
                  <a:pos x="T2" y="T3"/>
                </a:cxn>
                <a:cxn ang="0">
                  <a:pos x="T4" y="T5"/>
                </a:cxn>
                <a:cxn ang="0">
                  <a:pos x="T6" y="T7"/>
                </a:cxn>
                <a:cxn ang="0">
                  <a:pos x="T8" y="T9"/>
                </a:cxn>
              </a:cxnLst>
              <a:rect l="0" t="0" r="r" b="b"/>
              <a:pathLst>
                <a:path w="618" h="706">
                  <a:moveTo>
                    <a:pt x="0" y="0"/>
                  </a:moveTo>
                  <a:lnTo>
                    <a:pt x="0" y="88"/>
                  </a:lnTo>
                  <a:lnTo>
                    <a:pt x="618" y="706"/>
                  </a:lnTo>
                  <a:lnTo>
                    <a:pt x="618" y="619"/>
                  </a:lnTo>
                  <a:lnTo>
                    <a:pt x="0" y="0"/>
                  </a:lnTo>
                  <a:close/>
                </a:path>
              </a:pathLst>
            </a:custGeom>
            <a:solidFill>
              <a:schemeClr val="accent3">
                <a:lumMod val="50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17" name="Rectangle 122"/>
            <p:cNvSpPr>
              <a:spLocks noChangeArrowheads="1"/>
            </p:cNvSpPr>
            <p:nvPr/>
          </p:nvSpPr>
          <p:spPr bwMode="auto">
            <a:xfrm>
              <a:off x="4696206" y="2617759"/>
              <a:ext cx="1961837" cy="86772"/>
            </a:xfrm>
            <a:prstGeom prst="rect">
              <a:avLst/>
            </a:prstGeom>
            <a:solidFill>
              <a:schemeClr val="accent3">
                <a:lumMod val="75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18" name="Freeform 120"/>
            <p:cNvSpPr>
              <a:spLocks/>
            </p:cNvSpPr>
            <p:nvPr/>
          </p:nvSpPr>
          <p:spPr bwMode="auto">
            <a:xfrm>
              <a:off x="4390583" y="2005267"/>
              <a:ext cx="2027661" cy="386551"/>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 name="connsiteX0" fmla="*/ 2391 w 9339"/>
                <a:gd name="connsiteY0" fmla="*/ 10000 h 10000"/>
                <a:gd name="connsiteX1" fmla="*/ 9339 w 9339"/>
                <a:gd name="connsiteY1" fmla="*/ 7313 h 10000"/>
                <a:gd name="connsiteX2" fmla="*/ 7609 w 9339"/>
                <a:gd name="connsiteY2" fmla="*/ 0 h 10000"/>
                <a:gd name="connsiteX3" fmla="*/ 0 w 9339"/>
                <a:gd name="connsiteY3" fmla="*/ 0 h 10000"/>
                <a:gd name="connsiteX4" fmla="*/ 2391 w 9339"/>
                <a:gd name="connsiteY4" fmla="*/ 10000 h 10000"/>
                <a:gd name="connsiteX0" fmla="*/ 1892 w 10000"/>
                <a:gd name="connsiteY0" fmla="*/ 7435 h 7435"/>
                <a:gd name="connsiteX1" fmla="*/ 10000 w 10000"/>
                <a:gd name="connsiteY1" fmla="*/ 7313 h 7435"/>
                <a:gd name="connsiteX2" fmla="*/ 8148 w 10000"/>
                <a:gd name="connsiteY2" fmla="*/ 0 h 7435"/>
                <a:gd name="connsiteX3" fmla="*/ 0 w 10000"/>
                <a:gd name="connsiteY3" fmla="*/ 0 h 7435"/>
                <a:gd name="connsiteX4" fmla="*/ 1892 w 10000"/>
                <a:gd name="connsiteY4" fmla="*/ 7435 h 7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7435">
                  <a:moveTo>
                    <a:pt x="1892" y="7435"/>
                  </a:moveTo>
                  <a:lnTo>
                    <a:pt x="10000" y="7313"/>
                  </a:lnTo>
                  <a:lnTo>
                    <a:pt x="8148" y="0"/>
                  </a:lnTo>
                  <a:lnTo>
                    <a:pt x="0" y="0"/>
                  </a:lnTo>
                  <a:lnTo>
                    <a:pt x="1892" y="7435"/>
                  </a:lnTo>
                  <a:close/>
                </a:path>
              </a:pathLst>
            </a:custGeom>
            <a:solidFill>
              <a:srgbClr val="000000">
                <a:alpha val="15000"/>
              </a:srgbClr>
            </a:solidFill>
            <a:ln w="3175">
              <a:noFill/>
            </a:ln>
          </p:spPr>
          <p:txBody>
            <a:bodyPr vert="horz" wrap="square" lIns="0" tIns="0" rIns="0" bIns="0" numCol="1" anchor="ctr" anchorCtr="0" compatLnSpc="1">
              <a:prstTxWarp prst="textNoShape">
                <a:avLst/>
              </a:prstTxWarp>
            </a:bodyPr>
            <a:lstStyle/>
            <a:p>
              <a:pPr algn="ctr">
                <a:spcAft>
                  <a:spcPts val="300"/>
                </a:spcAft>
              </a:pPr>
              <a:endParaRPr lang="ko-KR" altLang="en-US" sz="12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grpSp>
      <p:grpSp>
        <p:nvGrpSpPr>
          <p:cNvPr id="19" name="그룹 72"/>
          <p:cNvGrpSpPr/>
          <p:nvPr/>
        </p:nvGrpSpPr>
        <p:grpSpPr>
          <a:xfrm>
            <a:off x="4629393" y="2159269"/>
            <a:ext cx="2933214" cy="1005234"/>
            <a:chOff x="4079828" y="2000384"/>
            <a:chExt cx="2578215" cy="704147"/>
          </a:xfrm>
        </p:grpSpPr>
        <p:sp>
          <p:nvSpPr>
            <p:cNvPr id="20" name="Freeform 120"/>
            <p:cNvSpPr>
              <a:spLocks/>
            </p:cNvSpPr>
            <p:nvPr/>
          </p:nvSpPr>
          <p:spPr bwMode="auto">
            <a:xfrm>
              <a:off x="4079828" y="2006734"/>
              <a:ext cx="2578215" cy="617376"/>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Lst>
              <a:ahLst/>
              <a:cxnLst>
                <a:cxn ang="0">
                  <a:pos x="T0" y="T1"/>
                </a:cxn>
                <a:cxn ang="0">
                  <a:pos x="T2" y="T3"/>
                </a:cxn>
                <a:cxn ang="0">
                  <a:pos x="T4" y="T5"/>
                </a:cxn>
                <a:cxn ang="0">
                  <a:pos x="T6" y="T7"/>
                </a:cxn>
                <a:cxn ang="0">
                  <a:pos x="T8" y="T9"/>
                </a:cxn>
              </a:cxnLst>
              <a:rect l="0" t="0" r="r" b="b"/>
              <a:pathLst>
                <a:path w="2585" h="619">
                  <a:moveTo>
                    <a:pt x="618" y="619"/>
                  </a:moveTo>
                  <a:lnTo>
                    <a:pt x="2585" y="619"/>
                  </a:lnTo>
                  <a:lnTo>
                    <a:pt x="1967" y="0"/>
                  </a:lnTo>
                  <a:lnTo>
                    <a:pt x="0" y="0"/>
                  </a:lnTo>
                  <a:lnTo>
                    <a:pt x="618" y="619"/>
                  </a:lnTo>
                  <a:close/>
                </a:path>
              </a:pathLst>
            </a:custGeom>
            <a:solidFill>
              <a:schemeClr val="accent4"/>
            </a:solidFill>
            <a:ln w="3175">
              <a:noFill/>
            </a:ln>
          </p:spPr>
          <p:txBody>
            <a:bodyPr vert="horz" wrap="square" lIns="0" tIns="0" rIns="0" bIns="0" numCol="1" anchor="ctr" anchorCtr="0" compatLnSpc="1">
              <a:prstTxWarp prst="textNoShape">
                <a:avLst/>
              </a:prstTxWarp>
            </a:bodyPr>
            <a:lstStyle/>
            <a:p>
              <a:pPr algn="ctr">
                <a:spcAft>
                  <a:spcPts val="300"/>
                </a:spcAft>
              </a:pPr>
              <a:endParaRPr lang="ko-KR" altLang="en-US" sz="12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sp>
          <p:nvSpPr>
            <p:cNvPr id="21" name="Freeform 121"/>
            <p:cNvSpPr>
              <a:spLocks/>
            </p:cNvSpPr>
            <p:nvPr/>
          </p:nvSpPr>
          <p:spPr bwMode="auto">
            <a:xfrm>
              <a:off x="4079828" y="2000384"/>
              <a:ext cx="616378" cy="704147"/>
            </a:xfrm>
            <a:custGeom>
              <a:avLst/>
              <a:gdLst>
                <a:gd name="T0" fmla="*/ 0 w 618"/>
                <a:gd name="T1" fmla="*/ 0 h 706"/>
                <a:gd name="T2" fmla="*/ 0 w 618"/>
                <a:gd name="T3" fmla="*/ 88 h 706"/>
                <a:gd name="T4" fmla="*/ 618 w 618"/>
                <a:gd name="T5" fmla="*/ 706 h 706"/>
                <a:gd name="T6" fmla="*/ 618 w 618"/>
                <a:gd name="T7" fmla="*/ 619 h 706"/>
                <a:gd name="T8" fmla="*/ 0 w 618"/>
                <a:gd name="T9" fmla="*/ 0 h 706"/>
              </a:gdLst>
              <a:ahLst/>
              <a:cxnLst>
                <a:cxn ang="0">
                  <a:pos x="T0" y="T1"/>
                </a:cxn>
                <a:cxn ang="0">
                  <a:pos x="T2" y="T3"/>
                </a:cxn>
                <a:cxn ang="0">
                  <a:pos x="T4" y="T5"/>
                </a:cxn>
                <a:cxn ang="0">
                  <a:pos x="T6" y="T7"/>
                </a:cxn>
                <a:cxn ang="0">
                  <a:pos x="T8" y="T9"/>
                </a:cxn>
              </a:cxnLst>
              <a:rect l="0" t="0" r="r" b="b"/>
              <a:pathLst>
                <a:path w="618" h="706">
                  <a:moveTo>
                    <a:pt x="0" y="0"/>
                  </a:moveTo>
                  <a:lnTo>
                    <a:pt x="0" y="88"/>
                  </a:lnTo>
                  <a:lnTo>
                    <a:pt x="618" y="706"/>
                  </a:lnTo>
                  <a:lnTo>
                    <a:pt x="618" y="619"/>
                  </a:lnTo>
                  <a:lnTo>
                    <a:pt x="0" y="0"/>
                  </a:lnTo>
                  <a:close/>
                </a:path>
              </a:pathLst>
            </a:custGeom>
            <a:solidFill>
              <a:schemeClr val="accent4">
                <a:lumMod val="50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22" name="Rectangle 122"/>
            <p:cNvSpPr>
              <a:spLocks noChangeArrowheads="1"/>
            </p:cNvSpPr>
            <p:nvPr/>
          </p:nvSpPr>
          <p:spPr bwMode="auto">
            <a:xfrm>
              <a:off x="4696206" y="2617759"/>
              <a:ext cx="1961837" cy="86772"/>
            </a:xfrm>
            <a:prstGeom prst="rect">
              <a:avLst/>
            </a:prstGeom>
            <a:solidFill>
              <a:schemeClr val="accent4">
                <a:lumMod val="75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grpSp>
      <p:cxnSp>
        <p:nvCxnSpPr>
          <p:cNvPr id="23" name="Elbow Connector 22"/>
          <p:cNvCxnSpPr/>
          <p:nvPr/>
        </p:nvCxnSpPr>
        <p:spPr>
          <a:xfrm rot="10800000">
            <a:off x="3871599" y="2290117"/>
            <a:ext cx="844780" cy="305305"/>
          </a:xfrm>
          <a:prstGeom prst="bentConnector3">
            <a:avLst>
              <a:gd name="adj1" fmla="val 50000"/>
            </a:avLst>
          </a:prstGeom>
          <a:ln w="12700" cmpd="sng">
            <a:solidFill>
              <a:schemeClr val="accent4"/>
            </a:solidFill>
            <a:prstDash val="sysDash"/>
            <a:headEnd type="oval" w="lg" len="lg"/>
            <a:tailEnd type="triangle"/>
          </a:ln>
          <a:effectLst/>
        </p:spPr>
        <p:style>
          <a:lnRef idx="2">
            <a:schemeClr val="accent1"/>
          </a:lnRef>
          <a:fillRef idx="0">
            <a:schemeClr val="accent1"/>
          </a:fillRef>
          <a:effectRef idx="1">
            <a:schemeClr val="accent1"/>
          </a:effectRef>
          <a:fontRef idx="minor">
            <a:schemeClr val="tx1"/>
          </a:fontRef>
        </p:style>
      </p:cxnSp>
      <p:cxnSp>
        <p:nvCxnSpPr>
          <p:cNvPr id="24" name="Elbow Connector 23"/>
          <p:cNvCxnSpPr/>
          <p:nvPr/>
        </p:nvCxnSpPr>
        <p:spPr>
          <a:xfrm rot="10800000">
            <a:off x="3871599" y="3837753"/>
            <a:ext cx="844780" cy="305305"/>
          </a:xfrm>
          <a:prstGeom prst="bentConnector3">
            <a:avLst>
              <a:gd name="adj1" fmla="val 50000"/>
            </a:avLst>
          </a:prstGeom>
          <a:ln w="12700" cmpd="sng">
            <a:solidFill>
              <a:schemeClr val="accent2"/>
            </a:solidFill>
            <a:prstDash val="sysDash"/>
            <a:headEnd type="oval" w="lg" len="lg"/>
            <a:tailEnd type="triangle"/>
          </a:ln>
          <a:effectLst/>
        </p:spPr>
        <p:style>
          <a:lnRef idx="2">
            <a:schemeClr val="accent1"/>
          </a:lnRef>
          <a:fillRef idx="0">
            <a:schemeClr val="accent1"/>
          </a:fillRef>
          <a:effectRef idx="1">
            <a:schemeClr val="accent1"/>
          </a:effectRef>
          <a:fontRef idx="minor">
            <a:schemeClr val="tx1"/>
          </a:fontRef>
        </p:style>
      </p:cxnSp>
      <p:cxnSp>
        <p:nvCxnSpPr>
          <p:cNvPr id="25" name="Elbow Connector 24"/>
          <p:cNvCxnSpPr/>
          <p:nvPr/>
        </p:nvCxnSpPr>
        <p:spPr>
          <a:xfrm flipV="1">
            <a:off x="7557716" y="3170506"/>
            <a:ext cx="705191" cy="305306"/>
          </a:xfrm>
          <a:prstGeom prst="bentConnector3">
            <a:avLst>
              <a:gd name="adj1" fmla="val 50000"/>
            </a:avLst>
          </a:prstGeom>
          <a:ln w="12700" cmpd="sng">
            <a:solidFill>
              <a:schemeClr val="accent3"/>
            </a:solidFill>
            <a:prstDash val="sysDash"/>
            <a:headEnd type="oval" w="lg" len="lg"/>
            <a:tailEnd type="triangle"/>
          </a:ln>
          <a:effectLst/>
        </p:spPr>
        <p:style>
          <a:lnRef idx="2">
            <a:schemeClr val="accent1"/>
          </a:lnRef>
          <a:fillRef idx="0">
            <a:schemeClr val="accent1"/>
          </a:fillRef>
          <a:effectRef idx="1">
            <a:schemeClr val="accent1"/>
          </a:effectRef>
          <a:fontRef idx="minor">
            <a:schemeClr val="tx1"/>
          </a:fontRef>
        </p:style>
      </p:cxnSp>
      <p:cxnSp>
        <p:nvCxnSpPr>
          <p:cNvPr id="26" name="Elbow Connector 25"/>
          <p:cNvCxnSpPr/>
          <p:nvPr/>
        </p:nvCxnSpPr>
        <p:spPr>
          <a:xfrm flipV="1">
            <a:off x="7557716" y="4782865"/>
            <a:ext cx="705191" cy="305306"/>
          </a:xfrm>
          <a:prstGeom prst="bentConnector3">
            <a:avLst>
              <a:gd name="adj1" fmla="val 50000"/>
            </a:avLst>
          </a:prstGeom>
          <a:ln w="12700" cmpd="sng">
            <a:solidFill>
              <a:schemeClr val="accent1"/>
            </a:solidFill>
            <a:prstDash val="sysDash"/>
            <a:headEnd type="oval" w="lg" len="lg"/>
            <a:tailEnd type="triangle"/>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8530834" y="3013293"/>
            <a:ext cx="1678536" cy="338554"/>
          </a:xfrm>
          <a:prstGeom prst="rect">
            <a:avLst/>
          </a:prstGeom>
          <a:noFill/>
        </p:spPr>
        <p:txBody>
          <a:bodyPr wrap="none" rtlCol="0">
            <a:spAutoFit/>
          </a:bodyPr>
          <a:lstStyle/>
          <a:p>
            <a:r>
              <a:rPr lang="en-US" sz="1600" b="1" dirty="0" smtClean="0">
                <a:solidFill>
                  <a:schemeClr val="tx1">
                    <a:lumMod val="50000"/>
                    <a:lumOff val="50000"/>
                  </a:schemeClr>
                </a:solidFill>
              </a:rPr>
              <a:t>Transformation</a:t>
            </a:r>
            <a:endParaRPr lang="en-US" sz="1600" b="1" dirty="0">
              <a:solidFill>
                <a:schemeClr val="tx1">
                  <a:lumMod val="50000"/>
                  <a:lumOff val="50000"/>
                </a:schemeClr>
              </a:solidFill>
            </a:endParaRPr>
          </a:p>
        </p:txBody>
      </p:sp>
      <p:sp>
        <p:nvSpPr>
          <p:cNvPr id="30" name="TextBox 29"/>
          <p:cNvSpPr txBox="1"/>
          <p:nvPr/>
        </p:nvSpPr>
        <p:spPr>
          <a:xfrm>
            <a:off x="2060573" y="2088444"/>
            <a:ext cx="1677062" cy="338554"/>
          </a:xfrm>
          <a:prstGeom prst="rect">
            <a:avLst/>
          </a:prstGeom>
          <a:noFill/>
        </p:spPr>
        <p:txBody>
          <a:bodyPr wrap="none" rtlCol="0">
            <a:spAutoFit/>
          </a:bodyPr>
          <a:lstStyle/>
          <a:p>
            <a:pPr algn="r"/>
            <a:r>
              <a:rPr lang="en-US" sz="1600" b="1" dirty="0" smtClean="0">
                <a:solidFill>
                  <a:schemeClr val="tx1">
                    <a:lumMod val="50000"/>
                    <a:lumOff val="50000"/>
                  </a:schemeClr>
                </a:solidFill>
              </a:rPr>
              <a:t>Pre-processing</a:t>
            </a:r>
            <a:endParaRPr lang="en-US" sz="1600" b="1" dirty="0">
              <a:solidFill>
                <a:schemeClr val="tx1">
                  <a:lumMod val="50000"/>
                  <a:lumOff val="50000"/>
                </a:schemeClr>
              </a:solidFill>
            </a:endParaRPr>
          </a:p>
        </p:txBody>
      </p:sp>
      <p:sp>
        <p:nvSpPr>
          <p:cNvPr id="32" name="TextBox 31"/>
          <p:cNvSpPr txBox="1"/>
          <p:nvPr/>
        </p:nvSpPr>
        <p:spPr>
          <a:xfrm>
            <a:off x="8530834" y="4641431"/>
            <a:ext cx="1221809" cy="338554"/>
          </a:xfrm>
          <a:prstGeom prst="rect">
            <a:avLst/>
          </a:prstGeom>
          <a:noFill/>
        </p:spPr>
        <p:txBody>
          <a:bodyPr wrap="none" rtlCol="0">
            <a:spAutoFit/>
          </a:bodyPr>
          <a:lstStyle/>
          <a:p>
            <a:r>
              <a:rPr lang="en-US" sz="1600" b="1" dirty="0" smtClean="0">
                <a:solidFill>
                  <a:schemeClr val="tx1">
                    <a:lumMod val="50000"/>
                    <a:lumOff val="50000"/>
                  </a:schemeClr>
                </a:solidFill>
              </a:rPr>
              <a:t>Evaluation</a:t>
            </a:r>
            <a:endParaRPr lang="en-US" sz="1600" b="1" dirty="0">
              <a:solidFill>
                <a:schemeClr val="tx1">
                  <a:lumMod val="50000"/>
                  <a:lumOff val="50000"/>
                </a:schemeClr>
              </a:solidFill>
            </a:endParaRPr>
          </a:p>
        </p:txBody>
      </p:sp>
      <p:sp>
        <p:nvSpPr>
          <p:cNvPr id="34" name="TextBox 33"/>
          <p:cNvSpPr txBox="1"/>
          <p:nvPr/>
        </p:nvSpPr>
        <p:spPr>
          <a:xfrm>
            <a:off x="2389188" y="3648826"/>
            <a:ext cx="1348447" cy="338554"/>
          </a:xfrm>
          <a:prstGeom prst="rect">
            <a:avLst/>
          </a:prstGeom>
          <a:noFill/>
        </p:spPr>
        <p:txBody>
          <a:bodyPr wrap="none" rtlCol="0">
            <a:spAutoFit/>
          </a:bodyPr>
          <a:lstStyle/>
          <a:p>
            <a:pPr algn="r"/>
            <a:r>
              <a:rPr lang="en-US" sz="1600" b="1" dirty="0" smtClean="0">
                <a:solidFill>
                  <a:schemeClr val="tx1">
                    <a:lumMod val="50000"/>
                    <a:lumOff val="50000"/>
                  </a:schemeClr>
                </a:solidFill>
              </a:rPr>
              <a:t>Data Mining</a:t>
            </a:r>
            <a:endParaRPr lang="en-US" sz="1600" b="1" dirty="0">
              <a:solidFill>
                <a:schemeClr val="tx1">
                  <a:lumMod val="50000"/>
                  <a:lumOff val="50000"/>
                </a:schemeClr>
              </a:solidFill>
            </a:endParaRPr>
          </a:p>
        </p:txBody>
      </p:sp>
      <p:grpSp>
        <p:nvGrpSpPr>
          <p:cNvPr id="35" name="그룹 72"/>
          <p:cNvGrpSpPr/>
          <p:nvPr/>
        </p:nvGrpSpPr>
        <p:grpSpPr>
          <a:xfrm>
            <a:off x="4716379" y="1436008"/>
            <a:ext cx="2933214" cy="1005234"/>
            <a:chOff x="4079828" y="2000384"/>
            <a:chExt cx="2578215" cy="704147"/>
          </a:xfrm>
          <a:effectLst>
            <a:outerShdw dist="38100" dir="5400000" algn="ctr" rotWithShape="0">
              <a:srgbClr val="000000">
                <a:alpha val="10000"/>
              </a:srgbClr>
            </a:outerShdw>
          </a:effectLst>
        </p:grpSpPr>
        <p:sp>
          <p:nvSpPr>
            <p:cNvPr id="36" name="Freeform 120"/>
            <p:cNvSpPr>
              <a:spLocks/>
            </p:cNvSpPr>
            <p:nvPr/>
          </p:nvSpPr>
          <p:spPr bwMode="auto">
            <a:xfrm>
              <a:off x="4079828" y="2006734"/>
              <a:ext cx="2578215" cy="617376"/>
            </a:xfrm>
            <a:custGeom>
              <a:avLst/>
              <a:gdLst>
                <a:gd name="T0" fmla="*/ 618 w 2585"/>
                <a:gd name="T1" fmla="*/ 619 h 619"/>
                <a:gd name="T2" fmla="*/ 2585 w 2585"/>
                <a:gd name="T3" fmla="*/ 619 h 619"/>
                <a:gd name="T4" fmla="*/ 1967 w 2585"/>
                <a:gd name="T5" fmla="*/ 0 h 619"/>
                <a:gd name="T6" fmla="*/ 0 w 2585"/>
                <a:gd name="T7" fmla="*/ 0 h 619"/>
                <a:gd name="T8" fmla="*/ 618 w 2585"/>
                <a:gd name="T9" fmla="*/ 619 h 619"/>
              </a:gdLst>
              <a:ahLst/>
              <a:cxnLst>
                <a:cxn ang="0">
                  <a:pos x="T0" y="T1"/>
                </a:cxn>
                <a:cxn ang="0">
                  <a:pos x="T2" y="T3"/>
                </a:cxn>
                <a:cxn ang="0">
                  <a:pos x="T4" y="T5"/>
                </a:cxn>
                <a:cxn ang="0">
                  <a:pos x="T6" y="T7"/>
                </a:cxn>
                <a:cxn ang="0">
                  <a:pos x="T8" y="T9"/>
                </a:cxn>
              </a:cxnLst>
              <a:rect l="0" t="0" r="r" b="b"/>
              <a:pathLst>
                <a:path w="2585" h="619">
                  <a:moveTo>
                    <a:pt x="618" y="619"/>
                  </a:moveTo>
                  <a:lnTo>
                    <a:pt x="2585" y="619"/>
                  </a:lnTo>
                  <a:lnTo>
                    <a:pt x="1967" y="0"/>
                  </a:lnTo>
                  <a:lnTo>
                    <a:pt x="0" y="0"/>
                  </a:lnTo>
                  <a:lnTo>
                    <a:pt x="618" y="619"/>
                  </a:lnTo>
                  <a:close/>
                </a:path>
              </a:pathLst>
            </a:custGeom>
            <a:solidFill>
              <a:schemeClr val="accent1"/>
            </a:solidFill>
            <a:ln w="3175">
              <a:noFill/>
            </a:ln>
          </p:spPr>
          <p:txBody>
            <a:bodyPr vert="horz" wrap="square" lIns="0" tIns="0" rIns="0" bIns="0" numCol="1" anchor="ctr" anchorCtr="0" compatLnSpc="1">
              <a:prstTxWarp prst="textNoShape">
                <a:avLst/>
              </a:prstTxWarp>
            </a:bodyPr>
            <a:lstStyle/>
            <a:p>
              <a:pPr algn="ctr">
                <a:spcAft>
                  <a:spcPts val="300"/>
                </a:spcAft>
              </a:pPr>
              <a:endParaRPr lang="ko-KR" altLang="en-US" sz="1200" b="1" dirty="0">
                <a:gradFill>
                  <a:gsLst>
                    <a:gs pos="0">
                      <a:schemeClr val="bg1">
                        <a:lumMod val="50000"/>
                      </a:schemeClr>
                    </a:gs>
                    <a:gs pos="100000">
                      <a:schemeClr val="bg1">
                        <a:lumMod val="50000"/>
                      </a:schemeClr>
                    </a:gs>
                  </a:gsLst>
                  <a:lin ang="5400000" scaled="0"/>
                </a:gradFill>
                <a:latin typeface="Bebas Neue" pitchFamily="34" charset="0"/>
                <a:ea typeface="Roboto Condensed Regular"/>
              </a:endParaRPr>
            </a:p>
          </p:txBody>
        </p:sp>
        <p:sp>
          <p:nvSpPr>
            <p:cNvPr id="37" name="Freeform 121"/>
            <p:cNvSpPr>
              <a:spLocks/>
            </p:cNvSpPr>
            <p:nvPr/>
          </p:nvSpPr>
          <p:spPr bwMode="auto">
            <a:xfrm>
              <a:off x="4079828" y="2000384"/>
              <a:ext cx="616378" cy="704147"/>
            </a:xfrm>
            <a:custGeom>
              <a:avLst/>
              <a:gdLst>
                <a:gd name="T0" fmla="*/ 0 w 618"/>
                <a:gd name="T1" fmla="*/ 0 h 706"/>
                <a:gd name="T2" fmla="*/ 0 w 618"/>
                <a:gd name="T3" fmla="*/ 88 h 706"/>
                <a:gd name="T4" fmla="*/ 618 w 618"/>
                <a:gd name="T5" fmla="*/ 706 h 706"/>
                <a:gd name="T6" fmla="*/ 618 w 618"/>
                <a:gd name="T7" fmla="*/ 619 h 706"/>
                <a:gd name="T8" fmla="*/ 0 w 618"/>
                <a:gd name="T9" fmla="*/ 0 h 706"/>
              </a:gdLst>
              <a:ahLst/>
              <a:cxnLst>
                <a:cxn ang="0">
                  <a:pos x="T0" y="T1"/>
                </a:cxn>
                <a:cxn ang="0">
                  <a:pos x="T2" y="T3"/>
                </a:cxn>
                <a:cxn ang="0">
                  <a:pos x="T4" y="T5"/>
                </a:cxn>
                <a:cxn ang="0">
                  <a:pos x="T6" y="T7"/>
                </a:cxn>
                <a:cxn ang="0">
                  <a:pos x="T8" y="T9"/>
                </a:cxn>
              </a:cxnLst>
              <a:rect l="0" t="0" r="r" b="b"/>
              <a:pathLst>
                <a:path w="618" h="706">
                  <a:moveTo>
                    <a:pt x="0" y="0"/>
                  </a:moveTo>
                  <a:lnTo>
                    <a:pt x="0" y="88"/>
                  </a:lnTo>
                  <a:lnTo>
                    <a:pt x="618" y="706"/>
                  </a:lnTo>
                  <a:lnTo>
                    <a:pt x="618" y="619"/>
                  </a:lnTo>
                  <a:lnTo>
                    <a:pt x="0" y="0"/>
                  </a:lnTo>
                  <a:close/>
                </a:path>
              </a:pathLst>
            </a:custGeom>
            <a:solidFill>
              <a:schemeClr val="accent1">
                <a:lumMod val="50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38" name="Rectangle 122"/>
            <p:cNvSpPr>
              <a:spLocks noChangeArrowheads="1"/>
            </p:cNvSpPr>
            <p:nvPr/>
          </p:nvSpPr>
          <p:spPr bwMode="auto">
            <a:xfrm>
              <a:off x="4696206" y="2617759"/>
              <a:ext cx="1961837" cy="86772"/>
            </a:xfrm>
            <a:prstGeom prst="rect">
              <a:avLst/>
            </a:prstGeom>
            <a:solidFill>
              <a:schemeClr val="accent1">
                <a:lumMod val="75000"/>
              </a:schemeClr>
            </a:solidFill>
            <a:ln w="3175">
              <a:noFill/>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grpSp>
      <p:cxnSp>
        <p:nvCxnSpPr>
          <p:cNvPr id="40" name="Elbow Connector 39"/>
          <p:cNvCxnSpPr/>
          <p:nvPr/>
        </p:nvCxnSpPr>
        <p:spPr>
          <a:xfrm flipV="1">
            <a:off x="7557716" y="1525102"/>
            <a:ext cx="705191" cy="305306"/>
          </a:xfrm>
          <a:prstGeom prst="bentConnector3">
            <a:avLst>
              <a:gd name="adj1" fmla="val 50000"/>
            </a:avLst>
          </a:prstGeom>
          <a:ln w="12700" cmpd="sng">
            <a:solidFill>
              <a:schemeClr val="accent3"/>
            </a:solidFill>
            <a:prstDash val="sysDash"/>
            <a:headEnd type="oval" w="lg" len="lg"/>
            <a:tailEnd type="triangle"/>
          </a:ln>
          <a:effectLst/>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8530834" y="1339201"/>
            <a:ext cx="1096775" cy="338554"/>
          </a:xfrm>
          <a:prstGeom prst="rect">
            <a:avLst/>
          </a:prstGeom>
          <a:noFill/>
        </p:spPr>
        <p:txBody>
          <a:bodyPr wrap="none" rtlCol="0">
            <a:spAutoFit/>
          </a:bodyPr>
          <a:lstStyle/>
          <a:p>
            <a:r>
              <a:rPr lang="en-US" sz="1600" b="1" dirty="0" smtClean="0">
                <a:solidFill>
                  <a:schemeClr val="tx1">
                    <a:lumMod val="50000"/>
                    <a:lumOff val="50000"/>
                  </a:schemeClr>
                </a:solidFill>
              </a:rPr>
              <a:t>Selection</a:t>
            </a:r>
            <a:endParaRPr lang="en-US" sz="1600" b="1" dirty="0">
              <a:solidFill>
                <a:schemeClr val="tx1">
                  <a:lumMod val="50000"/>
                  <a:lumOff val="50000"/>
                </a:schemeClr>
              </a:solidFill>
            </a:endParaRPr>
          </a:p>
        </p:txBody>
      </p:sp>
      <p:pic>
        <p:nvPicPr>
          <p:cNvPr id="56" name="Picture 55"/>
          <p:cNvPicPr>
            <a:picLocks noChangeAspect="1"/>
          </p:cNvPicPr>
          <p:nvPr/>
        </p:nvPicPr>
        <p:blipFill>
          <a:blip r:embed="rId2"/>
          <a:stretch>
            <a:fillRect/>
          </a:stretch>
        </p:blipFill>
        <p:spPr>
          <a:xfrm>
            <a:off x="4626736" y="5509016"/>
            <a:ext cx="2938527" cy="1005927"/>
          </a:xfrm>
          <a:prstGeom prst="rect">
            <a:avLst/>
          </a:prstGeom>
        </p:spPr>
      </p:pic>
      <p:cxnSp>
        <p:nvCxnSpPr>
          <p:cNvPr id="57" name="Elbow Connector 56"/>
          <p:cNvCxnSpPr/>
          <p:nvPr/>
        </p:nvCxnSpPr>
        <p:spPr>
          <a:xfrm rot="10800000">
            <a:off x="3871599" y="5706674"/>
            <a:ext cx="844780" cy="305305"/>
          </a:xfrm>
          <a:prstGeom prst="bentConnector3">
            <a:avLst>
              <a:gd name="adj1" fmla="val 50000"/>
            </a:avLst>
          </a:prstGeom>
          <a:ln w="12700" cmpd="sng">
            <a:solidFill>
              <a:schemeClr val="accent2"/>
            </a:solidFill>
            <a:prstDash val="sysDash"/>
            <a:headEnd type="oval" w="lg" len="lg"/>
            <a:tailEnd type="triangle"/>
          </a:ln>
          <a:effectLst/>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2698568" y="5520773"/>
            <a:ext cx="1039067" cy="338554"/>
          </a:xfrm>
          <a:prstGeom prst="rect">
            <a:avLst/>
          </a:prstGeom>
          <a:noFill/>
        </p:spPr>
        <p:txBody>
          <a:bodyPr wrap="none" rtlCol="0">
            <a:spAutoFit/>
          </a:bodyPr>
          <a:lstStyle/>
          <a:p>
            <a:pPr algn="r"/>
            <a:r>
              <a:rPr lang="en-US" sz="1600" b="1" dirty="0" smtClean="0">
                <a:solidFill>
                  <a:schemeClr val="tx1">
                    <a:lumMod val="50000"/>
                    <a:lumOff val="50000"/>
                  </a:schemeClr>
                </a:solidFill>
              </a:rPr>
              <a:t>Decision</a:t>
            </a:r>
            <a:endParaRPr lang="en-US" sz="1600" b="1" dirty="0">
              <a:solidFill>
                <a:schemeClr val="tx1">
                  <a:lumMod val="50000"/>
                  <a:lumOff val="50000"/>
                </a:schemeClr>
              </a:solidFill>
            </a:endParaRPr>
          </a:p>
        </p:txBody>
      </p:sp>
    </p:spTree>
    <p:extLst>
      <p:ext uri="{BB962C8B-B14F-4D97-AF65-F5344CB8AC3E}">
        <p14:creationId xmlns:p14="http://schemas.microsoft.com/office/powerpoint/2010/main" val="1243276308"/>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3258569" y="240510"/>
            <a:ext cx="5674951" cy="769441"/>
          </a:xfrm>
          <a:prstGeom prst="rect">
            <a:avLst/>
          </a:prstGeom>
          <a:noFill/>
        </p:spPr>
        <p:txBody>
          <a:bodyPr wrap="none" rtlCol="0">
            <a:spAutoFit/>
          </a:bodyPr>
          <a:lstStyle/>
          <a:p>
            <a:pPr algn="ctr"/>
            <a:r>
              <a:rPr lang="en-US" sz="4400" dirty="0" smtClean="0">
                <a:solidFill>
                  <a:srgbClr val="0070C0"/>
                </a:solidFill>
                <a:latin typeface="+mj-lt"/>
              </a:rPr>
              <a:t>AI </a:t>
            </a:r>
            <a:r>
              <a:rPr lang="en-US" sz="4400" dirty="0" smtClean="0">
                <a:solidFill>
                  <a:srgbClr val="0070C0"/>
                </a:solidFill>
                <a:latin typeface="+mj-lt"/>
              </a:rPr>
              <a:t>In </a:t>
            </a:r>
            <a:r>
              <a:rPr lang="en-US" sz="4400" dirty="0" smtClean="0">
                <a:solidFill>
                  <a:srgbClr val="0070C0"/>
                </a:solidFill>
                <a:latin typeface="+mj-lt"/>
              </a:rPr>
              <a:t>Digital Marketing</a:t>
            </a:r>
            <a:endParaRPr lang="en-US" sz="4400" dirty="0">
              <a:solidFill>
                <a:srgbClr val="0070C0"/>
              </a:solidFill>
              <a:latin typeface="+mj-lt"/>
            </a:endParaRPr>
          </a:p>
        </p:txBody>
      </p:sp>
      <p:sp>
        <p:nvSpPr>
          <p:cNvPr id="3" name="TextBox 2"/>
          <p:cNvSpPr txBox="1"/>
          <p:nvPr/>
        </p:nvSpPr>
        <p:spPr>
          <a:xfrm>
            <a:off x="-1139" y="1009951"/>
            <a:ext cx="12194364" cy="646331"/>
          </a:xfrm>
          <a:prstGeom prst="rect">
            <a:avLst/>
          </a:prstGeom>
          <a:noFill/>
        </p:spPr>
        <p:txBody>
          <a:bodyPr wrap="none" rtlCol="0">
            <a:spAutoFit/>
          </a:bodyPr>
          <a:lstStyle/>
          <a:p>
            <a:pPr algn="ctr"/>
            <a:r>
              <a:rPr lang="en-US" sz="1200" dirty="0">
                <a:solidFill>
                  <a:schemeClr val="bg1">
                    <a:lumMod val="50000"/>
                  </a:schemeClr>
                </a:solidFill>
              </a:rPr>
              <a:t>With the assistance of AI and machine learning, </a:t>
            </a:r>
            <a:r>
              <a:rPr lang="en-US" sz="1200" dirty="0" smtClean="0">
                <a:solidFill>
                  <a:schemeClr val="bg1">
                    <a:lumMod val="50000"/>
                  </a:schemeClr>
                </a:solidFill>
              </a:rPr>
              <a:t>marketers </a:t>
            </a:r>
            <a:r>
              <a:rPr lang="en-US" sz="1200" dirty="0">
                <a:solidFill>
                  <a:schemeClr val="bg1">
                    <a:lumMod val="50000"/>
                  </a:schemeClr>
                </a:solidFill>
              </a:rPr>
              <a:t>are being challenged to connect activity and behavioral inputs with </a:t>
            </a:r>
            <a:r>
              <a:rPr lang="en-US" sz="1200" dirty="0" smtClean="0">
                <a:solidFill>
                  <a:schemeClr val="bg1">
                    <a:lumMod val="50000"/>
                  </a:schemeClr>
                </a:solidFill>
              </a:rPr>
              <a:t>consumer outputs.</a:t>
            </a:r>
          </a:p>
          <a:p>
            <a:pPr algn="ctr"/>
            <a:r>
              <a:rPr lang="en-US" sz="1200" dirty="0" smtClean="0">
                <a:solidFill>
                  <a:schemeClr val="bg1">
                    <a:lumMod val="50000"/>
                  </a:schemeClr>
                </a:solidFill>
              </a:rPr>
              <a:t>The </a:t>
            </a:r>
            <a:r>
              <a:rPr lang="en-US" sz="1200" dirty="0">
                <a:solidFill>
                  <a:schemeClr val="bg1">
                    <a:lumMod val="50000"/>
                  </a:schemeClr>
                </a:solidFill>
              </a:rPr>
              <a:t>inputs can be transaction history, website inquiries, social media interactions, or any other way we can collect insights on specific customers and members.</a:t>
            </a:r>
          </a:p>
          <a:p>
            <a:pPr algn="ctr"/>
            <a:r>
              <a:rPr lang="en-US" sz="1200" dirty="0" smtClean="0">
                <a:solidFill>
                  <a:schemeClr val="bg1">
                    <a:lumMod val="50000"/>
                  </a:schemeClr>
                </a:solidFill>
              </a:rPr>
              <a:t>With </a:t>
            </a:r>
            <a:r>
              <a:rPr lang="en-US" sz="1200" dirty="0">
                <a:solidFill>
                  <a:schemeClr val="bg1">
                    <a:lumMod val="50000"/>
                  </a:schemeClr>
                </a:solidFill>
              </a:rPr>
              <a:t>machine learning, the data is analyzed with advanced algorithms to better understand the intent of the inputs and to provide personalized and real-time outputs (messages).</a:t>
            </a:r>
          </a:p>
        </p:txBody>
      </p:sp>
      <p:grpSp>
        <p:nvGrpSpPr>
          <p:cNvPr id="20" name="Group 19"/>
          <p:cNvGrpSpPr/>
          <p:nvPr/>
        </p:nvGrpSpPr>
        <p:grpSpPr>
          <a:xfrm>
            <a:off x="4514276" y="2072105"/>
            <a:ext cx="3155509" cy="3157098"/>
            <a:chOff x="4514276" y="2072105"/>
            <a:chExt cx="3155509" cy="3157098"/>
          </a:xfrm>
        </p:grpSpPr>
        <p:sp>
          <p:nvSpPr>
            <p:cNvPr id="7" name="Freeform 5"/>
            <p:cNvSpPr>
              <a:spLocks/>
            </p:cNvSpPr>
            <p:nvPr/>
          </p:nvSpPr>
          <p:spPr bwMode="auto">
            <a:xfrm rot="2700000">
              <a:off x="6036758" y="3596176"/>
              <a:ext cx="1416050" cy="1414462"/>
            </a:xfrm>
            <a:custGeom>
              <a:avLst/>
              <a:gdLst>
                <a:gd name="T0" fmla="*/ 7 w 184"/>
                <a:gd name="T1" fmla="*/ 78 h 184"/>
                <a:gd name="T2" fmla="*/ 78 w 184"/>
                <a:gd name="T3" fmla="*/ 7 h 184"/>
                <a:gd name="T4" fmla="*/ 106 w 184"/>
                <a:gd name="T5" fmla="*/ 7 h 184"/>
                <a:gd name="T6" fmla="*/ 177 w 184"/>
                <a:gd name="T7" fmla="*/ 78 h 184"/>
                <a:gd name="T8" fmla="*/ 177 w 184"/>
                <a:gd name="T9" fmla="*/ 106 h 184"/>
                <a:gd name="T10" fmla="*/ 106 w 184"/>
                <a:gd name="T11" fmla="*/ 177 h 184"/>
                <a:gd name="T12" fmla="*/ 78 w 184"/>
                <a:gd name="T13" fmla="*/ 177 h 184"/>
                <a:gd name="T14" fmla="*/ 7 w 184"/>
                <a:gd name="T15" fmla="*/ 106 h 184"/>
                <a:gd name="T16" fmla="*/ 7 w 184"/>
                <a:gd name="T1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7" y="78"/>
                  </a:moveTo>
                  <a:cubicBezTo>
                    <a:pt x="78" y="7"/>
                    <a:pt x="78" y="7"/>
                    <a:pt x="78" y="7"/>
                  </a:cubicBezTo>
                  <a:cubicBezTo>
                    <a:pt x="86" y="0"/>
                    <a:pt x="98" y="0"/>
                    <a:pt x="106" y="7"/>
                  </a:cubicBezTo>
                  <a:cubicBezTo>
                    <a:pt x="177" y="78"/>
                    <a:pt x="177" y="78"/>
                    <a:pt x="177" y="78"/>
                  </a:cubicBezTo>
                  <a:cubicBezTo>
                    <a:pt x="184" y="86"/>
                    <a:pt x="184" y="98"/>
                    <a:pt x="177" y="106"/>
                  </a:cubicBezTo>
                  <a:cubicBezTo>
                    <a:pt x="106" y="177"/>
                    <a:pt x="106" y="177"/>
                    <a:pt x="106" y="177"/>
                  </a:cubicBezTo>
                  <a:cubicBezTo>
                    <a:pt x="98" y="184"/>
                    <a:pt x="86" y="184"/>
                    <a:pt x="78" y="177"/>
                  </a:cubicBezTo>
                  <a:cubicBezTo>
                    <a:pt x="7" y="106"/>
                    <a:pt x="7" y="106"/>
                    <a:pt x="7" y="106"/>
                  </a:cubicBezTo>
                  <a:cubicBezTo>
                    <a:pt x="0" y="98"/>
                    <a:pt x="0" y="86"/>
                    <a:pt x="7" y="78"/>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6"/>
            <p:cNvSpPr>
              <a:spLocks/>
            </p:cNvSpPr>
            <p:nvPr/>
          </p:nvSpPr>
          <p:spPr bwMode="auto">
            <a:xfrm rot="2700000">
              <a:off x="4732047" y="3595381"/>
              <a:ext cx="1414463" cy="1416050"/>
            </a:xfrm>
            <a:custGeom>
              <a:avLst/>
              <a:gdLst>
                <a:gd name="T0" fmla="*/ 78 w 184"/>
                <a:gd name="T1" fmla="*/ 177 h 184"/>
                <a:gd name="T2" fmla="*/ 7 w 184"/>
                <a:gd name="T3" fmla="*/ 106 h 184"/>
                <a:gd name="T4" fmla="*/ 7 w 184"/>
                <a:gd name="T5" fmla="*/ 78 h 184"/>
                <a:gd name="T6" fmla="*/ 78 w 184"/>
                <a:gd name="T7" fmla="*/ 7 h 184"/>
                <a:gd name="T8" fmla="*/ 106 w 184"/>
                <a:gd name="T9" fmla="*/ 7 h 184"/>
                <a:gd name="T10" fmla="*/ 177 w 184"/>
                <a:gd name="T11" fmla="*/ 78 h 184"/>
                <a:gd name="T12" fmla="*/ 177 w 184"/>
                <a:gd name="T13" fmla="*/ 106 h 184"/>
                <a:gd name="T14" fmla="*/ 106 w 184"/>
                <a:gd name="T15" fmla="*/ 177 h 184"/>
                <a:gd name="T16" fmla="*/ 78 w 184"/>
                <a:gd name="T17" fmla="*/ 17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78" y="177"/>
                  </a:moveTo>
                  <a:cubicBezTo>
                    <a:pt x="7" y="106"/>
                    <a:pt x="7" y="106"/>
                    <a:pt x="7" y="106"/>
                  </a:cubicBezTo>
                  <a:cubicBezTo>
                    <a:pt x="0" y="98"/>
                    <a:pt x="0" y="86"/>
                    <a:pt x="7" y="78"/>
                  </a:cubicBezTo>
                  <a:cubicBezTo>
                    <a:pt x="78" y="7"/>
                    <a:pt x="78" y="7"/>
                    <a:pt x="78" y="7"/>
                  </a:cubicBezTo>
                  <a:cubicBezTo>
                    <a:pt x="86" y="0"/>
                    <a:pt x="98" y="0"/>
                    <a:pt x="106" y="7"/>
                  </a:cubicBezTo>
                  <a:cubicBezTo>
                    <a:pt x="177" y="78"/>
                    <a:pt x="177" y="78"/>
                    <a:pt x="177" y="78"/>
                  </a:cubicBezTo>
                  <a:cubicBezTo>
                    <a:pt x="184" y="86"/>
                    <a:pt x="184" y="98"/>
                    <a:pt x="177" y="106"/>
                  </a:cubicBezTo>
                  <a:cubicBezTo>
                    <a:pt x="106" y="177"/>
                    <a:pt x="106" y="177"/>
                    <a:pt x="106" y="177"/>
                  </a:cubicBezTo>
                  <a:cubicBezTo>
                    <a:pt x="98" y="184"/>
                    <a:pt x="86" y="184"/>
                    <a:pt x="78" y="177"/>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p:cNvSpPr>
              <a:spLocks/>
            </p:cNvSpPr>
            <p:nvPr/>
          </p:nvSpPr>
          <p:spPr bwMode="auto">
            <a:xfrm rot="2700000">
              <a:off x="6036990" y="2291232"/>
              <a:ext cx="1414463" cy="1414462"/>
            </a:xfrm>
            <a:custGeom>
              <a:avLst/>
              <a:gdLst>
                <a:gd name="T0" fmla="*/ 78 w 184"/>
                <a:gd name="T1" fmla="*/ 177 h 184"/>
                <a:gd name="T2" fmla="*/ 7 w 184"/>
                <a:gd name="T3" fmla="*/ 106 h 184"/>
                <a:gd name="T4" fmla="*/ 7 w 184"/>
                <a:gd name="T5" fmla="*/ 78 h 184"/>
                <a:gd name="T6" fmla="*/ 78 w 184"/>
                <a:gd name="T7" fmla="*/ 7 h 184"/>
                <a:gd name="T8" fmla="*/ 106 w 184"/>
                <a:gd name="T9" fmla="*/ 7 h 184"/>
                <a:gd name="T10" fmla="*/ 177 w 184"/>
                <a:gd name="T11" fmla="*/ 78 h 184"/>
                <a:gd name="T12" fmla="*/ 177 w 184"/>
                <a:gd name="T13" fmla="*/ 106 h 184"/>
                <a:gd name="T14" fmla="*/ 106 w 184"/>
                <a:gd name="T15" fmla="*/ 177 h 184"/>
                <a:gd name="T16" fmla="*/ 78 w 184"/>
                <a:gd name="T17" fmla="*/ 17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78" y="177"/>
                  </a:moveTo>
                  <a:cubicBezTo>
                    <a:pt x="7" y="106"/>
                    <a:pt x="7" y="106"/>
                    <a:pt x="7" y="106"/>
                  </a:cubicBezTo>
                  <a:cubicBezTo>
                    <a:pt x="0" y="98"/>
                    <a:pt x="0" y="86"/>
                    <a:pt x="7" y="78"/>
                  </a:cubicBezTo>
                  <a:cubicBezTo>
                    <a:pt x="78" y="7"/>
                    <a:pt x="78" y="7"/>
                    <a:pt x="78" y="7"/>
                  </a:cubicBezTo>
                  <a:cubicBezTo>
                    <a:pt x="86" y="0"/>
                    <a:pt x="98" y="0"/>
                    <a:pt x="106" y="7"/>
                  </a:cubicBezTo>
                  <a:cubicBezTo>
                    <a:pt x="177" y="78"/>
                    <a:pt x="177" y="78"/>
                    <a:pt x="177" y="78"/>
                  </a:cubicBezTo>
                  <a:cubicBezTo>
                    <a:pt x="184" y="86"/>
                    <a:pt x="184" y="98"/>
                    <a:pt x="177" y="106"/>
                  </a:cubicBezTo>
                  <a:cubicBezTo>
                    <a:pt x="106" y="177"/>
                    <a:pt x="106" y="177"/>
                    <a:pt x="106" y="177"/>
                  </a:cubicBezTo>
                  <a:cubicBezTo>
                    <a:pt x="98" y="184"/>
                    <a:pt x="86" y="184"/>
                    <a:pt x="78" y="177"/>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rot="2700000">
              <a:off x="4731253" y="2290670"/>
              <a:ext cx="1416050" cy="1414462"/>
            </a:xfrm>
            <a:custGeom>
              <a:avLst/>
              <a:gdLst>
                <a:gd name="T0" fmla="*/ 7 w 184"/>
                <a:gd name="T1" fmla="*/ 78 h 184"/>
                <a:gd name="T2" fmla="*/ 78 w 184"/>
                <a:gd name="T3" fmla="*/ 7 h 184"/>
                <a:gd name="T4" fmla="*/ 106 w 184"/>
                <a:gd name="T5" fmla="*/ 7 h 184"/>
                <a:gd name="T6" fmla="*/ 177 w 184"/>
                <a:gd name="T7" fmla="*/ 78 h 184"/>
                <a:gd name="T8" fmla="*/ 177 w 184"/>
                <a:gd name="T9" fmla="*/ 106 h 184"/>
                <a:gd name="T10" fmla="*/ 106 w 184"/>
                <a:gd name="T11" fmla="*/ 177 h 184"/>
                <a:gd name="T12" fmla="*/ 78 w 184"/>
                <a:gd name="T13" fmla="*/ 177 h 184"/>
                <a:gd name="T14" fmla="*/ 7 w 184"/>
                <a:gd name="T15" fmla="*/ 106 h 184"/>
                <a:gd name="T16" fmla="*/ 7 w 184"/>
                <a:gd name="T1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7" y="78"/>
                  </a:moveTo>
                  <a:cubicBezTo>
                    <a:pt x="78" y="7"/>
                    <a:pt x="78" y="7"/>
                    <a:pt x="78" y="7"/>
                  </a:cubicBezTo>
                  <a:cubicBezTo>
                    <a:pt x="86" y="0"/>
                    <a:pt x="98" y="0"/>
                    <a:pt x="106" y="7"/>
                  </a:cubicBezTo>
                  <a:cubicBezTo>
                    <a:pt x="177" y="78"/>
                    <a:pt x="177" y="78"/>
                    <a:pt x="177" y="78"/>
                  </a:cubicBezTo>
                  <a:cubicBezTo>
                    <a:pt x="184" y="86"/>
                    <a:pt x="184" y="98"/>
                    <a:pt x="177" y="106"/>
                  </a:cubicBezTo>
                  <a:cubicBezTo>
                    <a:pt x="106" y="177"/>
                    <a:pt x="106" y="177"/>
                    <a:pt x="106" y="177"/>
                  </a:cubicBezTo>
                  <a:cubicBezTo>
                    <a:pt x="98" y="184"/>
                    <a:pt x="86" y="184"/>
                    <a:pt x="78" y="177"/>
                  </a:cubicBezTo>
                  <a:cubicBezTo>
                    <a:pt x="7" y="106"/>
                    <a:pt x="7" y="106"/>
                    <a:pt x="7" y="106"/>
                  </a:cubicBezTo>
                  <a:cubicBezTo>
                    <a:pt x="0" y="98"/>
                    <a:pt x="0" y="86"/>
                    <a:pt x="7" y="78"/>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rot="2700000">
              <a:off x="6254761" y="2073461"/>
              <a:ext cx="1414463" cy="1414462"/>
            </a:xfrm>
            <a:custGeom>
              <a:avLst/>
              <a:gdLst>
                <a:gd name="T0" fmla="*/ 78 w 184"/>
                <a:gd name="T1" fmla="*/ 177 h 184"/>
                <a:gd name="T2" fmla="*/ 7 w 184"/>
                <a:gd name="T3" fmla="*/ 106 h 184"/>
                <a:gd name="T4" fmla="*/ 7 w 184"/>
                <a:gd name="T5" fmla="*/ 78 h 184"/>
                <a:gd name="T6" fmla="*/ 78 w 184"/>
                <a:gd name="T7" fmla="*/ 7 h 184"/>
                <a:gd name="T8" fmla="*/ 106 w 184"/>
                <a:gd name="T9" fmla="*/ 7 h 184"/>
                <a:gd name="T10" fmla="*/ 177 w 184"/>
                <a:gd name="T11" fmla="*/ 78 h 184"/>
                <a:gd name="T12" fmla="*/ 177 w 184"/>
                <a:gd name="T13" fmla="*/ 106 h 184"/>
                <a:gd name="T14" fmla="*/ 106 w 184"/>
                <a:gd name="T15" fmla="*/ 177 h 184"/>
                <a:gd name="T16" fmla="*/ 78 w 184"/>
                <a:gd name="T17" fmla="*/ 17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78" y="177"/>
                  </a:moveTo>
                  <a:cubicBezTo>
                    <a:pt x="7" y="106"/>
                    <a:pt x="7" y="106"/>
                    <a:pt x="7" y="106"/>
                  </a:cubicBezTo>
                  <a:cubicBezTo>
                    <a:pt x="0" y="98"/>
                    <a:pt x="0" y="86"/>
                    <a:pt x="7" y="78"/>
                  </a:cubicBezTo>
                  <a:cubicBezTo>
                    <a:pt x="78" y="7"/>
                    <a:pt x="78" y="7"/>
                    <a:pt x="78" y="7"/>
                  </a:cubicBezTo>
                  <a:cubicBezTo>
                    <a:pt x="86" y="0"/>
                    <a:pt x="98" y="0"/>
                    <a:pt x="106" y="7"/>
                  </a:cubicBezTo>
                  <a:cubicBezTo>
                    <a:pt x="177" y="78"/>
                    <a:pt x="177" y="78"/>
                    <a:pt x="177" y="78"/>
                  </a:cubicBezTo>
                  <a:cubicBezTo>
                    <a:pt x="184" y="86"/>
                    <a:pt x="184" y="98"/>
                    <a:pt x="177" y="106"/>
                  </a:cubicBezTo>
                  <a:cubicBezTo>
                    <a:pt x="106" y="177"/>
                    <a:pt x="106" y="177"/>
                    <a:pt x="106" y="177"/>
                  </a:cubicBezTo>
                  <a:cubicBezTo>
                    <a:pt x="98" y="184"/>
                    <a:pt x="86" y="184"/>
                    <a:pt x="78" y="1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rot="2700000">
              <a:off x="6384937" y="2203635"/>
              <a:ext cx="1154113" cy="1154112"/>
            </a:xfrm>
            <a:custGeom>
              <a:avLst/>
              <a:gdLst>
                <a:gd name="T0" fmla="*/ 66 w 150"/>
                <a:gd name="T1" fmla="*/ 145 h 150"/>
                <a:gd name="T2" fmla="*/ 5 w 150"/>
                <a:gd name="T3" fmla="*/ 84 h 150"/>
                <a:gd name="T4" fmla="*/ 5 w 150"/>
                <a:gd name="T5" fmla="*/ 66 h 150"/>
                <a:gd name="T6" fmla="*/ 66 w 150"/>
                <a:gd name="T7" fmla="*/ 5 h 150"/>
                <a:gd name="T8" fmla="*/ 84 w 150"/>
                <a:gd name="T9" fmla="*/ 5 h 150"/>
                <a:gd name="T10" fmla="*/ 145 w 150"/>
                <a:gd name="T11" fmla="*/ 66 h 150"/>
                <a:gd name="T12" fmla="*/ 145 w 150"/>
                <a:gd name="T13" fmla="*/ 84 h 150"/>
                <a:gd name="T14" fmla="*/ 84 w 150"/>
                <a:gd name="T15" fmla="*/ 145 h 150"/>
                <a:gd name="T16" fmla="*/ 66 w 150"/>
                <a:gd name="T17" fmla="*/ 14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150">
                  <a:moveTo>
                    <a:pt x="66" y="145"/>
                  </a:moveTo>
                  <a:cubicBezTo>
                    <a:pt x="5" y="84"/>
                    <a:pt x="5" y="84"/>
                    <a:pt x="5" y="84"/>
                  </a:cubicBezTo>
                  <a:cubicBezTo>
                    <a:pt x="0" y="79"/>
                    <a:pt x="0" y="71"/>
                    <a:pt x="5" y="66"/>
                  </a:cubicBezTo>
                  <a:cubicBezTo>
                    <a:pt x="66" y="5"/>
                    <a:pt x="66" y="5"/>
                    <a:pt x="66" y="5"/>
                  </a:cubicBezTo>
                  <a:cubicBezTo>
                    <a:pt x="71" y="0"/>
                    <a:pt x="79" y="0"/>
                    <a:pt x="84" y="5"/>
                  </a:cubicBezTo>
                  <a:cubicBezTo>
                    <a:pt x="145" y="66"/>
                    <a:pt x="145" y="66"/>
                    <a:pt x="145" y="66"/>
                  </a:cubicBezTo>
                  <a:cubicBezTo>
                    <a:pt x="150" y="71"/>
                    <a:pt x="150" y="79"/>
                    <a:pt x="145" y="84"/>
                  </a:cubicBezTo>
                  <a:cubicBezTo>
                    <a:pt x="84" y="145"/>
                    <a:pt x="84" y="145"/>
                    <a:pt x="84" y="145"/>
                  </a:cubicBezTo>
                  <a:cubicBezTo>
                    <a:pt x="79" y="150"/>
                    <a:pt x="71" y="150"/>
                    <a:pt x="66" y="1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rot="2700000">
              <a:off x="4514837" y="3813385"/>
              <a:ext cx="1414463" cy="1414462"/>
            </a:xfrm>
            <a:custGeom>
              <a:avLst/>
              <a:gdLst>
                <a:gd name="T0" fmla="*/ 78 w 184"/>
                <a:gd name="T1" fmla="*/ 177 h 184"/>
                <a:gd name="T2" fmla="*/ 7 w 184"/>
                <a:gd name="T3" fmla="*/ 106 h 184"/>
                <a:gd name="T4" fmla="*/ 7 w 184"/>
                <a:gd name="T5" fmla="*/ 78 h 184"/>
                <a:gd name="T6" fmla="*/ 78 w 184"/>
                <a:gd name="T7" fmla="*/ 7 h 184"/>
                <a:gd name="T8" fmla="*/ 106 w 184"/>
                <a:gd name="T9" fmla="*/ 7 h 184"/>
                <a:gd name="T10" fmla="*/ 177 w 184"/>
                <a:gd name="T11" fmla="*/ 78 h 184"/>
                <a:gd name="T12" fmla="*/ 177 w 184"/>
                <a:gd name="T13" fmla="*/ 106 h 184"/>
                <a:gd name="T14" fmla="*/ 106 w 184"/>
                <a:gd name="T15" fmla="*/ 177 h 184"/>
                <a:gd name="T16" fmla="*/ 78 w 184"/>
                <a:gd name="T17" fmla="*/ 17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78" y="177"/>
                  </a:moveTo>
                  <a:cubicBezTo>
                    <a:pt x="7" y="106"/>
                    <a:pt x="7" y="106"/>
                    <a:pt x="7" y="106"/>
                  </a:cubicBezTo>
                  <a:cubicBezTo>
                    <a:pt x="0" y="98"/>
                    <a:pt x="0" y="86"/>
                    <a:pt x="7" y="78"/>
                  </a:cubicBezTo>
                  <a:cubicBezTo>
                    <a:pt x="78" y="7"/>
                    <a:pt x="78" y="7"/>
                    <a:pt x="78" y="7"/>
                  </a:cubicBezTo>
                  <a:cubicBezTo>
                    <a:pt x="86" y="0"/>
                    <a:pt x="98" y="0"/>
                    <a:pt x="106" y="7"/>
                  </a:cubicBezTo>
                  <a:cubicBezTo>
                    <a:pt x="177" y="78"/>
                    <a:pt x="177" y="78"/>
                    <a:pt x="177" y="78"/>
                  </a:cubicBezTo>
                  <a:cubicBezTo>
                    <a:pt x="184" y="86"/>
                    <a:pt x="184" y="98"/>
                    <a:pt x="177" y="106"/>
                  </a:cubicBezTo>
                  <a:cubicBezTo>
                    <a:pt x="106" y="177"/>
                    <a:pt x="106" y="177"/>
                    <a:pt x="106" y="177"/>
                  </a:cubicBezTo>
                  <a:cubicBezTo>
                    <a:pt x="98" y="184"/>
                    <a:pt x="86" y="184"/>
                    <a:pt x="78" y="17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rot="2700000">
              <a:off x="4644450" y="3944915"/>
              <a:ext cx="1154113" cy="1152525"/>
            </a:xfrm>
            <a:custGeom>
              <a:avLst/>
              <a:gdLst>
                <a:gd name="T0" fmla="*/ 66 w 150"/>
                <a:gd name="T1" fmla="*/ 145 h 150"/>
                <a:gd name="T2" fmla="*/ 5 w 150"/>
                <a:gd name="T3" fmla="*/ 84 h 150"/>
                <a:gd name="T4" fmla="*/ 5 w 150"/>
                <a:gd name="T5" fmla="*/ 66 h 150"/>
                <a:gd name="T6" fmla="*/ 66 w 150"/>
                <a:gd name="T7" fmla="*/ 5 h 150"/>
                <a:gd name="T8" fmla="*/ 84 w 150"/>
                <a:gd name="T9" fmla="*/ 5 h 150"/>
                <a:gd name="T10" fmla="*/ 145 w 150"/>
                <a:gd name="T11" fmla="*/ 66 h 150"/>
                <a:gd name="T12" fmla="*/ 145 w 150"/>
                <a:gd name="T13" fmla="*/ 84 h 150"/>
                <a:gd name="T14" fmla="*/ 84 w 150"/>
                <a:gd name="T15" fmla="*/ 145 h 150"/>
                <a:gd name="T16" fmla="*/ 66 w 150"/>
                <a:gd name="T17" fmla="*/ 14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150">
                  <a:moveTo>
                    <a:pt x="66" y="145"/>
                  </a:moveTo>
                  <a:cubicBezTo>
                    <a:pt x="5" y="84"/>
                    <a:pt x="5" y="84"/>
                    <a:pt x="5" y="84"/>
                  </a:cubicBezTo>
                  <a:cubicBezTo>
                    <a:pt x="0" y="79"/>
                    <a:pt x="0" y="71"/>
                    <a:pt x="5" y="66"/>
                  </a:cubicBezTo>
                  <a:cubicBezTo>
                    <a:pt x="66" y="5"/>
                    <a:pt x="66" y="5"/>
                    <a:pt x="66" y="5"/>
                  </a:cubicBezTo>
                  <a:cubicBezTo>
                    <a:pt x="71" y="0"/>
                    <a:pt x="79" y="0"/>
                    <a:pt x="84" y="5"/>
                  </a:cubicBezTo>
                  <a:cubicBezTo>
                    <a:pt x="145" y="66"/>
                    <a:pt x="145" y="66"/>
                    <a:pt x="145" y="66"/>
                  </a:cubicBezTo>
                  <a:cubicBezTo>
                    <a:pt x="150" y="71"/>
                    <a:pt x="150" y="79"/>
                    <a:pt x="145" y="84"/>
                  </a:cubicBezTo>
                  <a:cubicBezTo>
                    <a:pt x="84" y="145"/>
                    <a:pt x="84" y="145"/>
                    <a:pt x="84" y="145"/>
                  </a:cubicBezTo>
                  <a:cubicBezTo>
                    <a:pt x="79" y="150"/>
                    <a:pt x="71" y="150"/>
                    <a:pt x="66" y="1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rot="2700000">
              <a:off x="6254529" y="3813947"/>
              <a:ext cx="1416050" cy="1414462"/>
            </a:xfrm>
            <a:custGeom>
              <a:avLst/>
              <a:gdLst>
                <a:gd name="T0" fmla="*/ 7 w 184"/>
                <a:gd name="T1" fmla="*/ 78 h 184"/>
                <a:gd name="T2" fmla="*/ 78 w 184"/>
                <a:gd name="T3" fmla="*/ 7 h 184"/>
                <a:gd name="T4" fmla="*/ 106 w 184"/>
                <a:gd name="T5" fmla="*/ 7 h 184"/>
                <a:gd name="T6" fmla="*/ 177 w 184"/>
                <a:gd name="T7" fmla="*/ 78 h 184"/>
                <a:gd name="T8" fmla="*/ 177 w 184"/>
                <a:gd name="T9" fmla="*/ 106 h 184"/>
                <a:gd name="T10" fmla="*/ 106 w 184"/>
                <a:gd name="T11" fmla="*/ 177 h 184"/>
                <a:gd name="T12" fmla="*/ 78 w 184"/>
                <a:gd name="T13" fmla="*/ 177 h 184"/>
                <a:gd name="T14" fmla="*/ 7 w 184"/>
                <a:gd name="T15" fmla="*/ 106 h 184"/>
                <a:gd name="T16" fmla="*/ 7 w 184"/>
                <a:gd name="T1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7" y="78"/>
                  </a:moveTo>
                  <a:cubicBezTo>
                    <a:pt x="78" y="7"/>
                    <a:pt x="78" y="7"/>
                    <a:pt x="78" y="7"/>
                  </a:cubicBezTo>
                  <a:cubicBezTo>
                    <a:pt x="86" y="0"/>
                    <a:pt x="98" y="0"/>
                    <a:pt x="106" y="7"/>
                  </a:cubicBezTo>
                  <a:cubicBezTo>
                    <a:pt x="177" y="78"/>
                    <a:pt x="177" y="78"/>
                    <a:pt x="177" y="78"/>
                  </a:cubicBezTo>
                  <a:cubicBezTo>
                    <a:pt x="184" y="86"/>
                    <a:pt x="184" y="98"/>
                    <a:pt x="177" y="106"/>
                  </a:cubicBezTo>
                  <a:cubicBezTo>
                    <a:pt x="106" y="177"/>
                    <a:pt x="106" y="177"/>
                    <a:pt x="106" y="177"/>
                  </a:cubicBezTo>
                  <a:cubicBezTo>
                    <a:pt x="98" y="184"/>
                    <a:pt x="86" y="184"/>
                    <a:pt x="78" y="177"/>
                  </a:cubicBezTo>
                  <a:cubicBezTo>
                    <a:pt x="7" y="106"/>
                    <a:pt x="7" y="106"/>
                    <a:pt x="7" y="106"/>
                  </a:cubicBezTo>
                  <a:cubicBezTo>
                    <a:pt x="0" y="98"/>
                    <a:pt x="0" y="86"/>
                    <a:pt x="7" y="78"/>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4"/>
            <p:cNvSpPr>
              <a:spLocks/>
            </p:cNvSpPr>
            <p:nvPr/>
          </p:nvSpPr>
          <p:spPr bwMode="auto">
            <a:xfrm rot="2700000">
              <a:off x="6386059" y="3944683"/>
              <a:ext cx="1154113" cy="1154112"/>
            </a:xfrm>
            <a:custGeom>
              <a:avLst/>
              <a:gdLst>
                <a:gd name="T0" fmla="*/ 5 w 150"/>
                <a:gd name="T1" fmla="*/ 66 h 150"/>
                <a:gd name="T2" fmla="*/ 66 w 150"/>
                <a:gd name="T3" fmla="*/ 5 h 150"/>
                <a:gd name="T4" fmla="*/ 84 w 150"/>
                <a:gd name="T5" fmla="*/ 5 h 150"/>
                <a:gd name="T6" fmla="*/ 145 w 150"/>
                <a:gd name="T7" fmla="*/ 66 h 150"/>
                <a:gd name="T8" fmla="*/ 145 w 150"/>
                <a:gd name="T9" fmla="*/ 84 h 150"/>
                <a:gd name="T10" fmla="*/ 84 w 150"/>
                <a:gd name="T11" fmla="*/ 145 h 150"/>
                <a:gd name="T12" fmla="*/ 66 w 150"/>
                <a:gd name="T13" fmla="*/ 145 h 150"/>
                <a:gd name="T14" fmla="*/ 5 w 150"/>
                <a:gd name="T15" fmla="*/ 84 h 150"/>
                <a:gd name="T16" fmla="*/ 5 w 150"/>
                <a:gd name="T17" fmla="*/ 6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150">
                  <a:moveTo>
                    <a:pt x="5" y="66"/>
                  </a:moveTo>
                  <a:cubicBezTo>
                    <a:pt x="66" y="5"/>
                    <a:pt x="66" y="5"/>
                    <a:pt x="66" y="5"/>
                  </a:cubicBezTo>
                  <a:cubicBezTo>
                    <a:pt x="71" y="0"/>
                    <a:pt x="79" y="0"/>
                    <a:pt x="84" y="5"/>
                  </a:cubicBezTo>
                  <a:cubicBezTo>
                    <a:pt x="145" y="66"/>
                    <a:pt x="145" y="66"/>
                    <a:pt x="145" y="66"/>
                  </a:cubicBezTo>
                  <a:cubicBezTo>
                    <a:pt x="150" y="71"/>
                    <a:pt x="150" y="79"/>
                    <a:pt x="145" y="84"/>
                  </a:cubicBezTo>
                  <a:cubicBezTo>
                    <a:pt x="84" y="145"/>
                    <a:pt x="84" y="145"/>
                    <a:pt x="84" y="145"/>
                  </a:cubicBezTo>
                  <a:cubicBezTo>
                    <a:pt x="79" y="150"/>
                    <a:pt x="71" y="150"/>
                    <a:pt x="66" y="145"/>
                  </a:cubicBezTo>
                  <a:cubicBezTo>
                    <a:pt x="5" y="84"/>
                    <a:pt x="5" y="84"/>
                    <a:pt x="5" y="84"/>
                  </a:cubicBezTo>
                  <a:cubicBezTo>
                    <a:pt x="0" y="79"/>
                    <a:pt x="0" y="71"/>
                    <a:pt x="5" y="6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5"/>
            <p:cNvSpPr>
              <a:spLocks/>
            </p:cNvSpPr>
            <p:nvPr/>
          </p:nvSpPr>
          <p:spPr bwMode="auto">
            <a:xfrm rot="2700000">
              <a:off x="4513482" y="2072899"/>
              <a:ext cx="1416050" cy="1414462"/>
            </a:xfrm>
            <a:custGeom>
              <a:avLst/>
              <a:gdLst>
                <a:gd name="T0" fmla="*/ 7 w 184"/>
                <a:gd name="T1" fmla="*/ 78 h 184"/>
                <a:gd name="T2" fmla="*/ 78 w 184"/>
                <a:gd name="T3" fmla="*/ 7 h 184"/>
                <a:gd name="T4" fmla="*/ 106 w 184"/>
                <a:gd name="T5" fmla="*/ 7 h 184"/>
                <a:gd name="T6" fmla="*/ 177 w 184"/>
                <a:gd name="T7" fmla="*/ 78 h 184"/>
                <a:gd name="T8" fmla="*/ 177 w 184"/>
                <a:gd name="T9" fmla="*/ 106 h 184"/>
                <a:gd name="T10" fmla="*/ 106 w 184"/>
                <a:gd name="T11" fmla="*/ 177 h 184"/>
                <a:gd name="T12" fmla="*/ 78 w 184"/>
                <a:gd name="T13" fmla="*/ 177 h 184"/>
                <a:gd name="T14" fmla="*/ 7 w 184"/>
                <a:gd name="T15" fmla="*/ 106 h 184"/>
                <a:gd name="T16" fmla="*/ 7 w 184"/>
                <a:gd name="T17" fmla="*/ 7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7" y="78"/>
                  </a:moveTo>
                  <a:cubicBezTo>
                    <a:pt x="78" y="7"/>
                    <a:pt x="78" y="7"/>
                    <a:pt x="78" y="7"/>
                  </a:cubicBezTo>
                  <a:cubicBezTo>
                    <a:pt x="86" y="0"/>
                    <a:pt x="98" y="0"/>
                    <a:pt x="106" y="7"/>
                  </a:cubicBezTo>
                  <a:cubicBezTo>
                    <a:pt x="177" y="78"/>
                    <a:pt x="177" y="78"/>
                    <a:pt x="177" y="78"/>
                  </a:cubicBezTo>
                  <a:cubicBezTo>
                    <a:pt x="184" y="86"/>
                    <a:pt x="184" y="98"/>
                    <a:pt x="177" y="106"/>
                  </a:cubicBezTo>
                  <a:cubicBezTo>
                    <a:pt x="106" y="177"/>
                    <a:pt x="106" y="177"/>
                    <a:pt x="106" y="177"/>
                  </a:cubicBezTo>
                  <a:cubicBezTo>
                    <a:pt x="98" y="184"/>
                    <a:pt x="86" y="184"/>
                    <a:pt x="78" y="177"/>
                  </a:cubicBezTo>
                  <a:cubicBezTo>
                    <a:pt x="7" y="106"/>
                    <a:pt x="7" y="106"/>
                    <a:pt x="7" y="106"/>
                  </a:cubicBezTo>
                  <a:cubicBezTo>
                    <a:pt x="0" y="98"/>
                    <a:pt x="0" y="86"/>
                    <a:pt x="7" y="7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rot="2700000">
              <a:off x="4645012" y="2203636"/>
              <a:ext cx="1154113" cy="1154112"/>
            </a:xfrm>
            <a:custGeom>
              <a:avLst/>
              <a:gdLst>
                <a:gd name="T0" fmla="*/ 5 w 150"/>
                <a:gd name="T1" fmla="*/ 66 h 150"/>
                <a:gd name="T2" fmla="*/ 66 w 150"/>
                <a:gd name="T3" fmla="*/ 5 h 150"/>
                <a:gd name="T4" fmla="*/ 84 w 150"/>
                <a:gd name="T5" fmla="*/ 5 h 150"/>
                <a:gd name="T6" fmla="*/ 145 w 150"/>
                <a:gd name="T7" fmla="*/ 66 h 150"/>
                <a:gd name="T8" fmla="*/ 145 w 150"/>
                <a:gd name="T9" fmla="*/ 84 h 150"/>
                <a:gd name="T10" fmla="*/ 84 w 150"/>
                <a:gd name="T11" fmla="*/ 145 h 150"/>
                <a:gd name="T12" fmla="*/ 66 w 150"/>
                <a:gd name="T13" fmla="*/ 145 h 150"/>
                <a:gd name="T14" fmla="*/ 5 w 150"/>
                <a:gd name="T15" fmla="*/ 84 h 150"/>
                <a:gd name="T16" fmla="*/ 5 w 150"/>
                <a:gd name="T17" fmla="*/ 6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150">
                  <a:moveTo>
                    <a:pt x="5" y="66"/>
                  </a:moveTo>
                  <a:cubicBezTo>
                    <a:pt x="66" y="5"/>
                    <a:pt x="66" y="5"/>
                    <a:pt x="66" y="5"/>
                  </a:cubicBezTo>
                  <a:cubicBezTo>
                    <a:pt x="71" y="0"/>
                    <a:pt x="79" y="0"/>
                    <a:pt x="84" y="5"/>
                  </a:cubicBezTo>
                  <a:cubicBezTo>
                    <a:pt x="145" y="66"/>
                    <a:pt x="145" y="66"/>
                    <a:pt x="145" y="66"/>
                  </a:cubicBezTo>
                  <a:cubicBezTo>
                    <a:pt x="150" y="71"/>
                    <a:pt x="150" y="79"/>
                    <a:pt x="145" y="84"/>
                  </a:cubicBezTo>
                  <a:cubicBezTo>
                    <a:pt x="84" y="145"/>
                    <a:pt x="84" y="145"/>
                    <a:pt x="84" y="145"/>
                  </a:cubicBezTo>
                  <a:cubicBezTo>
                    <a:pt x="79" y="150"/>
                    <a:pt x="71" y="150"/>
                    <a:pt x="66" y="145"/>
                  </a:cubicBezTo>
                  <a:cubicBezTo>
                    <a:pt x="5" y="84"/>
                    <a:pt x="5" y="84"/>
                    <a:pt x="5" y="84"/>
                  </a:cubicBezTo>
                  <a:cubicBezTo>
                    <a:pt x="0" y="79"/>
                    <a:pt x="0" y="71"/>
                    <a:pt x="5" y="6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2" name="TextBox 21"/>
          <p:cNvSpPr txBox="1"/>
          <p:nvPr/>
        </p:nvSpPr>
        <p:spPr>
          <a:xfrm>
            <a:off x="2649723" y="2606414"/>
            <a:ext cx="1588898" cy="338554"/>
          </a:xfrm>
          <a:prstGeom prst="rect">
            <a:avLst/>
          </a:prstGeom>
          <a:noFill/>
        </p:spPr>
        <p:txBody>
          <a:bodyPr wrap="none" rtlCol="0">
            <a:spAutoFit/>
          </a:bodyPr>
          <a:lstStyle/>
          <a:p>
            <a:pPr algn="r"/>
            <a:r>
              <a:rPr lang="en-US" sz="1600" b="1" dirty="0" smtClean="0">
                <a:solidFill>
                  <a:schemeClr val="tx1">
                    <a:lumMod val="50000"/>
                    <a:lumOff val="50000"/>
                  </a:schemeClr>
                </a:solidFill>
              </a:rPr>
              <a:t>User Profiling</a:t>
            </a:r>
            <a:endParaRPr lang="en-US" sz="1600" b="1" dirty="0">
              <a:solidFill>
                <a:schemeClr val="tx1">
                  <a:lumMod val="50000"/>
                  <a:lumOff val="50000"/>
                </a:schemeClr>
              </a:solidFill>
            </a:endParaRPr>
          </a:p>
        </p:txBody>
      </p:sp>
      <p:sp>
        <p:nvSpPr>
          <p:cNvPr id="24" name="TextBox 23"/>
          <p:cNvSpPr txBox="1"/>
          <p:nvPr/>
        </p:nvSpPr>
        <p:spPr>
          <a:xfrm>
            <a:off x="2617663" y="4356339"/>
            <a:ext cx="1620958" cy="338554"/>
          </a:xfrm>
          <a:prstGeom prst="rect">
            <a:avLst/>
          </a:prstGeom>
          <a:noFill/>
        </p:spPr>
        <p:txBody>
          <a:bodyPr wrap="none" rtlCol="0">
            <a:spAutoFit/>
          </a:bodyPr>
          <a:lstStyle/>
          <a:p>
            <a:pPr algn="r"/>
            <a:r>
              <a:rPr lang="en-US" sz="1600" b="1" dirty="0" smtClean="0">
                <a:solidFill>
                  <a:schemeClr val="tx1">
                    <a:lumMod val="50000"/>
                    <a:lumOff val="50000"/>
                  </a:schemeClr>
                </a:solidFill>
              </a:rPr>
              <a:t>User Grouping</a:t>
            </a:r>
            <a:endParaRPr lang="en-US" sz="1600" b="1" dirty="0">
              <a:solidFill>
                <a:schemeClr val="tx1">
                  <a:lumMod val="50000"/>
                  <a:lumOff val="50000"/>
                </a:schemeClr>
              </a:solidFill>
            </a:endParaRPr>
          </a:p>
        </p:txBody>
      </p:sp>
      <p:sp>
        <p:nvSpPr>
          <p:cNvPr id="26" name="TextBox 25"/>
          <p:cNvSpPr txBox="1"/>
          <p:nvPr/>
        </p:nvSpPr>
        <p:spPr>
          <a:xfrm>
            <a:off x="7928494" y="2597921"/>
            <a:ext cx="1533177" cy="338554"/>
          </a:xfrm>
          <a:prstGeom prst="rect">
            <a:avLst/>
          </a:prstGeom>
          <a:noFill/>
        </p:spPr>
        <p:txBody>
          <a:bodyPr wrap="none" rtlCol="0">
            <a:spAutoFit/>
          </a:bodyPr>
          <a:lstStyle/>
          <a:p>
            <a:r>
              <a:rPr lang="en-US" sz="1600" b="1" dirty="0" smtClean="0">
                <a:solidFill>
                  <a:schemeClr val="tx1">
                    <a:lumMod val="50000"/>
                    <a:lumOff val="50000"/>
                  </a:schemeClr>
                </a:solidFill>
              </a:rPr>
              <a:t>User Analysis</a:t>
            </a:r>
            <a:endParaRPr lang="en-US" sz="1600" b="1" dirty="0">
              <a:solidFill>
                <a:schemeClr val="tx1">
                  <a:lumMod val="50000"/>
                  <a:lumOff val="50000"/>
                </a:schemeClr>
              </a:solidFill>
            </a:endParaRPr>
          </a:p>
        </p:txBody>
      </p:sp>
      <p:sp>
        <p:nvSpPr>
          <p:cNvPr id="28" name="TextBox 27"/>
          <p:cNvSpPr txBox="1"/>
          <p:nvPr/>
        </p:nvSpPr>
        <p:spPr>
          <a:xfrm>
            <a:off x="7928494" y="4341791"/>
            <a:ext cx="1616918" cy="338554"/>
          </a:xfrm>
          <a:prstGeom prst="rect">
            <a:avLst/>
          </a:prstGeom>
          <a:noFill/>
        </p:spPr>
        <p:txBody>
          <a:bodyPr wrap="none" rtlCol="0">
            <a:spAutoFit/>
          </a:bodyPr>
          <a:lstStyle/>
          <a:p>
            <a:r>
              <a:rPr lang="en-US" sz="1600" b="1" dirty="0" smtClean="0">
                <a:solidFill>
                  <a:schemeClr val="tx1">
                    <a:lumMod val="50000"/>
                    <a:lumOff val="50000"/>
                  </a:schemeClr>
                </a:solidFill>
              </a:rPr>
              <a:t>User Targeting</a:t>
            </a:r>
            <a:endParaRPr lang="en-US" sz="1600" b="1" dirty="0">
              <a:solidFill>
                <a:schemeClr val="tx1">
                  <a:lumMod val="50000"/>
                  <a:lumOff val="50000"/>
                </a:schemeClr>
              </a:solidFill>
            </a:endParaRPr>
          </a:p>
        </p:txBody>
      </p:sp>
      <p:sp>
        <p:nvSpPr>
          <p:cNvPr id="29" name="Freeform 34"/>
          <p:cNvSpPr>
            <a:spLocks noEditPoints="1"/>
          </p:cNvSpPr>
          <p:nvPr/>
        </p:nvSpPr>
        <p:spPr bwMode="auto">
          <a:xfrm>
            <a:off x="6784713" y="2565779"/>
            <a:ext cx="414765" cy="402839"/>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3" name="Group 32"/>
          <p:cNvGrpSpPr/>
          <p:nvPr/>
        </p:nvGrpSpPr>
        <p:grpSpPr>
          <a:xfrm>
            <a:off x="6780495" y="4323405"/>
            <a:ext cx="414764" cy="389587"/>
            <a:chOff x="5160963" y="4846638"/>
            <a:chExt cx="496887" cy="466725"/>
          </a:xfrm>
          <a:solidFill>
            <a:schemeClr val="accent3"/>
          </a:solidFill>
        </p:grpSpPr>
        <p:sp>
          <p:nvSpPr>
            <p:cNvPr id="34"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6" name="Freeform 60"/>
          <p:cNvSpPr>
            <a:spLocks noEditPoints="1"/>
          </p:cNvSpPr>
          <p:nvPr/>
        </p:nvSpPr>
        <p:spPr bwMode="auto">
          <a:xfrm>
            <a:off x="5010378" y="4306677"/>
            <a:ext cx="401513" cy="402839"/>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7" name="Group 36"/>
          <p:cNvGrpSpPr/>
          <p:nvPr/>
        </p:nvGrpSpPr>
        <p:grpSpPr>
          <a:xfrm>
            <a:off x="5068021" y="2574272"/>
            <a:ext cx="275627" cy="402839"/>
            <a:chOff x="6258454" y="3849160"/>
            <a:chExt cx="330200" cy="482600"/>
          </a:xfrm>
          <a:solidFill>
            <a:schemeClr val="accent1"/>
          </a:solidFill>
        </p:grpSpPr>
        <p:sp>
          <p:nvSpPr>
            <p:cNvPr id="38"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29614410"/>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2708285" y="240510"/>
            <a:ext cx="6775509" cy="769441"/>
          </a:xfrm>
          <a:prstGeom prst="rect">
            <a:avLst/>
          </a:prstGeom>
          <a:noFill/>
        </p:spPr>
        <p:txBody>
          <a:bodyPr wrap="none" rtlCol="0">
            <a:spAutoFit/>
          </a:bodyPr>
          <a:lstStyle/>
          <a:p>
            <a:pPr algn="ctr"/>
            <a:r>
              <a:rPr lang="en-US" sz="4400" dirty="0" smtClean="0">
                <a:solidFill>
                  <a:srgbClr val="0070C0"/>
                </a:solidFill>
                <a:latin typeface="+mj-lt"/>
              </a:rPr>
              <a:t>AI &amp; Robotics Applications</a:t>
            </a:r>
            <a:endParaRPr lang="en-US" sz="4400" dirty="0">
              <a:solidFill>
                <a:srgbClr val="0070C0"/>
              </a:solidFill>
              <a:latin typeface="+mj-lt"/>
            </a:endParaRPr>
          </a:p>
        </p:txBody>
      </p:sp>
      <p:sp>
        <p:nvSpPr>
          <p:cNvPr id="6" name="TextBox 5"/>
          <p:cNvSpPr txBox="1"/>
          <p:nvPr/>
        </p:nvSpPr>
        <p:spPr>
          <a:xfrm>
            <a:off x="4261211" y="1009951"/>
            <a:ext cx="3669594" cy="523220"/>
          </a:xfrm>
          <a:prstGeom prst="rect">
            <a:avLst/>
          </a:prstGeom>
          <a:noFill/>
        </p:spPr>
        <p:txBody>
          <a:bodyPr wrap="none" rtlCol="0">
            <a:spAutoFit/>
          </a:bodyPr>
          <a:lstStyle/>
          <a:p>
            <a:pPr algn="ctr"/>
            <a:r>
              <a:rPr lang="en-US" sz="1400" dirty="0" smtClean="0">
                <a:solidFill>
                  <a:schemeClr val="bg1">
                    <a:lumMod val="75000"/>
                  </a:schemeClr>
                </a:solidFill>
              </a:rPr>
              <a:t>University of Essex, United Kingdom</a:t>
            </a:r>
          </a:p>
          <a:p>
            <a:pPr algn="ctr"/>
            <a:r>
              <a:rPr lang="en-US" sz="1400" dirty="0" smtClean="0">
                <a:solidFill>
                  <a:schemeClr val="bg1">
                    <a:lumMod val="75000"/>
                  </a:schemeClr>
                </a:solidFill>
              </a:rPr>
              <a:t>Computer Science &amp; Electronic Engineering</a:t>
            </a:r>
            <a:endParaRPr lang="en-US" sz="1400" dirty="0">
              <a:solidFill>
                <a:schemeClr val="bg1">
                  <a:lumMod val="75000"/>
                </a:schemeClr>
              </a:solidFill>
            </a:endParaRPr>
          </a:p>
        </p:txBody>
      </p:sp>
      <p:sp>
        <p:nvSpPr>
          <p:cNvPr id="14" name="TextBox 13"/>
          <p:cNvSpPr txBox="1"/>
          <p:nvPr/>
        </p:nvSpPr>
        <p:spPr>
          <a:xfrm>
            <a:off x="835271" y="4891158"/>
            <a:ext cx="1539204" cy="338554"/>
          </a:xfrm>
          <a:prstGeom prst="rect">
            <a:avLst/>
          </a:prstGeom>
          <a:noFill/>
        </p:spPr>
        <p:txBody>
          <a:bodyPr wrap="none" rtlCol="0">
            <a:spAutoFit/>
          </a:bodyPr>
          <a:lstStyle/>
          <a:p>
            <a:r>
              <a:rPr lang="en-US" sz="1600" dirty="0" smtClean="0">
                <a:solidFill>
                  <a:schemeClr val="bg1"/>
                </a:solidFill>
              </a:rPr>
              <a:t>Your Text here</a:t>
            </a:r>
            <a:endParaRPr lang="en-US" sz="1600" dirty="0">
              <a:solidFill>
                <a:schemeClr val="bg1"/>
              </a:solidFill>
            </a:endParaRPr>
          </a:p>
        </p:txBody>
      </p:sp>
      <p:sp>
        <p:nvSpPr>
          <p:cNvPr id="15" name="TextBox 14"/>
          <p:cNvSpPr txBox="1"/>
          <p:nvPr/>
        </p:nvSpPr>
        <p:spPr>
          <a:xfrm>
            <a:off x="835271" y="5179302"/>
            <a:ext cx="793807" cy="246221"/>
          </a:xfrm>
          <a:prstGeom prst="rect">
            <a:avLst/>
          </a:prstGeom>
          <a:noFill/>
        </p:spPr>
        <p:txBody>
          <a:bodyPr wrap="none" rtlCol="0">
            <a:spAutoFit/>
          </a:bodyPr>
          <a:lstStyle/>
          <a:p>
            <a:r>
              <a:rPr lang="en-US" sz="1000" i="1" dirty="0" smtClean="0">
                <a:solidFill>
                  <a:schemeClr val="bg1"/>
                </a:solidFill>
              </a:rPr>
              <a:t>Description</a:t>
            </a:r>
            <a:endParaRPr lang="en-US" sz="1000" i="1" dirty="0">
              <a:solidFill>
                <a:schemeClr val="bg1"/>
              </a:solidFill>
            </a:endParaRPr>
          </a:p>
        </p:txBody>
      </p:sp>
      <p:sp>
        <p:nvSpPr>
          <p:cNvPr id="16" name="TextBox 15"/>
          <p:cNvSpPr txBox="1"/>
          <p:nvPr/>
        </p:nvSpPr>
        <p:spPr>
          <a:xfrm>
            <a:off x="6386986" y="4891158"/>
            <a:ext cx="1539204" cy="338554"/>
          </a:xfrm>
          <a:prstGeom prst="rect">
            <a:avLst/>
          </a:prstGeom>
          <a:noFill/>
        </p:spPr>
        <p:txBody>
          <a:bodyPr wrap="none" rtlCol="0">
            <a:spAutoFit/>
          </a:bodyPr>
          <a:lstStyle/>
          <a:p>
            <a:r>
              <a:rPr lang="en-US" sz="1600" dirty="0" smtClean="0">
                <a:solidFill>
                  <a:schemeClr val="bg1"/>
                </a:solidFill>
              </a:rPr>
              <a:t>Your Text here</a:t>
            </a:r>
            <a:endParaRPr lang="en-US" sz="1600" dirty="0">
              <a:solidFill>
                <a:schemeClr val="bg1"/>
              </a:solidFill>
            </a:endParaRPr>
          </a:p>
        </p:txBody>
      </p:sp>
      <p:sp>
        <p:nvSpPr>
          <p:cNvPr id="17" name="TextBox 16"/>
          <p:cNvSpPr txBox="1"/>
          <p:nvPr/>
        </p:nvSpPr>
        <p:spPr>
          <a:xfrm>
            <a:off x="6386986" y="5179302"/>
            <a:ext cx="793807" cy="246221"/>
          </a:xfrm>
          <a:prstGeom prst="rect">
            <a:avLst/>
          </a:prstGeom>
          <a:noFill/>
        </p:spPr>
        <p:txBody>
          <a:bodyPr wrap="none" rtlCol="0">
            <a:spAutoFit/>
          </a:bodyPr>
          <a:lstStyle/>
          <a:p>
            <a:r>
              <a:rPr lang="en-US" sz="1000" i="1" dirty="0" smtClean="0">
                <a:solidFill>
                  <a:schemeClr val="bg1"/>
                </a:solidFill>
              </a:rPr>
              <a:t>Description</a:t>
            </a:r>
            <a:endParaRPr lang="en-US" sz="1000" i="1" dirty="0">
              <a:solidFill>
                <a:schemeClr val="bg1"/>
              </a:solidFill>
            </a:endParaRPr>
          </a:p>
        </p:txBody>
      </p:sp>
      <p:pic>
        <p:nvPicPr>
          <p:cNvPr id="26" name="Picture Placeholder 2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6736" b="6736"/>
          <a:stretch>
            <a:fillRect/>
          </a:stretch>
        </p:blipFill>
        <p:spPr/>
      </p:pic>
      <p:pic>
        <p:nvPicPr>
          <p:cNvPr id="28" name="Picture Placeholder 27"/>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6736" b="6736"/>
          <a:stretch>
            <a:fillRect/>
          </a:stretch>
        </p:blipFill>
        <p:spPr/>
      </p:pic>
      <p:pic>
        <p:nvPicPr>
          <p:cNvPr id="32" name="Picture Placeholder 31"/>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4720" b="4720"/>
          <a:stretch>
            <a:fillRect/>
          </a:stretch>
        </p:blipFill>
        <p:spPr>
          <a:xfrm>
            <a:off x="4533900" y="1674813"/>
            <a:ext cx="3106738" cy="3751262"/>
          </a:xfrm>
        </p:spPr>
      </p:pic>
      <p:sp>
        <p:nvSpPr>
          <p:cNvPr id="11" name="TextBox 10"/>
          <p:cNvSpPr txBox="1"/>
          <p:nvPr/>
        </p:nvSpPr>
        <p:spPr>
          <a:xfrm>
            <a:off x="4857738" y="6429814"/>
            <a:ext cx="6136903" cy="246221"/>
          </a:xfrm>
          <a:prstGeom prst="rect">
            <a:avLst/>
          </a:prstGeom>
          <a:noFill/>
        </p:spPr>
        <p:txBody>
          <a:bodyPr wrap="square" rtlCol="0">
            <a:spAutoFit/>
          </a:bodyPr>
          <a:lstStyle/>
          <a:p>
            <a:pPr algn="ctr"/>
            <a:r>
              <a:rPr lang="en-US" sz="1000" dirty="0" smtClean="0">
                <a:solidFill>
                  <a:schemeClr val="bg1">
                    <a:lumMod val="75000"/>
                  </a:schemeClr>
                </a:solidFill>
              </a:rPr>
              <a:t>© All Rights Reserved University of Essex, Computer Science &amp; Electronic </a:t>
            </a:r>
            <a:r>
              <a:rPr lang="en-US" sz="1000" dirty="0">
                <a:solidFill>
                  <a:schemeClr val="bg1">
                    <a:lumMod val="75000"/>
                  </a:schemeClr>
                </a:solidFill>
              </a:rPr>
              <a:t>Engineering, United Kingdom </a:t>
            </a:r>
          </a:p>
        </p:txBody>
      </p:sp>
    </p:spTree>
    <p:extLst>
      <p:ext uri="{BB962C8B-B14F-4D97-AF65-F5344CB8AC3E}">
        <p14:creationId xmlns:p14="http://schemas.microsoft.com/office/powerpoint/2010/main" val="132863293"/>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reeform 67"/>
          <p:cNvSpPr>
            <a:spLocks noEditPoints="1"/>
          </p:cNvSpPr>
          <p:nvPr/>
        </p:nvSpPr>
        <p:spPr bwMode="auto">
          <a:xfrm>
            <a:off x="6691019" y="2271337"/>
            <a:ext cx="842221" cy="1131617"/>
          </a:xfrm>
          <a:custGeom>
            <a:avLst/>
            <a:gdLst>
              <a:gd name="T0" fmla="*/ 48 w 96"/>
              <a:gd name="T1" fmla="*/ 0 h 128"/>
              <a:gd name="T2" fmla="*/ 0 w 96"/>
              <a:gd name="T3" fmla="*/ 48 h 128"/>
              <a:gd name="T4" fmla="*/ 48 w 96"/>
              <a:gd name="T5" fmla="*/ 128 h 128"/>
              <a:gd name="T6" fmla="*/ 96 w 96"/>
              <a:gd name="T7" fmla="*/ 48 h 128"/>
              <a:gd name="T8" fmla="*/ 48 w 96"/>
              <a:gd name="T9" fmla="*/ 0 h 128"/>
              <a:gd name="T10" fmla="*/ 48 w 96"/>
              <a:gd name="T11" fmla="*/ 68 h 128"/>
              <a:gd name="T12" fmla="*/ 28 w 96"/>
              <a:gd name="T13" fmla="*/ 48 h 128"/>
              <a:gd name="T14" fmla="*/ 48 w 96"/>
              <a:gd name="T15" fmla="*/ 28 h 128"/>
              <a:gd name="T16" fmla="*/ 68 w 96"/>
              <a:gd name="T17" fmla="*/ 48 h 128"/>
              <a:gd name="T18" fmla="*/ 48 w 96"/>
              <a:gd name="T19" fmla="*/ 68 h 128"/>
              <a:gd name="T20" fmla="*/ 48 w 96"/>
              <a:gd name="T21" fmla="*/ 36 h 128"/>
              <a:gd name="T22" fmla="*/ 36 w 96"/>
              <a:gd name="T23" fmla="*/ 48 h 128"/>
              <a:gd name="T24" fmla="*/ 48 w 96"/>
              <a:gd name="T25" fmla="*/ 60 h 128"/>
              <a:gd name="T26" fmla="*/ 60 w 96"/>
              <a:gd name="T27" fmla="*/ 48 h 128"/>
              <a:gd name="T28" fmla="*/ 48 w 96"/>
              <a:gd name="T29" fmla="*/ 3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28">
                <a:moveTo>
                  <a:pt x="48" y="0"/>
                </a:moveTo>
                <a:cubicBezTo>
                  <a:pt x="21" y="0"/>
                  <a:pt x="0" y="21"/>
                  <a:pt x="0" y="48"/>
                </a:cubicBezTo>
                <a:cubicBezTo>
                  <a:pt x="0" y="68"/>
                  <a:pt x="40" y="128"/>
                  <a:pt x="48" y="128"/>
                </a:cubicBezTo>
                <a:cubicBezTo>
                  <a:pt x="56" y="128"/>
                  <a:pt x="96" y="68"/>
                  <a:pt x="96" y="48"/>
                </a:cubicBezTo>
                <a:cubicBezTo>
                  <a:pt x="96" y="21"/>
                  <a:pt x="75" y="0"/>
                  <a:pt x="48" y="0"/>
                </a:cubicBezTo>
                <a:close/>
                <a:moveTo>
                  <a:pt x="48" y="68"/>
                </a:moveTo>
                <a:cubicBezTo>
                  <a:pt x="37" y="68"/>
                  <a:pt x="28" y="59"/>
                  <a:pt x="28" y="48"/>
                </a:cubicBezTo>
                <a:cubicBezTo>
                  <a:pt x="28" y="37"/>
                  <a:pt x="37" y="28"/>
                  <a:pt x="48" y="28"/>
                </a:cubicBezTo>
                <a:cubicBezTo>
                  <a:pt x="59" y="28"/>
                  <a:pt x="68" y="37"/>
                  <a:pt x="68" y="48"/>
                </a:cubicBezTo>
                <a:cubicBezTo>
                  <a:pt x="68" y="59"/>
                  <a:pt x="59" y="68"/>
                  <a:pt x="48" y="68"/>
                </a:cubicBezTo>
                <a:close/>
                <a:moveTo>
                  <a:pt x="48" y="36"/>
                </a:moveTo>
                <a:cubicBezTo>
                  <a:pt x="41" y="36"/>
                  <a:pt x="36" y="41"/>
                  <a:pt x="36" y="48"/>
                </a:cubicBezTo>
                <a:cubicBezTo>
                  <a:pt x="36" y="55"/>
                  <a:pt x="41" y="60"/>
                  <a:pt x="48" y="60"/>
                </a:cubicBezTo>
                <a:cubicBezTo>
                  <a:pt x="55" y="60"/>
                  <a:pt x="60" y="55"/>
                  <a:pt x="60" y="48"/>
                </a:cubicBezTo>
                <a:cubicBezTo>
                  <a:pt x="60" y="41"/>
                  <a:pt x="55" y="36"/>
                  <a:pt x="48" y="3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 name="Group 3"/>
          <p:cNvGrpSpPr/>
          <p:nvPr/>
        </p:nvGrpSpPr>
        <p:grpSpPr>
          <a:xfrm>
            <a:off x="3175" y="2632991"/>
            <a:ext cx="12188825" cy="4225009"/>
            <a:chOff x="3175" y="2632991"/>
            <a:chExt cx="12188825" cy="4225009"/>
          </a:xfrm>
        </p:grpSpPr>
        <p:sp>
          <p:nvSpPr>
            <p:cNvPr id="5" name="Rectangle 4"/>
            <p:cNvSpPr/>
            <p:nvPr/>
          </p:nvSpPr>
          <p:spPr>
            <a:xfrm>
              <a:off x="3175" y="5377105"/>
              <a:ext cx="12188825" cy="1480895"/>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13"/>
            <p:cNvSpPr>
              <a:spLocks/>
            </p:cNvSpPr>
            <p:nvPr/>
          </p:nvSpPr>
          <p:spPr bwMode="auto">
            <a:xfrm>
              <a:off x="10164502" y="3894616"/>
              <a:ext cx="2027498" cy="1482489"/>
            </a:xfrm>
            <a:custGeom>
              <a:avLst/>
              <a:gdLst>
                <a:gd name="T0" fmla="*/ 1230 w 1276"/>
                <a:gd name="T1" fmla="*/ 748 h 933"/>
                <a:gd name="T2" fmla="*/ 1221 w 1276"/>
                <a:gd name="T3" fmla="*/ 748 h 933"/>
                <a:gd name="T4" fmla="*/ 1206 w 1276"/>
                <a:gd name="T5" fmla="*/ 748 h 933"/>
                <a:gd name="T6" fmla="*/ 1211 w 1276"/>
                <a:gd name="T7" fmla="*/ 216 h 933"/>
                <a:gd name="T8" fmla="*/ 1218 w 1276"/>
                <a:gd name="T9" fmla="*/ 216 h 933"/>
                <a:gd name="T10" fmla="*/ 1221 w 1276"/>
                <a:gd name="T11" fmla="*/ 214 h 933"/>
                <a:gd name="T12" fmla="*/ 1218 w 1276"/>
                <a:gd name="T13" fmla="*/ 185 h 933"/>
                <a:gd name="T14" fmla="*/ 1206 w 1276"/>
                <a:gd name="T15" fmla="*/ 182 h 933"/>
                <a:gd name="T16" fmla="*/ 1192 w 1276"/>
                <a:gd name="T17" fmla="*/ 180 h 933"/>
                <a:gd name="T18" fmla="*/ 1182 w 1276"/>
                <a:gd name="T19" fmla="*/ 0 h 933"/>
                <a:gd name="T20" fmla="*/ 1172 w 1276"/>
                <a:gd name="T21" fmla="*/ 180 h 933"/>
                <a:gd name="T22" fmla="*/ 1158 w 1276"/>
                <a:gd name="T23" fmla="*/ 180 h 933"/>
                <a:gd name="T24" fmla="*/ 1143 w 1276"/>
                <a:gd name="T25" fmla="*/ 182 h 933"/>
                <a:gd name="T26" fmla="*/ 1141 w 1276"/>
                <a:gd name="T27" fmla="*/ 212 h 933"/>
                <a:gd name="T28" fmla="*/ 1143 w 1276"/>
                <a:gd name="T29" fmla="*/ 214 h 933"/>
                <a:gd name="T30" fmla="*/ 1151 w 1276"/>
                <a:gd name="T31" fmla="*/ 214 h 933"/>
                <a:gd name="T32" fmla="*/ 1071 w 1276"/>
                <a:gd name="T33" fmla="*/ 659 h 933"/>
                <a:gd name="T34" fmla="*/ 659 w 1276"/>
                <a:gd name="T35" fmla="*/ 496 h 933"/>
                <a:gd name="T36" fmla="*/ 666 w 1276"/>
                <a:gd name="T37" fmla="*/ 491 h 933"/>
                <a:gd name="T38" fmla="*/ 611 w 1276"/>
                <a:gd name="T39" fmla="*/ 430 h 933"/>
                <a:gd name="T40" fmla="*/ 620 w 1276"/>
                <a:gd name="T41" fmla="*/ 425 h 933"/>
                <a:gd name="T42" fmla="*/ 606 w 1276"/>
                <a:gd name="T43" fmla="*/ 420 h 933"/>
                <a:gd name="T44" fmla="*/ 608 w 1276"/>
                <a:gd name="T45" fmla="*/ 406 h 933"/>
                <a:gd name="T46" fmla="*/ 606 w 1276"/>
                <a:gd name="T47" fmla="*/ 389 h 933"/>
                <a:gd name="T48" fmla="*/ 594 w 1276"/>
                <a:gd name="T49" fmla="*/ 379 h 933"/>
                <a:gd name="T50" fmla="*/ 586 w 1276"/>
                <a:gd name="T51" fmla="*/ 377 h 933"/>
                <a:gd name="T52" fmla="*/ 569 w 1276"/>
                <a:gd name="T53" fmla="*/ 377 h 933"/>
                <a:gd name="T54" fmla="*/ 562 w 1276"/>
                <a:gd name="T55" fmla="*/ 379 h 933"/>
                <a:gd name="T56" fmla="*/ 552 w 1276"/>
                <a:gd name="T57" fmla="*/ 391 h 933"/>
                <a:gd name="T58" fmla="*/ 548 w 1276"/>
                <a:gd name="T59" fmla="*/ 399 h 933"/>
                <a:gd name="T60" fmla="*/ 548 w 1276"/>
                <a:gd name="T61" fmla="*/ 413 h 933"/>
                <a:gd name="T62" fmla="*/ 552 w 1276"/>
                <a:gd name="T63" fmla="*/ 423 h 933"/>
                <a:gd name="T64" fmla="*/ 538 w 1276"/>
                <a:gd name="T65" fmla="*/ 425 h 933"/>
                <a:gd name="T66" fmla="*/ 548 w 1276"/>
                <a:gd name="T67" fmla="*/ 430 h 933"/>
                <a:gd name="T68" fmla="*/ 519 w 1276"/>
                <a:gd name="T69" fmla="*/ 491 h 933"/>
                <a:gd name="T70" fmla="*/ 412 w 1276"/>
                <a:gd name="T71" fmla="*/ 491 h 933"/>
                <a:gd name="T72" fmla="*/ 402 w 1276"/>
                <a:gd name="T73" fmla="*/ 491 h 933"/>
                <a:gd name="T74" fmla="*/ 359 w 1276"/>
                <a:gd name="T75" fmla="*/ 464 h 933"/>
                <a:gd name="T76" fmla="*/ 366 w 1276"/>
                <a:gd name="T77" fmla="*/ 459 h 933"/>
                <a:gd name="T78" fmla="*/ 204 w 1276"/>
                <a:gd name="T79" fmla="*/ 447 h 933"/>
                <a:gd name="T80" fmla="*/ 194 w 1276"/>
                <a:gd name="T81" fmla="*/ 416 h 933"/>
                <a:gd name="T82" fmla="*/ 177 w 1276"/>
                <a:gd name="T83" fmla="*/ 391 h 933"/>
                <a:gd name="T84" fmla="*/ 155 w 1276"/>
                <a:gd name="T85" fmla="*/ 369 h 933"/>
                <a:gd name="T86" fmla="*/ 141 w 1276"/>
                <a:gd name="T87" fmla="*/ 360 h 933"/>
                <a:gd name="T88" fmla="*/ 114 w 1276"/>
                <a:gd name="T89" fmla="*/ 350 h 933"/>
                <a:gd name="T90" fmla="*/ 112 w 1276"/>
                <a:gd name="T91" fmla="*/ 348 h 933"/>
                <a:gd name="T92" fmla="*/ 97 w 1276"/>
                <a:gd name="T93" fmla="*/ 345 h 933"/>
                <a:gd name="T94" fmla="*/ 92 w 1276"/>
                <a:gd name="T95" fmla="*/ 345 h 933"/>
                <a:gd name="T96" fmla="*/ 88 w 1276"/>
                <a:gd name="T97" fmla="*/ 345 h 933"/>
                <a:gd name="T98" fmla="*/ 78 w 1276"/>
                <a:gd name="T99" fmla="*/ 263 h 933"/>
                <a:gd name="T100" fmla="*/ 73 w 1276"/>
                <a:gd name="T101" fmla="*/ 345 h 933"/>
                <a:gd name="T102" fmla="*/ 68 w 1276"/>
                <a:gd name="T103" fmla="*/ 345 h 933"/>
                <a:gd name="T104" fmla="*/ 51 w 1276"/>
                <a:gd name="T105" fmla="*/ 348 h 933"/>
                <a:gd name="T106" fmla="*/ 51 w 1276"/>
                <a:gd name="T107" fmla="*/ 348 h 933"/>
                <a:gd name="T108" fmla="*/ 37 w 1276"/>
                <a:gd name="T109" fmla="*/ 355 h 933"/>
                <a:gd name="T110" fmla="*/ 22 w 1276"/>
                <a:gd name="T111" fmla="*/ 360 h 933"/>
                <a:gd name="T112" fmla="*/ 0 w 1276"/>
                <a:gd name="T113" fmla="*/ 374 h 933"/>
                <a:gd name="T114" fmla="*/ 1276 w 1276"/>
                <a:gd name="T115" fmla="*/ 933 h 933"/>
                <a:gd name="T116" fmla="*/ 1233 w 1276"/>
                <a:gd name="T117" fmla="*/ 739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933">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Freeform 14"/>
            <p:cNvSpPr>
              <a:spLocks noEditPoints="1"/>
            </p:cNvSpPr>
            <p:nvPr/>
          </p:nvSpPr>
          <p:spPr bwMode="auto">
            <a:xfrm>
              <a:off x="8129058" y="2872922"/>
              <a:ext cx="2035444" cy="2504183"/>
            </a:xfrm>
            <a:custGeom>
              <a:avLst/>
              <a:gdLst>
                <a:gd name="T0" fmla="*/ 1247 w 1281"/>
                <a:gd name="T1" fmla="*/ 1059 h 1576"/>
                <a:gd name="T2" fmla="*/ 1063 w 1281"/>
                <a:gd name="T3" fmla="*/ 1107 h 1576"/>
                <a:gd name="T4" fmla="*/ 1010 w 1281"/>
                <a:gd name="T5" fmla="*/ 634 h 1576"/>
                <a:gd name="T6" fmla="*/ 879 w 1281"/>
                <a:gd name="T7" fmla="*/ 801 h 1576"/>
                <a:gd name="T8" fmla="*/ 831 w 1281"/>
                <a:gd name="T9" fmla="*/ 306 h 1576"/>
                <a:gd name="T10" fmla="*/ 882 w 1281"/>
                <a:gd name="T11" fmla="*/ 296 h 1576"/>
                <a:gd name="T12" fmla="*/ 882 w 1281"/>
                <a:gd name="T13" fmla="*/ 264 h 1576"/>
                <a:gd name="T14" fmla="*/ 884 w 1281"/>
                <a:gd name="T15" fmla="*/ 245 h 1576"/>
                <a:gd name="T16" fmla="*/ 879 w 1281"/>
                <a:gd name="T17" fmla="*/ 89 h 1576"/>
                <a:gd name="T18" fmla="*/ 877 w 1281"/>
                <a:gd name="T19" fmla="*/ 143 h 1576"/>
                <a:gd name="T20" fmla="*/ 795 w 1281"/>
                <a:gd name="T21" fmla="*/ 111 h 1576"/>
                <a:gd name="T22" fmla="*/ 790 w 1281"/>
                <a:gd name="T23" fmla="*/ 145 h 1576"/>
                <a:gd name="T24" fmla="*/ 710 w 1281"/>
                <a:gd name="T25" fmla="*/ 114 h 1576"/>
                <a:gd name="T26" fmla="*/ 703 w 1281"/>
                <a:gd name="T27" fmla="*/ 89 h 1576"/>
                <a:gd name="T28" fmla="*/ 623 w 1281"/>
                <a:gd name="T29" fmla="*/ 153 h 1576"/>
                <a:gd name="T30" fmla="*/ 615 w 1281"/>
                <a:gd name="T31" fmla="*/ 153 h 1576"/>
                <a:gd name="T32" fmla="*/ 615 w 1281"/>
                <a:gd name="T33" fmla="*/ 89 h 1576"/>
                <a:gd name="T34" fmla="*/ 536 w 1281"/>
                <a:gd name="T35" fmla="*/ 153 h 1576"/>
                <a:gd name="T36" fmla="*/ 528 w 1281"/>
                <a:gd name="T37" fmla="*/ 153 h 1576"/>
                <a:gd name="T38" fmla="*/ 526 w 1281"/>
                <a:gd name="T39" fmla="*/ 0 h 1576"/>
                <a:gd name="T40" fmla="*/ 521 w 1281"/>
                <a:gd name="T41" fmla="*/ 145 h 1576"/>
                <a:gd name="T42" fmla="*/ 499 w 1281"/>
                <a:gd name="T43" fmla="*/ 189 h 1576"/>
                <a:gd name="T44" fmla="*/ 468 w 1281"/>
                <a:gd name="T45" fmla="*/ 191 h 1576"/>
                <a:gd name="T46" fmla="*/ 448 w 1281"/>
                <a:gd name="T47" fmla="*/ 191 h 1576"/>
                <a:gd name="T48" fmla="*/ 429 w 1281"/>
                <a:gd name="T49" fmla="*/ 194 h 1576"/>
                <a:gd name="T50" fmla="*/ 412 w 1281"/>
                <a:gd name="T51" fmla="*/ 196 h 1576"/>
                <a:gd name="T52" fmla="*/ 395 w 1281"/>
                <a:gd name="T53" fmla="*/ 199 h 1576"/>
                <a:gd name="T54" fmla="*/ 366 w 1281"/>
                <a:gd name="T55" fmla="*/ 206 h 1576"/>
                <a:gd name="T56" fmla="*/ 354 w 1281"/>
                <a:gd name="T57" fmla="*/ 208 h 1576"/>
                <a:gd name="T58" fmla="*/ 347 w 1281"/>
                <a:gd name="T59" fmla="*/ 213 h 1576"/>
                <a:gd name="T60" fmla="*/ 342 w 1281"/>
                <a:gd name="T61" fmla="*/ 216 h 1576"/>
                <a:gd name="T62" fmla="*/ 342 w 1281"/>
                <a:gd name="T63" fmla="*/ 216 h 1576"/>
                <a:gd name="T64" fmla="*/ 337 w 1281"/>
                <a:gd name="T65" fmla="*/ 221 h 1576"/>
                <a:gd name="T66" fmla="*/ 339 w 1281"/>
                <a:gd name="T67" fmla="*/ 228 h 1576"/>
                <a:gd name="T68" fmla="*/ 337 w 1281"/>
                <a:gd name="T69" fmla="*/ 223 h 1576"/>
                <a:gd name="T70" fmla="*/ 337 w 1281"/>
                <a:gd name="T71" fmla="*/ 228 h 1576"/>
                <a:gd name="T72" fmla="*/ 339 w 1281"/>
                <a:gd name="T73" fmla="*/ 230 h 1576"/>
                <a:gd name="T74" fmla="*/ 342 w 1281"/>
                <a:gd name="T75" fmla="*/ 233 h 1576"/>
                <a:gd name="T76" fmla="*/ 344 w 1281"/>
                <a:gd name="T77" fmla="*/ 238 h 1576"/>
                <a:gd name="T78" fmla="*/ 352 w 1281"/>
                <a:gd name="T79" fmla="*/ 240 h 1576"/>
                <a:gd name="T80" fmla="*/ 359 w 1281"/>
                <a:gd name="T81" fmla="*/ 242 h 1576"/>
                <a:gd name="T82" fmla="*/ 368 w 1281"/>
                <a:gd name="T83" fmla="*/ 245 h 1576"/>
                <a:gd name="T84" fmla="*/ 378 w 1281"/>
                <a:gd name="T85" fmla="*/ 247 h 1576"/>
                <a:gd name="T86" fmla="*/ 390 w 1281"/>
                <a:gd name="T87" fmla="*/ 250 h 1576"/>
                <a:gd name="T88" fmla="*/ 400 w 1281"/>
                <a:gd name="T89" fmla="*/ 252 h 1576"/>
                <a:gd name="T90" fmla="*/ 402 w 1281"/>
                <a:gd name="T91" fmla="*/ 310 h 1576"/>
                <a:gd name="T92" fmla="*/ 402 w 1281"/>
                <a:gd name="T93" fmla="*/ 371 h 1576"/>
                <a:gd name="T94" fmla="*/ 402 w 1281"/>
                <a:gd name="T95" fmla="*/ 400 h 1576"/>
                <a:gd name="T96" fmla="*/ 400 w 1281"/>
                <a:gd name="T97" fmla="*/ 1260 h 1576"/>
                <a:gd name="T98" fmla="*/ 90 w 1281"/>
                <a:gd name="T99" fmla="*/ 383 h 1576"/>
                <a:gd name="T100" fmla="*/ 10 w 1281"/>
                <a:gd name="T101" fmla="*/ 1224 h 1576"/>
                <a:gd name="T102" fmla="*/ 1281 w 1281"/>
                <a:gd name="T103" fmla="*/ 1576 h 1576"/>
                <a:gd name="T104" fmla="*/ 352 w 1281"/>
                <a:gd name="T105" fmla="*/ 228 h 1576"/>
                <a:gd name="T106" fmla="*/ 342 w 1281"/>
                <a:gd name="T107" fmla="*/ 225 h 1576"/>
                <a:gd name="T108" fmla="*/ 342 w 1281"/>
                <a:gd name="T109" fmla="*/ 228 h 1576"/>
                <a:gd name="T110" fmla="*/ 410 w 1281"/>
                <a:gd name="T111" fmla="*/ 199 h 1576"/>
                <a:gd name="T112" fmla="*/ 412 w 1281"/>
                <a:gd name="T113" fmla="*/ 206 h 1576"/>
                <a:gd name="T114" fmla="*/ 419 w 1281"/>
                <a:gd name="T115" fmla="*/ 211 h 1576"/>
                <a:gd name="T116" fmla="*/ 427 w 1281"/>
                <a:gd name="T117" fmla="*/ 196 h 1576"/>
                <a:gd name="T118" fmla="*/ 429 w 1281"/>
                <a:gd name="T119" fmla="*/ 204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1" h="1576">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8" name="Freeform 15"/>
            <p:cNvSpPr>
              <a:spLocks/>
            </p:cNvSpPr>
            <p:nvPr/>
          </p:nvSpPr>
          <p:spPr bwMode="auto">
            <a:xfrm>
              <a:off x="6098382" y="3481490"/>
              <a:ext cx="2030676" cy="1895615"/>
            </a:xfrm>
            <a:custGeom>
              <a:avLst/>
              <a:gdLst>
                <a:gd name="T0" fmla="*/ 1278 w 1278"/>
                <a:gd name="T1" fmla="*/ 836 h 1193"/>
                <a:gd name="T2" fmla="*/ 1271 w 1278"/>
                <a:gd name="T3" fmla="*/ 819 h 1193"/>
                <a:gd name="T4" fmla="*/ 1252 w 1278"/>
                <a:gd name="T5" fmla="*/ 821 h 1193"/>
                <a:gd name="T6" fmla="*/ 1242 w 1278"/>
                <a:gd name="T7" fmla="*/ 807 h 1193"/>
                <a:gd name="T8" fmla="*/ 1206 w 1278"/>
                <a:gd name="T9" fmla="*/ 700 h 1193"/>
                <a:gd name="T10" fmla="*/ 1167 w 1278"/>
                <a:gd name="T11" fmla="*/ 693 h 1193"/>
                <a:gd name="T12" fmla="*/ 1126 w 1278"/>
                <a:gd name="T13" fmla="*/ 651 h 1193"/>
                <a:gd name="T14" fmla="*/ 1075 w 1278"/>
                <a:gd name="T15" fmla="*/ 598 h 1193"/>
                <a:gd name="T16" fmla="*/ 1068 w 1278"/>
                <a:gd name="T17" fmla="*/ 586 h 1193"/>
                <a:gd name="T18" fmla="*/ 1053 w 1278"/>
                <a:gd name="T19" fmla="*/ 566 h 1193"/>
                <a:gd name="T20" fmla="*/ 1048 w 1278"/>
                <a:gd name="T21" fmla="*/ 581 h 1193"/>
                <a:gd name="T22" fmla="*/ 1034 w 1278"/>
                <a:gd name="T23" fmla="*/ 593 h 1193"/>
                <a:gd name="T24" fmla="*/ 1034 w 1278"/>
                <a:gd name="T25" fmla="*/ 625 h 1193"/>
                <a:gd name="T26" fmla="*/ 956 w 1278"/>
                <a:gd name="T27" fmla="*/ 685 h 1193"/>
                <a:gd name="T28" fmla="*/ 925 w 1278"/>
                <a:gd name="T29" fmla="*/ 695 h 1193"/>
                <a:gd name="T30" fmla="*/ 884 w 1278"/>
                <a:gd name="T31" fmla="*/ 824 h 1193"/>
                <a:gd name="T32" fmla="*/ 864 w 1278"/>
                <a:gd name="T33" fmla="*/ 807 h 1193"/>
                <a:gd name="T34" fmla="*/ 850 w 1278"/>
                <a:gd name="T35" fmla="*/ 838 h 1193"/>
                <a:gd name="T36" fmla="*/ 833 w 1278"/>
                <a:gd name="T37" fmla="*/ 819 h 1193"/>
                <a:gd name="T38" fmla="*/ 814 w 1278"/>
                <a:gd name="T39" fmla="*/ 841 h 1193"/>
                <a:gd name="T40" fmla="*/ 751 w 1278"/>
                <a:gd name="T41" fmla="*/ 32 h 1193"/>
                <a:gd name="T42" fmla="*/ 445 w 1278"/>
                <a:gd name="T43" fmla="*/ 855 h 1193"/>
                <a:gd name="T44" fmla="*/ 431 w 1278"/>
                <a:gd name="T45" fmla="*/ 739 h 1193"/>
                <a:gd name="T46" fmla="*/ 404 w 1278"/>
                <a:gd name="T47" fmla="*/ 756 h 1193"/>
                <a:gd name="T48" fmla="*/ 378 w 1278"/>
                <a:gd name="T49" fmla="*/ 561 h 1193"/>
                <a:gd name="T50" fmla="*/ 375 w 1278"/>
                <a:gd name="T51" fmla="*/ 547 h 1193"/>
                <a:gd name="T52" fmla="*/ 368 w 1278"/>
                <a:gd name="T53" fmla="*/ 569 h 1193"/>
                <a:gd name="T54" fmla="*/ 351 w 1278"/>
                <a:gd name="T55" fmla="*/ 479 h 1193"/>
                <a:gd name="T56" fmla="*/ 341 w 1278"/>
                <a:gd name="T57" fmla="*/ 348 h 1193"/>
                <a:gd name="T58" fmla="*/ 324 w 1278"/>
                <a:gd name="T59" fmla="*/ 372 h 1193"/>
                <a:gd name="T60" fmla="*/ 312 w 1278"/>
                <a:gd name="T61" fmla="*/ 479 h 1193"/>
                <a:gd name="T62" fmla="*/ 295 w 1278"/>
                <a:gd name="T63" fmla="*/ 561 h 1193"/>
                <a:gd name="T64" fmla="*/ 290 w 1278"/>
                <a:gd name="T65" fmla="*/ 547 h 1193"/>
                <a:gd name="T66" fmla="*/ 288 w 1278"/>
                <a:gd name="T67" fmla="*/ 569 h 1193"/>
                <a:gd name="T68" fmla="*/ 269 w 1278"/>
                <a:gd name="T69" fmla="*/ 693 h 1193"/>
                <a:gd name="T70" fmla="*/ 269 w 1278"/>
                <a:gd name="T71" fmla="*/ 695 h 1193"/>
                <a:gd name="T72" fmla="*/ 261 w 1278"/>
                <a:gd name="T73" fmla="*/ 758 h 1193"/>
                <a:gd name="T74" fmla="*/ 244 w 1278"/>
                <a:gd name="T75" fmla="*/ 712 h 1193"/>
                <a:gd name="T76" fmla="*/ 232 w 1278"/>
                <a:gd name="T77" fmla="*/ 574 h 1193"/>
                <a:gd name="T78" fmla="*/ 208 w 1278"/>
                <a:gd name="T79" fmla="*/ 710 h 1193"/>
                <a:gd name="T80" fmla="*/ 194 w 1278"/>
                <a:gd name="T81" fmla="*/ 748 h 1193"/>
                <a:gd name="T82" fmla="*/ 174 w 1278"/>
                <a:gd name="T83" fmla="*/ 688 h 1193"/>
                <a:gd name="T84" fmla="*/ 172 w 1278"/>
                <a:gd name="T85" fmla="*/ 685 h 1193"/>
                <a:gd name="T86" fmla="*/ 169 w 1278"/>
                <a:gd name="T87" fmla="*/ 615 h 1193"/>
                <a:gd name="T88" fmla="*/ 167 w 1278"/>
                <a:gd name="T89" fmla="*/ 610 h 1193"/>
                <a:gd name="T90" fmla="*/ 157 w 1278"/>
                <a:gd name="T91" fmla="*/ 557 h 1193"/>
                <a:gd name="T92" fmla="*/ 148 w 1278"/>
                <a:gd name="T93" fmla="*/ 547 h 1193"/>
                <a:gd name="T94" fmla="*/ 123 w 1278"/>
                <a:gd name="T95" fmla="*/ 479 h 1193"/>
                <a:gd name="T96" fmla="*/ 123 w 1278"/>
                <a:gd name="T97" fmla="*/ 464 h 1193"/>
                <a:gd name="T98" fmla="*/ 121 w 1278"/>
                <a:gd name="T99" fmla="*/ 304 h 1193"/>
                <a:gd name="T100" fmla="*/ 97 w 1278"/>
                <a:gd name="T101" fmla="*/ 464 h 1193"/>
                <a:gd name="T102" fmla="*/ 94 w 1278"/>
                <a:gd name="T103" fmla="*/ 476 h 1193"/>
                <a:gd name="T104" fmla="*/ 70 w 1278"/>
                <a:gd name="T105" fmla="*/ 554 h 1193"/>
                <a:gd name="T106" fmla="*/ 60 w 1278"/>
                <a:gd name="T107" fmla="*/ 549 h 1193"/>
                <a:gd name="T108" fmla="*/ 48 w 1278"/>
                <a:gd name="T109" fmla="*/ 610 h 1193"/>
                <a:gd name="T110" fmla="*/ 41 w 1278"/>
                <a:gd name="T111" fmla="*/ 746 h 1193"/>
                <a:gd name="T112" fmla="*/ 17 w 1278"/>
                <a:gd name="T113" fmla="*/ 739 h 1193"/>
                <a:gd name="T114" fmla="*/ 7 w 1278"/>
                <a:gd name="T115" fmla="*/ 84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8" h="1193">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16"/>
            <p:cNvSpPr>
              <a:spLocks/>
            </p:cNvSpPr>
            <p:nvPr/>
          </p:nvSpPr>
          <p:spPr bwMode="auto">
            <a:xfrm>
              <a:off x="4070883" y="3116031"/>
              <a:ext cx="2027498" cy="2261074"/>
            </a:xfrm>
            <a:custGeom>
              <a:avLst/>
              <a:gdLst>
                <a:gd name="T0" fmla="*/ 1242 w 1276"/>
                <a:gd name="T1" fmla="*/ 529 h 1423"/>
                <a:gd name="T2" fmla="*/ 1225 w 1276"/>
                <a:gd name="T3" fmla="*/ 527 h 1423"/>
                <a:gd name="T4" fmla="*/ 1196 w 1276"/>
                <a:gd name="T5" fmla="*/ 505 h 1423"/>
                <a:gd name="T6" fmla="*/ 1172 w 1276"/>
                <a:gd name="T7" fmla="*/ 483 h 1423"/>
                <a:gd name="T8" fmla="*/ 1148 w 1276"/>
                <a:gd name="T9" fmla="*/ 461 h 1423"/>
                <a:gd name="T10" fmla="*/ 1126 w 1276"/>
                <a:gd name="T11" fmla="*/ 439 h 1423"/>
                <a:gd name="T12" fmla="*/ 1043 w 1276"/>
                <a:gd name="T13" fmla="*/ 434 h 1423"/>
                <a:gd name="T14" fmla="*/ 1005 w 1276"/>
                <a:gd name="T15" fmla="*/ 447 h 1423"/>
                <a:gd name="T16" fmla="*/ 985 w 1276"/>
                <a:gd name="T17" fmla="*/ 461 h 1423"/>
                <a:gd name="T18" fmla="*/ 981 w 1276"/>
                <a:gd name="T19" fmla="*/ 481 h 1423"/>
                <a:gd name="T20" fmla="*/ 959 w 1276"/>
                <a:gd name="T21" fmla="*/ 495 h 1423"/>
                <a:gd name="T22" fmla="*/ 939 w 1276"/>
                <a:gd name="T23" fmla="*/ 505 h 1423"/>
                <a:gd name="T24" fmla="*/ 937 w 1276"/>
                <a:gd name="T25" fmla="*/ 524 h 1423"/>
                <a:gd name="T26" fmla="*/ 913 w 1276"/>
                <a:gd name="T27" fmla="*/ 529 h 1423"/>
                <a:gd name="T28" fmla="*/ 840 w 1276"/>
                <a:gd name="T29" fmla="*/ 534 h 1423"/>
                <a:gd name="T30" fmla="*/ 840 w 1276"/>
                <a:gd name="T31" fmla="*/ 595 h 1423"/>
                <a:gd name="T32" fmla="*/ 765 w 1276"/>
                <a:gd name="T33" fmla="*/ 876 h 1423"/>
                <a:gd name="T34" fmla="*/ 763 w 1276"/>
                <a:gd name="T35" fmla="*/ 544 h 1423"/>
                <a:gd name="T36" fmla="*/ 690 w 1276"/>
                <a:gd name="T37" fmla="*/ 539 h 1423"/>
                <a:gd name="T38" fmla="*/ 668 w 1276"/>
                <a:gd name="T39" fmla="*/ 534 h 1423"/>
                <a:gd name="T40" fmla="*/ 661 w 1276"/>
                <a:gd name="T41" fmla="*/ 515 h 1423"/>
                <a:gd name="T42" fmla="*/ 646 w 1276"/>
                <a:gd name="T43" fmla="*/ 502 h 1423"/>
                <a:gd name="T44" fmla="*/ 625 w 1276"/>
                <a:gd name="T45" fmla="*/ 490 h 1423"/>
                <a:gd name="T46" fmla="*/ 617 w 1276"/>
                <a:gd name="T47" fmla="*/ 471 h 1423"/>
                <a:gd name="T48" fmla="*/ 600 w 1276"/>
                <a:gd name="T49" fmla="*/ 456 h 1423"/>
                <a:gd name="T50" fmla="*/ 559 w 1276"/>
                <a:gd name="T51" fmla="*/ 444 h 1423"/>
                <a:gd name="T52" fmla="*/ 482 w 1276"/>
                <a:gd name="T53" fmla="*/ 449 h 1423"/>
                <a:gd name="T54" fmla="*/ 460 w 1276"/>
                <a:gd name="T55" fmla="*/ 471 h 1423"/>
                <a:gd name="T56" fmla="*/ 436 w 1276"/>
                <a:gd name="T57" fmla="*/ 493 h 1423"/>
                <a:gd name="T58" fmla="*/ 411 w 1276"/>
                <a:gd name="T59" fmla="*/ 512 h 1423"/>
                <a:gd name="T60" fmla="*/ 385 w 1276"/>
                <a:gd name="T61" fmla="*/ 534 h 1423"/>
                <a:gd name="T62" fmla="*/ 382 w 1276"/>
                <a:gd name="T63" fmla="*/ 536 h 1423"/>
                <a:gd name="T64" fmla="*/ 322 w 1276"/>
                <a:gd name="T65" fmla="*/ 328 h 1423"/>
                <a:gd name="T66" fmla="*/ 264 w 1276"/>
                <a:gd name="T67" fmla="*/ 274 h 1423"/>
                <a:gd name="T68" fmla="*/ 201 w 1276"/>
                <a:gd name="T69" fmla="*/ 233 h 1423"/>
                <a:gd name="T70" fmla="*/ 179 w 1276"/>
                <a:gd name="T71" fmla="*/ 328 h 1423"/>
                <a:gd name="T72" fmla="*/ 181 w 1276"/>
                <a:gd name="T73" fmla="*/ 255 h 1423"/>
                <a:gd name="T74" fmla="*/ 179 w 1276"/>
                <a:gd name="T75" fmla="*/ 252 h 1423"/>
                <a:gd name="T76" fmla="*/ 181 w 1276"/>
                <a:gd name="T77" fmla="*/ 213 h 1423"/>
                <a:gd name="T78" fmla="*/ 179 w 1276"/>
                <a:gd name="T79" fmla="*/ 213 h 1423"/>
                <a:gd name="T80" fmla="*/ 181 w 1276"/>
                <a:gd name="T81" fmla="*/ 174 h 1423"/>
                <a:gd name="T82" fmla="*/ 179 w 1276"/>
                <a:gd name="T83" fmla="*/ 172 h 1423"/>
                <a:gd name="T84" fmla="*/ 116 w 1276"/>
                <a:gd name="T85" fmla="*/ 109 h 1423"/>
                <a:gd name="T86" fmla="*/ 29 w 1276"/>
                <a:gd name="T87" fmla="*/ 104 h 1423"/>
                <a:gd name="T88" fmla="*/ 29 w 1276"/>
                <a:gd name="T89" fmla="*/ 31 h 1423"/>
                <a:gd name="T90" fmla="*/ 29 w 1276"/>
                <a:gd name="T91" fmla="*/ 9 h 1423"/>
                <a:gd name="T92" fmla="*/ 29 w 1276"/>
                <a:gd name="T93" fmla="*/ 0 h 1423"/>
                <a:gd name="T94" fmla="*/ 0 w 1276"/>
                <a:gd name="T95" fmla="*/ 1423 h 1423"/>
                <a:gd name="T96" fmla="*/ 1276 w 1276"/>
                <a:gd name="T97" fmla="*/ 534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76" h="1423">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0" name="Freeform 17"/>
            <p:cNvSpPr>
              <a:spLocks/>
            </p:cNvSpPr>
            <p:nvPr/>
          </p:nvSpPr>
          <p:spPr bwMode="auto">
            <a:xfrm>
              <a:off x="2035441" y="2632991"/>
              <a:ext cx="2035444" cy="2744114"/>
            </a:xfrm>
            <a:custGeom>
              <a:avLst/>
              <a:gdLst>
                <a:gd name="T0" fmla="*/ 1281 w 1281"/>
                <a:gd name="T1" fmla="*/ 1727 h 1727"/>
                <a:gd name="T2" fmla="*/ 1194 w 1281"/>
                <a:gd name="T3" fmla="*/ 304 h 1727"/>
                <a:gd name="T4" fmla="*/ 1194 w 1281"/>
                <a:gd name="T5" fmla="*/ 284 h 1727"/>
                <a:gd name="T6" fmla="*/ 1194 w 1281"/>
                <a:gd name="T7" fmla="*/ 265 h 1727"/>
                <a:gd name="T8" fmla="*/ 1080 w 1281"/>
                <a:gd name="T9" fmla="*/ 126 h 1727"/>
                <a:gd name="T10" fmla="*/ 1073 w 1281"/>
                <a:gd name="T11" fmla="*/ 80 h 1727"/>
                <a:gd name="T12" fmla="*/ 1063 w 1281"/>
                <a:gd name="T13" fmla="*/ 92 h 1727"/>
                <a:gd name="T14" fmla="*/ 1063 w 1281"/>
                <a:gd name="T15" fmla="*/ 12 h 1727"/>
                <a:gd name="T16" fmla="*/ 1061 w 1281"/>
                <a:gd name="T17" fmla="*/ 0 h 1727"/>
                <a:gd name="T18" fmla="*/ 1053 w 1281"/>
                <a:gd name="T19" fmla="*/ 92 h 1727"/>
                <a:gd name="T20" fmla="*/ 1053 w 1281"/>
                <a:gd name="T21" fmla="*/ 12 h 1727"/>
                <a:gd name="T22" fmla="*/ 1048 w 1281"/>
                <a:gd name="T23" fmla="*/ 0 h 1727"/>
                <a:gd name="T24" fmla="*/ 1041 w 1281"/>
                <a:gd name="T25" fmla="*/ 92 h 1727"/>
                <a:gd name="T26" fmla="*/ 1041 w 1281"/>
                <a:gd name="T27" fmla="*/ 12 h 1727"/>
                <a:gd name="T28" fmla="*/ 1039 w 1281"/>
                <a:gd name="T29" fmla="*/ 0 h 1727"/>
                <a:gd name="T30" fmla="*/ 1031 w 1281"/>
                <a:gd name="T31" fmla="*/ 92 h 1727"/>
                <a:gd name="T32" fmla="*/ 1031 w 1281"/>
                <a:gd name="T33" fmla="*/ 12 h 1727"/>
                <a:gd name="T34" fmla="*/ 1027 w 1281"/>
                <a:gd name="T35" fmla="*/ 0 h 1727"/>
                <a:gd name="T36" fmla="*/ 1019 w 1281"/>
                <a:gd name="T37" fmla="*/ 92 h 1727"/>
                <a:gd name="T38" fmla="*/ 1019 w 1281"/>
                <a:gd name="T39" fmla="*/ 12 h 1727"/>
                <a:gd name="T40" fmla="*/ 1017 w 1281"/>
                <a:gd name="T41" fmla="*/ 0 h 1727"/>
                <a:gd name="T42" fmla="*/ 1010 w 1281"/>
                <a:gd name="T43" fmla="*/ 92 h 1727"/>
                <a:gd name="T44" fmla="*/ 1000 w 1281"/>
                <a:gd name="T45" fmla="*/ 80 h 1727"/>
                <a:gd name="T46" fmla="*/ 1000 w 1281"/>
                <a:gd name="T47" fmla="*/ 257 h 1727"/>
                <a:gd name="T48" fmla="*/ 1000 w 1281"/>
                <a:gd name="T49" fmla="*/ 282 h 1727"/>
                <a:gd name="T50" fmla="*/ 971 w 1281"/>
                <a:gd name="T51" fmla="*/ 304 h 1727"/>
                <a:gd name="T52" fmla="*/ 971 w 1281"/>
                <a:gd name="T53" fmla="*/ 313 h 1727"/>
                <a:gd name="T54" fmla="*/ 971 w 1281"/>
                <a:gd name="T55" fmla="*/ 335 h 1727"/>
                <a:gd name="T56" fmla="*/ 971 w 1281"/>
                <a:gd name="T57" fmla="*/ 403 h 1727"/>
                <a:gd name="T58" fmla="*/ 968 w 1281"/>
                <a:gd name="T59" fmla="*/ 413 h 1727"/>
                <a:gd name="T60" fmla="*/ 932 w 1281"/>
                <a:gd name="T61" fmla="*/ 738 h 1727"/>
                <a:gd name="T62" fmla="*/ 814 w 1281"/>
                <a:gd name="T63" fmla="*/ 515 h 1727"/>
                <a:gd name="T64" fmla="*/ 746 w 1281"/>
                <a:gd name="T65" fmla="*/ 386 h 1727"/>
                <a:gd name="T66" fmla="*/ 719 w 1281"/>
                <a:gd name="T67" fmla="*/ 515 h 1727"/>
                <a:gd name="T68" fmla="*/ 608 w 1281"/>
                <a:gd name="T69" fmla="*/ 386 h 1727"/>
                <a:gd name="T70" fmla="*/ 557 w 1281"/>
                <a:gd name="T71" fmla="*/ 515 h 1727"/>
                <a:gd name="T72" fmla="*/ 513 w 1281"/>
                <a:gd name="T73" fmla="*/ 1195 h 1727"/>
                <a:gd name="T74" fmla="*/ 458 w 1281"/>
                <a:gd name="T75" fmla="*/ 1200 h 1727"/>
                <a:gd name="T76" fmla="*/ 431 w 1281"/>
                <a:gd name="T77" fmla="*/ 1202 h 1727"/>
                <a:gd name="T78" fmla="*/ 412 w 1281"/>
                <a:gd name="T79" fmla="*/ 1180 h 1727"/>
                <a:gd name="T80" fmla="*/ 370 w 1281"/>
                <a:gd name="T81" fmla="*/ 1207 h 1727"/>
                <a:gd name="T82" fmla="*/ 370 w 1281"/>
                <a:gd name="T83" fmla="*/ 1210 h 1727"/>
                <a:gd name="T84" fmla="*/ 370 w 1281"/>
                <a:gd name="T85" fmla="*/ 1200 h 1727"/>
                <a:gd name="T86" fmla="*/ 322 w 1281"/>
                <a:gd name="T87" fmla="*/ 1188 h 1727"/>
                <a:gd name="T88" fmla="*/ 312 w 1281"/>
                <a:gd name="T89" fmla="*/ 1202 h 1727"/>
                <a:gd name="T90" fmla="*/ 269 w 1281"/>
                <a:gd name="T91" fmla="*/ 1197 h 1727"/>
                <a:gd name="T92" fmla="*/ 140 w 1281"/>
                <a:gd name="T93" fmla="*/ 1193 h 1727"/>
                <a:gd name="T94" fmla="*/ 0 w 1281"/>
                <a:gd name="T95" fmla="*/ 1210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1" h="1727">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1" name="Freeform 18"/>
            <p:cNvSpPr>
              <a:spLocks noEditPoints="1"/>
            </p:cNvSpPr>
            <p:nvPr/>
          </p:nvSpPr>
          <p:spPr bwMode="auto">
            <a:xfrm>
              <a:off x="3175" y="2721972"/>
              <a:ext cx="2032266" cy="2655133"/>
            </a:xfrm>
            <a:custGeom>
              <a:avLst/>
              <a:gdLst>
                <a:gd name="T0" fmla="*/ 933 w 1279"/>
                <a:gd name="T1" fmla="*/ 988 h 1671"/>
                <a:gd name="T2" fmla="*/ 712 w 1279"/>
                <a:gd name="T3" fmla="*/ 933 h 1671"/>
                <a:gd name="T4" fmla="*/ 577 w 1279"/>
                <a:gd name="T5" fmla="*/ 1207 h 1671"/>
                <a:gd name="T6" fmla="*/ 303 w 1279"/>
                <a:gd name="T7" fmla="*/ 1336 h 1671"/>
                <a:gd name="T8" fmla="*/ 230 w 1279"/>
                <a:gd name="T9" fmla="*/ 517 h 1671"/>
                <a:gd name="T10" fmla="*/ 194 w 1279"/>
                <a:gd name="T11" fmla="*/ 505 h 1671"/>
                <a:gd name="T12" fmla="*/ 240 w 1279"/>
                <a:gd name="T13" fmla="*/ 498 h 1671"/>
                <a:gd name="T14" fmla="*/ 211 w 1279"/>
                <a:gd name="T15" fmla="*/ 486 h 1671"/>
                <a:gd name="T16" fmla="*/ 194 w 1279"/>
                <a:gd name="T17" fmla="*/ 481 h 1671"/>
                <a:gd name="T18" fmla="*/ 192 w 1279"/>
                <a:gd name="T19" fmla="*/ 432 h 1671"/>
                <a:gd name="T20" fmla="*/ 182 w 1279"/>
                <a:gd name="T21" fmla="*/ 427 h 1671"/>
                <a:gd name="T22" fmla="*/ 204 w 1279"/>
                <a:gd name="T23" fmla="*/ 425 h 1671"/>
                <a:gd name="T24" fmla="*/ 218 w 1279"/>
                <a:gd name="T25" fmla="*/ 425 h 1671"/>
                <a:gd name="T26" fmla="*/ 233 w 1279"/>
                <a:gd name="T27" fmla="*/ 418 h 1671"/>
                <a:gd name="T28" fmla="*/ 235 w 1279"/>
                <a:gd name="T29" fmla="*/ 410 h 1671"/>
                <a:gd name="T30" fmla="*/ 189 w 1279"/>
                <a:gd name="T31" fmla="*/ 398 h 1671"/>
                <a:gd name="T32" fmla="*/ 172 w 1279"/>
                <a:gd name="T33" fmla="*/ 379 h 1671"/>
                <a:gd name="T34" fmla="*/ 168 w 1279"/>
                <a:gd name="T35" fmla="*/ 245 h 1671"/>
                <a:gd name="T36" fmla="*/ 163 w 1279"/>
                <a:gd name="T37" fmla="*/ 146 h 1671"/>
                <a:gd name="T38" fmla="*/ 158 w 1279"/>
                <a:gd name="T39" fmla="*/ 63 h 1671"/>
                <a:gd name="T40" fmla="*/ 155 w 1279"/>
                <a:gd name="T41" fmla="*/ 0 h 1671"/>
                <a:gd name="T42" fmla="*/ 153 w 1279"/>
                <a:gd name="T43" fmla="*/ 0 h 1671"/>
                <a:gd name="T44" fmla="*/ 151 w 1279"/>
                <a:gd name="T45" fmla="*/ 65 h 1671"/>
                <a:gd name="T46" fmla="*/ 148 w 1279"/>
                <a:gd name="T47" fmla="*/ 146 h 1671"/>
                <a:gd name="T48" fmla="*/ 146 w 1279"/>
                <a:gd name="T49" fmla="*/ 374 h 1671"/>
                <a:gd name="T50" fmla="*/ 138 w 1279"/>
                <a:gd name="T51" fmla="*/ 386 h 1671"/>
                <a:gd name="T52" fmla="*/ 117 w 1279"/>
                <a:gd name="T53" fmla="*/ 401 h 1671"/>
                <a:gd name="T54" fmla="*/ 80 w 1279"/>
                <a:gd name="T55" fmla="*/ 418 h 1671"/>
                <a:gd name="T56" fmla="*/ 95 w 1279"/>
                <a:gd name="T57" fmla="*/ 425 h 1671"/>
                <a:gd name="T58" fmla="*/ 112 w 1279"/>
                <a:gd name="T59" fmla="*/ 427 h 1671"/>
                <a:gd name="T60" fmla="*/ 129 w 1279"/>
                <a:gd name="T61" fmla="*/ 427 h 1671"/>
                <a:gd name="T62" fmla="*/ 119 w 1279"/>
                <a:gd name="T63" fmla="*/ 439 h 1671"/>
                <a:gd name="T64" fmla="*/ 121 w 1279"/>
                <a:gd name="T65" fmla="*/ 481 h 1671"/>
                <a:gd name="T66" fmla="*/ 100 w 1279"/>
                <a:gd name="T67" fmla="*/ 486 h 1671"/>
                <a:gd name="T68" fmla="*/ 75 w 1279"/>
                <a:gd name="T69" fmla="*/ 498 h 1671"/>
                <a:gd name="T70" fmla="*/ 121 w 1279"/>
                <a:gd name="T71" fmla="*/ 507 h 1671"/>
                <a:gd name="T72" fmla="*/ 85 w 1279"/>
                <a:gd name="T73" fmla="*/ 520 h 1671"/>
                <a:gd name="T74" fmla="*/ 27 w 1279"/>
                <a:gd name="T75" fmla="*/ 1333 h 1671"/>
                <a:gd name="T76" fmla="*/ 126 w 1279"/>
                <a:gd name="T77" fmla="*/ 498 h 1671"/>
                <a:gd name="T78" fmla="*/ 121 w 1279"/>
                <a:gd name="T79" fmla="*/ 498 h 1671"/>
                <a:gd name="T80" fmla="*/ 121 w 1279"/>
                <a:gd name="T81" fmla="*/ 568 h 1671"/>
                <a:gd name="T82" fmla="*/ 119 w 1279"/>
                <a:gd name="T83" fmla="*/ 656 h 1671"/>
                <a:gd name="T84" fmla="*/ 138 w 1279"/>
                <a:gd name="T85" fmla="*/ 799 h 1671"/>
                <a:gd name="T86" fmla="*/ 124 w 1279"/>
                <a:gd name="T87" fmla="*/ 814 h 1671"/>
                <a:gd name="T88" fmla="*/ 119 w 1279"/>
                <a:gd name="T89" fmla="*/ 937 h 1671"/>
                <a:gd name="T90" fmla="*/ 141 w 1279"/>
                <a:gd name="T91" fmla="*/ 1071 h 1671"/>
                <a:gd name="T92" fmla="*/ 121 w 1279"/>
                <a:gd name="T93" fmla="*/ 1188 h 1671"/>
                <a:gd name="T94" fmla="*/ 129 w 1279"/>
                <a:gd name="T95" fmla="*/ 1185 h 1671"/>
                <a:gd name="T96" fmla="*/ 182 w 1279"/>
                <a:gd name="T97" fmla="*/ 656 h 1671"/>
                <a:gd name="T98" fmla="*/ 189 w 1279"/>
                <a:gd name="T99" fmla="*/ 799 h 1671"/>
                <a:gd name="T100" fmla="*/ 199 w 1279"/>
                <a:gd name="T101" fmla="*/ 937 h 1671"/>
                <a:gd name="T102" fmla="*/ 199 w 1279"/>
                <a:gd name="T103" fmla="*/ 957 h 1671"/>
                <a:gd name="T104" fmla="*/ 184 w 1279"/>
                <a:gd name="T105" fmla="*/ 1185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9" h="1671">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2" name="TextBox 11"/>
          <p:cNvSpPr txBox="1"/>
          <p:nvPr/>
        </p:nvSpPr>
        <p:spPr>
          <a:xfrm>
            <a:off x="424146" y="5389641"/>
            <a:ext cx="7342075" cy="769441"/>
          </a:xfrm>
          <a:prstGeom prst="rect">
            <a:avLst/>
          </a:prstGeom>
          <a:noFill/>
        </p:spPr>
        <p:txBody>
          <a:bodyPr wrap="none" rtlCol="0">
            <a:spAutoFit/>
          </a:bodyPr>
          <a:lstStyle/>
          <a:p>
            <a:r>
              <a:rPr lang="en-US" sz="4400" dirty="0" smtClean="0">
                <a:solidFill>
                  <a:schemeClr val="bg1"/>
                </a:solidFill>
              </a:rPr>
              <a:t>Thank you for your patience!</a:t>
            </a:r>
            <a:endParaRPr lang="en-US" sz="4400" b="1" dirty="0">
              <a:solidFill>
                <a:schemeClr val="bg1"/>
              </a:solidFill>
            </a:endParaRPr>
          </a:p>
        </p:txBody>
      </p:sp>
      <p:sp>
        <p:nvSpPr>
          <p:cNvPr id="13" name="TextBox 12"/>
          <p:cNvSpPr txBox="1"/>
          <p:nvPr/>
        </p:nvSpPr>
        <p:spPr>
          <a:xfrm>
            <a:off x="8275899" y="5112643"/>
            <a:ext cx="3621915" cy="1231106"/>
          </a:xfrm>
          <a:prstGeom prst="rect">
            <a:avLst/>
          </a:prstGeom>
          <a:noFill/>
        </p:spPr>
        <p:txBody>
          <a:bodyPr wrap="square" rtlCol="0">
            <a:spAutoFit/>
          </a:bodyPr>
          <a:lstStyle/>
          <a:p>
            <a:r>
              <a:rPr lang="en-US" sz="2000" dirty="0" smtClean="0">
                <a:solidFill>
                  <a:schemeClr val="bg1"/>
                </a:solidFill>
              </a:rPr>
              <a:t>Dimitris Gkikas.</a:t>
            </a:r>
          </a:p>
          <a:p>
            <a:r>
              <a:rPr lang="en-US" b="1" dirty="0" smtClean="0">
                <a:solidFill>
                  <a:schemeClr val="accent1"/>
                </a:solidFill>
              </a:rPr>
              <a:t>Artificial Intelligence &amp; Digital Marketing </a:t>
            </a:r>
            <a:r>
              <a:rPr lang="en-US" b="1" dirty="0" smtClean="0">
                <a:solidFill>
                  <a:schemeClr val="accent1"/>
                </a:solidFill>
              </a:rPr>
              <a:t>Researcher</a:t>
            </a:r>
          </a:p>
          <a:p>
            <a:r>
              <a:rPr lang="en-US" b="1" dirty="0" smtClean="0">
                <a:solidFill>
                  <a:schemeClr val="accent1"/>
                </a:solidFill>
              </a:rPr>
              <a:t>University Of </a:t>
            </a:r>
            <a:r>
              <a:rPr lang="en-US" b="1" dirty="0" err="1" smtClean="0">
                <a:solidFill>
                  <a:schemeClr val="accent1"/>
                </a:solidFill>
              </a:rPr>
              <a:t>Patras</a:t>
            </a:r>
            <a:r>
              <a:rPr lang="en-US" b="1" dirty="0" smtClean="0">
                <a:solidFill>
                  <a:schemeClr val="accent1"/>
                </a:solidFill>
              </a:rPr>
              <a:t> Greece</a:t>
            </a:r>
            <a:endParaRPr lang="en-US" b="1" dirty="0" smtClean="0">
              <a:solidFill>
                <a:schemeClr val="accent1"/>
              </a:solidFill>
            </a:endParaRPr>
          </a:p>
        </p:txBody>
      </p:sp>
      <p:cxnSp>
        <p:nvCxnSpPr>
          <p:cNvPr id="17" name="Straight Connector 16"/>
          <p:cNvCxnSpPr/>
          <p:nvPr/>
        </p:nvCxnSpPr>
        <p:spPr>
          <a:xfrm>
            <a:off x="8202478" y="5112643"/>
            <a:ext cx="0" cy="1603717"/>
          </a:xfrm>
          <a:prstGeom prst="line">
            <a:avLst/>
          </a:prstGeom>
          <a:ln w="254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596615"/>
      </p:ext>
    </p:extLst>
  </p:cSld>
  <p:clrMapOvr>
    <a:masterClrMapping/>
  </p:clrMapOvr>
  <mc:AlternateContent xmlns:mc="http://schemas.openxmlformats.org/markup-compatibility/2006" xmlns:p14="http://schemas.microsoft.com/office/powerpoint/2010/main">
    <mc:Choice Requires="p14">
      <p:transition spd="slow" p14:dur="4000" advClick="0">
        <p14:vortex dir="r"/>
      </p:transition>
    </mc:Choice>
    <mc:Fallback xmlns="">
      <p:transition spd="slow" advClick="0">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24">
      <a:dk1>
        <a:sysClr val="windowText" lastClr="000000"/>
      </a:dk1>
      <a:lt1>
        <a:sysClr val="window" lastClr="FFFFFF"/>
      </a:lt1>
      <a:dk2>
        <a:srgbClr val="44546A"/>
      </a:dk2>
      <a:lt2>
        <a:srgbClr val="E7E6E6"/>
      </a:lt2>
      <a:accent1>
        <a:srgbClr val="287CC0"/>
      </a:accent1>
      <a:accent2>
        <a:srgbClr val="26BBB0"/>
      </a:accent2>
      <a:accent3>
        <a:srgbClr val="287CC0"/>
      </a:accent3>
      <a:accent4>
        <a:srgbClr val="26BBB0"/>
      </a:accent4>
      <a:accent5>
        <a:srgbClr val="287CC0"/>
      </a:accent5>
      <a:accent6>
        <a:srgbClr val="26BBB0"/>
      </a:accent6>
      <a:hlink>
        <a:srgbClr val="0563C1"/>
      </a:hlink>
      <a:folHlink>
        <a:srgbClr val="954F72"/>
      </a:folHlink>
    </a:clrScheme>
    <a:fontScheme name="Custom 16">
      <a:majorFont>
        <a:latin typeface="Caviar Dreams"/>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1913</TotalTime>
  <Words>844</Words>
  <Application>Microsoft Office PowerPoint</Application>
  <PresentationFormat>Widescreen</PresentationFormat>
  <Paragraphs>161</Paragraphs>
  <Slides>18</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Bebas Neue</vt:lpstr>
      <vt:lpstr>Calibri</vt:lpstr>
      <vt:lpstr>Caviar Dreams</vt:lpstr>
      <vt:lpstr>Lato</vt:lpstr>
      <vt:lpstr>Open Sans</vt:lpstr>
      <vt:lpstr>Roboto Condensed Regular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bachtiar nurhakim</dc:creator>
  <cp:lastModifiedBy>Dimi Gki</cp:lastModifiedBy>
  <cp:revision>166</cp:revision>
  <dcterms:created xsi:type="dcterms:W3CDTF">2017-08-17T02:10:35Z</dcterms:created>
  <dcterms:modified xsi:type="dcterms:W3CDTF">2018-06-18T19:30:28Z</dcterms:modified>
</cp:coreProperties>
</file>