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9"/>
  </p:notesMasterIdLst>
  <p:handoutMasterIdLst>
    <p:handoutMasterId r:id="rId10"/>
  </p:handoutMasterIdLst>
  <p:sldIdLst>
    <p:sldId id="375" r:id="rId3"/>
    <p:sldId id="372" r:id="rId4"/>
    <p:sldId id="322" r:id="rId5"/>
    <p:sldId id="323" r:id="rId6"/>
    <p:sldId id="376" r:id="rId7"/>
    <p:sldId id="377" r:id="rId8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F08BCA33-FB1E-41A3-85AA-F44767A1BFC5}">
          <p14:sldIdLst>
            <p14:sldId id="375"/>
            <p14:sldId id="372"/>
            <p14:sldId id="322"/>
            <p14:sldId id="323"/>
            <p14:sldId id="376"/>
            <p14:sldId id="377"/>
          </p14:sldIdLst>
        </p14:section>
        <p14:section name="Section par défaut" id="{AA43C54F-EB78-4685-822C-1E21A9E02B5C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5" userDrawn="1">
          <p15:clr>
            <a:srgbClr val="A4A3A4"/>
          </p15:clr>
        </p15:guide>
        <p15:guide id="2" pos="731" userDrawn="1">
          <p15:clr>
            <a:srgbClr val="A4A3A4"/>
          </p15:clr>
        </p15:guide>
        <p15:guide id="3" pos="1633" userDrawn="1">
          <p15:clr>
            <a:srgbClr val="A4A3A4"/>
          </p15:clr>
        </p15:guide>
        <p15:guide id="4" orient="horz" pos="17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B3B9"/>
    <a:srgbClr val="D856A0"/>
    <a:srgbClr val="B89D28"/>
    <a:srgbClr val="F1F2F4"/>
    <a:srgbClr val="03365F"/>
    <a:srgbClr val="37A3F9"/>
    <a:srgbClr val="F1535E"/>
    <a:srgbClr val="044B86"/>
    <a:srgbClr val="032745"/>
    <a:srgbClr val="022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12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210" y="-58"/>
      </p:cViewPr>
      <p:guideLst>
        <p:guide orient="horz" pos="5"/>
        <p:guide orient="horz" pos="1706"/>
        <p:guide pos="731"/>
        <p:guide pos="1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notesViewPr>
    <p:cSldViewPr snapToGrid="0" showGuides="1">
      <p:cViewPr varScale="1">
        <p:scale>
          <a:sx n="119" d="100"/>
          <a:sy n="119" d="100"/>
        </p:scale>
        <p:origin x="379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471F0-DC8E-45A5-B01E-8AD4109DD056}" type="datetimeFigureOut">
              <a:rPr lang="fr-FR" smtClean="0"/>
              <a:t>19/06/2018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73B4D-17E9-4A87-A437-6E849CB006A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0479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C3799-4112-44C0-8207-91F6DBF3B554}" type="datetimeFigureOut">
              <a:rPr lang="fr-FR" smtClean="0"/>
              <a:t>19/06/2018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5ABF3-6035-4AA4-AD20-FC0C921300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91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2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COFACE, THE MOST AGILE GLOBAL TRADE CREDIT PARTNER IN THE INDUSTRY</a:t>
            </a:r>
            <a:endParaRPr lang="fr-FR" dirty="0"/>
          </a:p>
        </p:txBody>
      </p:sp>
      <p:sp>
        <p:nvSpPr>
          <p:cNvPr id="25" name="Espace réservé du texte 18"/>
          <p:cNvSpPr>
            <a:spLocks noGrp="1"/>
          </p:cNvSpPr>
          <p:nvPr>
            <p:ph type="body" sz="quarter" idx="13" hasCustomPrompt="1"/>
          </p:nvPr>
        </p:nvSpPr>
        <p:spPr>
          <a:xfrm>
            <a:off x="619125" y="6534149"/>
            <a:ext cx="3600" cy="118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010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/>
          <p:cNvSpPr>
            <a:spLocks noGrp="1"/>
          </p:cNvSpPr>
          <p:nvPr>
            <p:ph type="pic" sz="quarter" idx="15"/>
          </p:nvPr>
        </p:nvSpPr>
        <p:spPr>
          <a:xfrm>
            <a:off x="2677794" y="0"/>
            <a:ext cx="9704705" cy="6857999"/>
          </a:xfrm>
          <a:prstGeom prst="parallelogram">
            <a:avLst>
              <a:gd name="adj" fmla="val 44390"/>
            </a:avLst>
          </a:prstGeom>
          <a:noFill/>
        </p:spPr>
        <p:txBody>
          <a:bodyPr anchor="ctr"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11" name="Espace réservé du texte 44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55564"/>
          </a:xfrm>
          <a:blipFill dpi="0" rotWithShape="1">
            <a:blip r:embed="rId2"/>
            <a:srcRect/>
            <a:tile tx="6350" ty="0" sx="100000" sy="100000" flip="none" algn="tl"/>
          </a:blipFill>
        </p:spPr>
        <p:txBody>
          <a:bodyPr wrap="square" bIns="0">
            <a:spAutoFit/>
          </a:bodyPr>
          <a:lstStyle>
            <a:lvl1pPr marL="0" indent="0">
              <a:spcBef>
                <a:spcPts val="0"/>
              </a:spcBef>
              <a:buNone/>
              <a:defRPr sz="2400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bg2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grpSp>
        <p:nvGrpSpPr>
          <p:cNvPr id="10" name="Groupe 9"/>
          <p:cNvGrpSpPr/>
          <p:nvPr userDrawn="1"/>
        </p:nvGrpSpPr>
        <p:grpSpPr>
          <a:xfrm>
            <a:off x="610636" y="5905500"/>
            <a:ext cx="1552974" cy="490539"/>
            <a:chOff x="-8151813" y="-601663"/>
            <a:chExt cx="25546051" cy="8069263"/>
          </a:xfrm>
        </p:grpSpPr>
        <p:sp>
          <p:nvSpPr>
            <p:cNvPr id="13" name="Freeform 27"/>
            <p:cNvSpPr>
              <a:spLocks/>
            </p:cNvSpPr>
            <p:nvPr userDrawn="1"/>
          </p:nvSpPr>
          <p:spPr bwMode="auto">
            <a:xfrm>
              <a:off x="3244850" y="1512888"/>
              <a:ext cx="4573588" cy="3840163"/>
            </a:xfrm>
            <a:custGeom>
              <a:avLst/>
              <a:gdLst>
                <a:gd name="T0" fmla="*/ 550 w 555"/>
                <a:gd name="T1" fmla="*/ 457 h 465"/>
                <a:gd name="T2" fmla="*/ 555 w 555"/>
                <a:gd name="T3" fmla="*/ 451 h 465"/>
                <a:gd name="T4" fmla="*/ 555 w 555"/>
                <a:gd name="T5" fmla="*/ 254 h 465"/>
                <a:gd name="T6" fmla="*/ 277 w 555"/>
                <a:gd name="T7" fmla="*/ 0 h 465"/>
                <a:gd name="T8" fmla="*/ 0 w 555"/>
                <a:gd name="T9" fmla="*/ 241 h 465"/>
                <a:gd name="T10" fmla="*/ 264 w 555"/>
                <a:gd name="T11" fmla="*/ 465 h 465"/>
                <a:gd name="T12" fmla="*/ 344 w 555"/>
                <a:gd name="T13" fmla="*/ 457 h 465"/>
                <a:gd name="T14" fmla="*/ 362 w 555"/>
                <a:gd name="T15" fmla="*/ 399 h 465"/>
                <a:gd name="T16" fmla="*/ 355 w 555"/>
                <a:gd name="T17" fmla="*/ 390 h 465"/>
                <a:gd name="T18" fmla="*/ 272 w 555"/>
                <a:gd name="T19" fmla="*/ 405 h 465"/>
                <a:gd name="T20" fmla="*/ 110 w 555"/>
                <a:gd name="T21" fmla="*/ 240 h 465"/>
                <a:gd name="T22" fmla="*/ 281 w 555"/>
                <a:gd name="T23" fmla="*/ 60 h 465"/>
                <a:gd name="T24" fmla="*/ 447 w 555"/>
                <a:gd name="T25" fmla="*/ 252 h 465"/>
                <a:gd name="T26" fmla="*/ 447 w 555"/>
                <a:gd name="T27" fmla="*/ 451 h 465"/>
                <a:gd name="T28" fmla="*/ 452 w 555"/>
                <a:gd name="T29" fmla="*/ 457 h 465"/>
                <a:gd name="T30" fmla="*/ 550 w 555"/>
                <a:gd name="T31" fmla="*/ 45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5" h="465">
                  <a:moveTo>
                    <a:pt x="550" y="457"/>
                  </a:moveTo>
                  <a:cubicBezTo>
                    <a:pt x="555" y="457"/>
                    <a:pt x="555" y="454"/>
                    <a:pt x="555" y="451"/>
                  </a:cubicBezTo>
                  <a:cubicBezTo>
                    <a:pt x="555" y="254"/>
                    <a:pt x="555" y="254"/>
                    <a:pt x="555" y="254"/>
                  </a:cubicBezTo>
                  <a:cubicBezTo>
                    <a:pt x="555" y="112"/>
                    <a:pt x="481" y="0"/>
                    <a:pt x="277" y="0"/>
                  </a:cubicBezTo>
                  <a:cubicBezTo>
                    <a:pt x="115" y="0"/>
                    <a:pt x="0" y="91"/>
                    <a:pt x="0" y="241"/>
                  </a:cubicBezTo>
                  <a:cubicBezTo>
                    <a:pt x="0" y="362"/>
                    <a:pt x="73" y="465"/>
                    <a:pt x="264" y="465"/>
                  </a:cubicBezTo>
                  <a:cubicBezTo>
                    <a:pt x="292" y="465"/>
                    <a:pt x="319" y="462"/>
                    <a:pt x="344" y="457"/>
                  </a:cubicBezTo>
                  <a:cubicBezTo>
                    <a:pt x="362" y="399"/>
                    <a:pt x="362" y="399"/>
                    <a:pt x="362" y="399"/>
                  </a:cubicBezTo>
                  <a:cubicBezTo>
                    <a:pt x="364" y="392"/>
                    <a:pt x="360" y="389"/>
                    <a:pt x="355" y="390"/>
                  </a:cubicBezTo>
                  <a:cubicBezTo>
                    <a:pt x="329" y="400"/>
                    <a:pt x="304" y="405"/>
                    <a:pt x="272" y="405"/>
                  </a:cubicBezTo>
                  <a:cubicBezTo>
                    <a:pt x="145" y="405"/>
                    <a:pt x="110" y="316"/>
                    <a:pt x="110" y="240"/>
                  </a:cubicBezTo>
                  <a:cubicBezTo>
                    <a:pt x="110" y="127"/>
                    <a:pt x="176" y="60"/>
                    <a:pt x="281" y="60"/>
                  </a:cubicBezTo>
                  <a:cubicBezTo>
                    <a:pt x="408" y="60"/>
                    <a:pt x="447" y="137"/>
                    <a:pt x="447" y="252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455"/>
                    <a:pt x="449" y="457"/>
                    <a:pt x="452" y="457"/>
                  </a:cubicBezTo>
                  <a:lnTo>
                    <a:pt x="550" y="457"/>
                  </a:lnTo>
                  <a:close/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28"/>
            <p:cNvSpPr>
              <a:spLocks/>
            </p:cNvSpPr>
            <p:nvPr userDrawn="1"/>
          </p:nvSpPr>
          <p:spPr bwMode="auto">
            <a:xfrm>
              <a:off x="377825" y="-601663"/>
              <a:ext cx="3913188" cy="5889625"/>
            </a:xfrm>
            <a:custGeom>
              <a:avLst/>
              <a:gdLst>
                <a:gd name="T0" fmla="*/ 434 w 475"/>
                <a:gd name="T1" fmla="*/ 95 h 713"/>
                <a:gd name="T2" fmla="*/ 443 w 475"/>
                <a:gd name="T3" fmla="*/ 94 h 713"/>
                <a:gd name="T4" fmla="*/ 475 w 475"/>
                <a:gd name="T5" fmla="*/ 30 h 713"/>
                <a:gd name="T6" fmla="*/ 308 w 475"/>
                <a:gd name="T7" fmla="*/ 0 h 713"/>
                <a:gd name="T8" fmla="*/ 70 w 475"/>
                <a:gd name="T9" fmla="*/ 225 h 713"/>
                <a:gd name="T10" fmla="*/ 70 w 475"/>
                <a:gd name="T11" fmla="*/ 274 h 713"/>
                <a:gd name="T12" fmla="*/ 6 w 475"/>
                <a:gd name="T13" fmla="*/ 274 h 713"/>
                <a:gd name="T14" fmla="*/ 0 w 475"/>
                <a:gd name="T15" fmla="*/ 280 h 713"/>
                <a:gd name="T16" fmla="*/ 0 w 475"/>
                <a:gd name="T17" fmla="*/ 318 h 713"/>
                <a:gd name="T18" fmla="*/ 6 w 475"/>
                <a:gd name="T19" fmla="*/ 324 h 713"/>
                <a:gd name="T20" fmla="*/ 71 w 475"/>
                <a:gd name="T21" fmla="*/ 324 h 713"/>
                <a:gd name="T22" fmla="*/ 71 w 475"/>
                <a:gd name="T23" fmla="*/ 707 h 713"/>
                <a:gd name="T24" fmla="*/ 77 w 475"/>
                <a:gd name="T25" fmla="*/ 713 h 713"/>
                <a:gd name="T26" fmla="*/ 164 w 475"/>
                <a:gd name="T27" fmla="*/ 713 h 713"/>
                <a:gd name="T28" fmla="*/ 168 w 475"/>
                <a:gd name="T29" fmla="*/ 707 h 713"/>
                <a:gd name="T30" fmla="*/ 168 w 475"/>
                <a:gd name="T31" fmla="*/ 324 h 713"/>
                <a:gd name="T32" fmla="*/ 288 w 475"/>
                <a:gd name="T33" fmla="*/ 324 h 713"/>
                <a:gd name="T34" fmla="*/ 297 w 475"/>
                <a:gd name="T35" fmla="*/ 318 h 713"/>
                <a:gd name="T36" fmla="*/ 316 w 475"/>
                <a:gd name="T37" fmla="*/ 280 h 713"/>
                <a:gd name="T38" fmla="*/ 310 w 475"/>
                <a:gd name="T39" fmla="*/ 274 h 713"/>
                <a:gd name="T40" fmla="*/ 168 w 475"/>
                <a:gd name="T41" fmla="*/ 274 h 713"/>
                <a:gd name="T42" fmla="*/ 168 w 475"/>
                <a:gd name="T43" fmla="*/ 211 h 713"/>
                <a:gd name="T44" fmla="*/ 311 w 475"/>
                <a:gd name="T45" fmla="*/ 59 h 713"/>
                <a:gd name="T46" fmla="*/ 434 w 475"/>
                <a:gd name="T47" fmla="*/ 95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5" h="713">
                  <a:moveTo>
                    <a:pt x="434" y="95"/>
                  </a:moveTo>
                  <a:cubicBezTo>
                    <a:pt x="437" y="98"/>
                    <a:pt x="441" y="98"/>
                    <a:pt x="443" y="94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36" y="12"/>
                    <a:pt x="368" y="0"/>
                    <a:pt x="308" y="0"/>
                  </a:cubicBezTo>
                  <a:cubicBezTo>
                    <a:pt x="170" y="0"/>
                    <a:pt x="70" y="72"/>
                    <a:pt x="70" y="225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6" y="274"/>
                    <a:pt x="6" y="274"/>
                    <a:pt x="6" y="274"/>
                  </a:cubicBezTo>
                  <a:cubicBezTo>
                    <a:pt x="3" y="274"/>
                    <a:pt x="0" y="276"/>
                    <a:pt x="0" y="28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22"/>
                    <a:pt x="3" y="324"/>
                    <a:pt x="6" y="324"/>
                  </a:cubicBezTo>
                  <a:cubicBezTo>
                    <a:pt x="71" y="324"/>
                    <a:pt x="71" y="324"/>
                    <a:pt x="71" y="324"/>
                  </a:cubicBezTo>
                  <a:cubicBezTo>
                    <a:pt x="71" y="707"/>
                    <a:pt x="71" y="707"/>
                    <a:pt x="71" y="707"/>
                  </a:cubicBezTo>
                  <a:cubicBezTo>
                    <a:pt x="71" y="710"/>
                    <a:pt x="73" y="713"/>
                    <a:pt x="77" y="713"/>
                  </a:cubicBezTo>
                  <a:cubicBezTo>
                    <a:pt x="164" y="713"/>
                    <a:pt x="164" y="713"/>
                    <a:pt x="164" y="713"/>
                  </a:cubicBezTo>
                  <a:cubicBezTo>
                    <a:pt x="167" y="713"/>
                    <a:pt x="168" y="710"/>
                    <a:pt x="168" y="707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288" y="324"/>
                    <a:pt x="288" y="324"/>
                    <a:pt x="288" y="324"/>
                  </a:cubicBezTo>
                  <a:cubicBezTo>
                    <a:pt x="293" y="324"/>
                    <a:pt x="295" y="322"/>
                    <a:pt x="297" y="318"/>
                  </a:cubicBezTo>
                  <a:cubicBezTo>
                    <a:pt x="316" y="280"/>
                    <a:pt x="316" y="280"/>
                    <a:pt x="316" y="280"/>
                  </a:cubicBezTo>
                  <a:cubicBezTo>
                    <a:pt x="317" y="276"/>
                    <a:pt x="314" y="274"/>
                    <a:pt x="310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68" y="134"/>
                    <a:pt x="200" y="59"/>
                    <a:pt x="311" y="59"/>
                  </a:cubicBezTo>
                  <a:cubicBezTo>
                    <a:pt x="362" y="59"/>
                    <a:pt x="404" y="75"/>
                    <a:pt x="434" y="95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29"/>
            <p:cNvSpPr>
              <a:spLocks/>
            </p:cNvSpPr>
            <p:nvPr userDrawn="1"/>
          </p:nvSpPr>
          <p:spPr bwMode="auto">
            <a:xfrm>
              <a:off x="12779375" y="1504950"/>
              <a:ext cx="4614863" cy="3857625"/>
            </a:xfrm>
            <a:custGeom>
              <a:avLst/>
              <a:gdLst>
                <a:gd name="T0" fmla="*/ 466 w 560"/>
                <a:gd name="T1" fmla="*/ 446 h 467"/>
                <a:gd name="T2" fmla="*/ 495 w 560"/>
                <a:gd name="T3" fmla="*/ 391 h 467"/>
                <a:gd name="T4" fmla="*/ 489 w 560"/>
                <a:gd name="T5" fmla="*/ 384 h 467"/>
                <a:gd name="T6" fmla="*/ 324 w 560"/>
                <a:gd name="T7" fmla="*/ 407 h 467"/>
                <a:gd name="T8" fmla="*/ 111 w 560"/>
                <a:gd name="T9" fmla="*/ 235 h 467"/>
                <a:gd name="T10" fmla="*/ 285 w 560"/>
                <a:gd name="T11" fmla="*/ 56 h 467"/>
                <a:gd name="T12" fmla="*/ 439 w 560"/>
                <a:gd name="T13" fmla="*/ 207 h 467"/>
                <a:gd name="T14" fmla="*/ 172 w 560"/>
                <a:gd name="T15" fmla="*/ 207 h 467"/>
                <a:gd name="T16" fmla="*/ 165 w 560"/>
                <a:gd name="T17" fmla="*/ 213 h 467"/>
                <a:gd name="T18" fmla="*/ 165 w 560"/>
                <a:gd name="T19" fmla="*/ 250 h 467"/>
                <a:gd name="T20" fmla="*/ 172 w 560"/>
                <a:gd name="T21" fmla="*/ 256 h 467"/>
                <a:gd name="T22" fmla="*/ 535 w 560"/>
                <a:gd name="T23" fmla="*/ 256 h 467"/>
                <a:gd name="T24" fmla="*/ 547 w 560"/>
                <a:gd name="T25" fmla="*/ 248 h 467"/>
                <a:gd name="T26" fmla="*/ 285 w 560"/>
                <a:gd name="T27" fmla="*/ 0 h 467"/>
                <a:gd name="T28" fmla="*/ 0 w 560"/>
                <a:gd name="T29" fmla="*/ 235 h 467"/>
                <a:gd name="T30" fmla="*/ 308 w 560"/>
                <a:gd name="T31" fmla="*/ 467 h 467"/>
                <a:gd name="T32" fmla="*/ 466 w 560"/>
                <a:gd name="T33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0" h="467">
                  <a:moveTo>
                    <a:pt x="466" y="446"/>
                  </a:moveTo>
                  <a:cubicBezTo>
                    <a:pt x="495" y="391"/>
                    <a:pt x="495" y="391"/>
                    <a:pt x="495" y="391"/>
                  </a:cubicBezTo>
                  <a:cubicBezTo>
                    <a:pt x="497" y="386"/>
                    <a:pt x="494" y="382"/>
                    <a:pt x="489" y="384"/>
                  </a:cubicBezTo>
                  <a:cubicBezTo>
                    <a:pt x="453" y="395"/>
                    <a:pt x="401" y="407"/>
                    <a:pt x="324" y="407"/>
                  </a:cubicBezTo>
                  <a:cubicBezTo>
                    <a:pt x="183" y="407"/>
                    <a:pt x="111" y="345"/>
                    <a:pt x="111" y="235"/>
                  </a:cubicBezTo>
                  <a:cubicBezTo>
                    <a:pt x="111" y="119"/>
                    <a:pt x="172" y="56"/>
                    <a:pt x="285" y="56"/>
                  </a:cubicBezTo>
                  <a:cubicBezTo>
                    <a:pt x="395" y="56"/>
                    <a:pt x="445" y="133"/>
                    <a:pt x="439" y="207"/>
                  </a:cubicBezTo>
                  <a:cubicBezTo>
                    <a:pt x="172" y="207"/>
                    <a:pt x="172" y="207"/>
                    <a:pt x="172" y="207"/>
                  </a:cubicBezTo>
                  <a:cubicBezTo>
                    <a:pt x="168" y="207"/>
                    <a:pt x="165" y="210"/>
                    <a:pt x="165" y="213"/>
                  </a:cubicBezTo>
                  <a:cubicBezTo>
                    <a:pt x="165" y="250"/>
                    <a:pt x="165" y="250"/>
                    <a:pt x="165" y="250"/>
                  </a:cubicBezTo>
                  <a:cubicBezTo>
                    <a:pt x="165" y="254"/>
                    <a:pt x="166" y="256"/>
                    <a:pt x="172" y="256"/>
                  </a:cubicBezTo>
                  <a:cubicBezTo>
                    <a:pt x="535" y="256"/>
                    <a:pt x="535" y="256"/>
                    <a:pt x="535" y="256"/>
                  </a:cubicBezTo>
                  <a:cubicBezTo>
                    <a:pt x="542" y="256"/>
                    <a:pt x="546" y="255"/>
                    <a:pt x="547" y="248"/>
                  </a:cubicBezTo>
                  <a:cubicBezTo>
                    <a:pt x="560" y="120"/>
                    <a:pt x="479" y="0"/>
                    <a:pt x="285" y="0"/>
                  </a:cubicBezTo>
                  <a:cubicBezTo>
                    <a:pt x="110" y="0"/>
                    <a:pt x="0" y="100"/>
                    <a:pt x="0" y="235"/>
                  </a:cubicBezTo>
                  <a:cubicBezTo>
                    <a:pt x="0" y="390"/>
                    <a:pt x="110" y="467"/>
                    <a:pt x="308" y="467"/>
                  </a:cubicBezTo>
                  <a:cubicBezTo>
                    <a:pt x="373" y="467"/>
                    <a:pt x="428" y="459"/>
                    <a:pt x="466" y="446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30"/>
            <p:cNvSpPr>
              <a:spLocks/>
            </p:cNvSpPr>
            <p:nvPr userDrawn="1"/>
          </p:nvSpPr>
          <p:spPr bwMode="auto">
            <a:xfrm>
              <a:off x="-8151813" y="1504950"/>
              <a:ext cx="4367213" cy="3840163"/>
            </a:xfrm>
            <a:custGeom>
              <a:avLst/>
              <a:gdLst>
                <a:gd name="T0" fmla="*/ 289 w 530"/>
                <a:gd name="T1" fmla="*/ 0 h 465"/>
                <a:gd name="T2" fmla="*/ 0 w 530"/>
                <a:gd name="T3" fmla="*/ 232 h 465"/>
                <a:gd name="T4" fmla="*/ 278 w 530"/>
                <a:gd name="T5" fmla="*/ 465 h 465"/>
                <a:gd name="T6" fmla="*/ 355 w 530"/>
                <a:gd name="T7" fmla="*/ 458 h 465"/>
                <a:gd name="T8" fmla="*/ 383 w 530"/>
                <a:gd name="T9" fmla="*/ 402 h 465"/>
                <a:gd name="T10" fmla="*/ 376 w 530"/>
                <a:gd name="T11" fmla="*/ 391 h 465"/>
                <a:gd name="T12" fmla="*/ 276 w 530"/>
                <a:gd name="T13" fmla="*/ 406 h 465"/>
                <a:gd name="T14" fmla="*/ 110 w 530"/>
                <a:gd name="T15" fmla="*/ 232 h 465"/>
                <a:gd name="T16" fmla="*/ 288 w 530"/>
                <a:gd name="T17" fmla="*/ 58 h 465"/>
                <a:gd name="T18" fmla="*/ 466 w 530"/>
                <a:gd name="T19" fmla="*/ 174 h 465"/>
                <a:gd name="T20" fmla="*/ 479 w 530"/>
                <a:gd name="T21" fmla="*/ 174 h 465"/>
                <a:gd name="T22" fmla="*/ 530 w 530"/>
                <a:gd name="T23" fmla="*/ 75 h 465"/>
                <a:gd name="T24" fmla="*/ 289 w 530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0" h="465">
                  <a:moveTo>
                    <a:pt x="289" y="0"/>
                  </a:moveTo>
                  <a:cubicBezTo>
                    <a:pt x="96" y="0"/>
                    <a:pt x="0" y="99"/>
                    <a:pt x="0" y="232"/>
                  </a:cubicBezTo>
                  <a:cubicBezTo>
                    <a:pt x="0" y="358"/>
                    <a:pt x="86" y="465"/>
                    <a:pt x="278" y="465"/>
                  </a:cubicBezTo>
                  <a:cubicBezTo>
                    <a:pt x="306" y="465"/>
                    <a:pt x="332" y="462"/>
                    <a:pt x="355" y="458"/>
                  </a:cubicBezTo>
                  <a:cubicBezTo>
                    <a:pt x="383" y="402"/>
                    <a:pt x="383" y="402"/>
                    <a:pt x="383" y="402"/>
                  </a:cubicBezTo>
                  <a:cubicBezTo>
                    <a:pt x="387" y="393"/>
                    <a:pt x="380" y="391"/>
                    <a:pt x="376" y="391"/>
                  </a:cubicBezTo>
                  <a:cubicBezTo>
                    <a:pt x="348" y="399"/>
                    <a:pt x="323" y="406"/>
                    <a:pt x="276" y="406"/>
                  </a:cubicBezTo>
                  <a:cubicBezTo>
                    <a:pt x="182" y="406"/>
                    <a:pt x="110" y="349"/>
                    <a:pt x="110" y="232"/>
                  </a:cubicBezTo>
                  <a:cubicBezTo>
                    <a:pt x="110" y="123"/>
                    <a:pt x="179" y="58"/>
                    <a:pt x="288" y="58"/>
                  </a:cubicBezTo>
                  <a:cubicBezTo>
                    <a:pt x="385" y="58"/>
                    <a:pt x="443" y="109"/>
                    <a:pt x="466" y="174"/>
                  </a:cubicBezTo>
                  <a:cubicBezTo>
                    <a:pt x="467" y="180"/>
                    <a:pt x="476" y="179"/>
                    <a:pt x="479" y="174"/>
                  </a:cubicBezTo>
                  <a:cubicBezTo>
                    <a:pt x="530" y="75"/>
                    <a:pt x="530" y="75"/>
                    <a:pt x="530" y="75"/>
                  </a:cubicBezTo>
                  <a:cubicBezTo>
                    <a:pt x="480" y="36"/>
                    <a:pt x="397" y="0"/>
                    <a:pt x="289" y="0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31"/>
            <p:cNvSpPr>
              <a:spLocks/>
            </p:cNvSpPr>
            <p:nvPr userDrawn="1"/>
          </p:nvSpPr>
          <p:spPr bwMode="auto">
            <a:xfrm>
              <a:off x="8593138" y="1512888"/>
              <a:ext cx="3856038" cy="3840163"/>
            </a:xfrm>
            <a:custGeom>
              <a:avLst/>
              <a:gdLst>
                <a:gd name="T0" fmla="*/ 109 w 468"/>
                <a:gd name="T1" fmla="*/ 232 h 465"/>
                <a:gd name="T2" fmla="*/ 287 w 468"/>
                <a:gd name="T3" fmla="*/ 405 h 465"/>
                <a:gd name="T4" fmla="*/ 406 w 468"/>
                <a:gd name="T5" fmla="*/ 386 h 465"/>
                <a:gd name="T6" fmla="*/ 413 w 468"/>
                <a:gd name="T7" fmla="*/ 392 h 465"/>
                <a:gd name="T8" fmla="*/ 382 w 468"/>
                <a:gd name="T9" fmla="*/ 450 h 465"/>
                <a:gd name="T10" fmla="*/ 278 w 468"/>
                <a:gd name="T11" fmla="*/ 465 h 465"/>
                <a:gd name="T12" fmla="*/ 0 w 468"/>
                <a:gd name="T13" fmla="*/ 232 h 465"/>
                <a:gd name="T14" fmla="*/ 278 w 468"/>
                <a:gd name="T15" fmla="*/ 0 h 465"/>
                <a:gd name="T16" fmla="*/ 468 w 468"/>
                <a:gd name="T17" fmla="*/ 45 h 465"/>
                <a:gd name="T18" fmla="*/ 435 w 468"/>
                <a:gd name="T19" fmla="*/ 107 h 465"/>
                <a:gd name="T20" fmla="*/ 425 w 468"/>
                <a:gd name="T21" fmla="*/ 107 h 465"/>
                <a:gd name="T22" fmla="*/ 287 w 468"/>
                <a:gd name="T23" fmla="*/ 60 h 465"/>
                <a:gd name="T24" fmla="*/ 109 w 468"/>
                <a:gd name="T25" fmla="*/ 23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65">
                  <a:moveTo>
                    <a:pt x="109" y="232"/>
                  </a:moveTo>
                  <a:cubicBezTo>
                    <a:pt x="109" y="343"/>
                    <a:pt x="186" y="405"/>
                    <a:pt x="287" y="405"/>
                  </a:cubicBezTo>
                  <a:cubicBezTo>
                    <a:pt x="330" y="405"/>
                    <a:pt x="363" y="402"/>
                    <a:pt x="406" y="386"/>
                  </a:cubicBezTo>
                  <a:cubicBezTo>
                    <a:pt x="411" y="384"/>
                    <a:pt x="416" y="386"/>
                    <a:pt x="413" y="392"/>
                  </a:cubicBezTo>
                  <a:cubicBezTo>
                    <a:pt x="382" y="450"/>
                    <a:pt x="382" y="450"/>
                    <a:pt x="382" y="450"/>
                  </a:cubicBezTo>
                  <a:cubicBezTo>
                    <a:pt x="346" y="462"/>
                    <a:pt x="319" y="465"/>
                    <a:pt x="278" y="465"/>
                  </a:cubicBezTo>
                  <a:cubicBezTo>
                    <a:pt x="101" y="465"/>
                    <a:pt x="0" y="365"/>
                    <a:pt x="0" y="232"/>
                  </a:cubicBezTo>
                  <a:cubicBezTo>
                    <a:pt x="0" y="100"/>
                    <a:pt x="101" y="0"/>
                    <a:pt x="278" y="0"/>
                  </a:cubicBezTo>
                  <a:cubicBezTo>
                    <a:pt x="364" y="0"/>
                    <a:pt x="433" y="23"/>
                    <a:pt x="468" y="45"/>
                  </a:cubicBezTo>
                  <a:cubicBezTo>
                    <a:pt x="435" y="107"/>
                    <a:pt x="435" y="107"/>
                    <a:pt x="435" y="107"/>
                  </a:cubicBezTo>
                  <a:cubicBezTo>
                    <a:pt x="433" y="111"/>
                    <a:pt x="429" y="111"/>
                    <a:pt x="425" y="107"/>
                  </a:cubicBezTo>
                  <a:cubicBezTo>
                    <a:pt x="396" y="78"/>
                    <a:pt x="344" y="60"/>
                    <a:pt x="287" y="60"/>
                  </a:cubicBezTo>
                  <a:cubicBezTo>
                    <a:pt x="186" y="60"/>
                    <a:pt x="109" y="122"/>
                    <a:pt x="109" y="232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32"/>
            <p:cNvSpPr>
              <a:spLocks/>
            </p:cNvSpPr>
            <p:nvPr userDrawn="1"/>
          </p:nvSpPr>
          <p:spPr bwMode="auto">
            <a:xfrm>
              <a:off x="-4402138" y="1504950"/>
              <a:ext cx="4359275" cy="3840163"/>
            </a:xfrm>
            <a:custGeom>
              <a:avLst/>
              <a:gdLst>
                <a:gd name="T0" fmla="*/ 242 w 529"/>
                <a:gd name="T1" fmla="*/ 407 h 465"/>
                <a:gd name="T2" fmla="*/ 64 w 529"/>
                <a:gd name="T3" fmla="*/ 291 h 465"/>
                <a:gd name="T4" fmla="*/ 51 w 529"/>
                <a:gd name="T5" fmla="*/ 291 h 465"/>
                <a:gd name="T6" fmla="*/ 0 w 529"/>
                <a:gd name="T7" fmla="*/ 390 h 465"/>
                <a:gd name="T8" fmla="*/ 240 w 529"/>
                <a:gd name="T9" fmla="*/ 465 h 465"/>
                <a:gd name="T10" fmla="*/ 529 w 529"/>
                <a:gd name="T11" fmla="*/ 233 h 465"/>
                <a:gd name="T12" fmla="*/ 252 w 529"/>
                <a:gd name="T13" fmla="*/ 0 h 465"/>
                <a:gd name="T14" fmla="*/ 174 w 529"/>
                <a:gd name="T15" fmla="*/ 7 h 465"/>
                <a:gd name="T16" fmla="*/ 146 w 529"/>
                <a:gd name="T17" fmla="*/ 63 h 465"/>
                <a:gd name="T18" fmla="*/ 154 w 529"/>
                <a:gd name="T19" fmla="*/ 74 h 465"/>
                <a:gd name="T20" fmla="*/ 254 w 529"/>
                <a:gd name="T21" fmla="*/ 59 h 465"/>
                <a:gd name="T22" fmla="*/ 419 w 529"/>
                <a:gd name="T23" fmla="*/ 233 h 465"/>
                <a:gd name="T24" fmla="*/ 242 w 529"/>
                <a:gd name="T25" fmla="*/ 4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9" h="465">
                  <a:moveTo>
                    <a:pt x="242" y="407"/>
                  </a:moveTo>
                  <a:cubicBezTo>
                    <a:pt x="144" y="407"/>
                    <a:pt x="87" y="356"/>
                    <a:pt x="64" y="291"/>
                  </a:cubicBezTo>
                  <a:cubicBezTo>
                    <a:pt x="62" y="285"/>
                    <a:pt x="54" y="286"/>
                    <a:pt x="51" y="291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50" y="429"/>
                    <a:pt x="133" y="465"/>
                    <a:pt x="240" y="465"/>
                  </a:cubicBezTo>
                  <a:cubicBezTo>
                    <a:pt x="434" y="465"/>
                    <a:pt x="529" y="366"/>
                    <a:pt x="529" y="233"/>
                  </a:cubicBezTo>
                  <a:cubicBezTo>
                    <a:pt x="529" y="107"/>
                    <a:pt x="443" y="0"/>
                    <a:pt x="252" y="0"/>
                  </a:cubicBezTo>
                  <a:cubicBezTo>
                    <a:pt x="224" y="0"/>
                    <a:pt x="198" y="3"/>
                    <a:pt x="174" y="7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3" y="72"/>
                    <a:pt x="149" y="74"/>
                    <a:pt x="154" y="74"/>
                  </a:cubicBezTo>
                  <a:cubicBezTo>
                    <a:pt x="182" y="66"/>
                    <a:pt x="207" y="59"/>
                    <a:pt x="254" y="59"/>
                  </a:cubicBezTo>
                  <a:cubicBezTo>
                    <a:pt x="347" y="59"/>
                    <a:pt x="419" y="116"/>
                    <a:pt x="419" y="233"/>
                  </a:cubicBezTo>
                  <a:cubicBezTo>
                    <a:pt x="419" y="342"/>
                    <a:pt x="350" y="407"/>
                    <a:pt x="242" y="407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33"/>
            <p:cNvSpPr>
              <a:spLocks/>
            </p:cNvSpPr>
            <p:nvPr userDrawn="1"/>
          </p:nvSpPr>
          <p:spPr bwMode="auto">
            <a:xfrm>
              <a:off x="971550" y="6427788"/>
              <a:ext cx="798513" cy="1023938"/>
            </a:xfrm>
            <a:custGeom>
              <a:avLst/>
              <a:gdLst>
                <a:gd name="T0" fmla="*/ 503 w 503"/>
                <a:gd name="T1" fmla="*/ 104 h 645"/>
                <a:gd name="T2" fmla="*/ 119 w 503"/>
                <a:gd name="T3" fmla="*/ 104 h 645"/>
                <a:gd name="T4" fmla="*/ 119 w 503"/>
                <a:gd name="T5" fmla="*/ 281 h 645"/>
                <a:gd name="T6" fmla="*/ 456 w 503"/>
                <a:gd name="T7" fmla="*/ 281 h 645"/>
                <a:gd name="T8" fmla="*/ 456 w 503"/>
                <a:gd name="T9" fmla="*/ 379 h 645"/>
                <a:gd name="T10" fmla="*/ 119 w 503"/>
                <a:gd name="T11" fmla="*/ 379 h 645"/>
                <a:gd name="T12" fmla="*/ 119 w 503"/>
                <a:gd name="T13" fmla="*/ 645 h 645"/>
                <a:gd name="T14" fmla="*/ 0 w 503"/>
                <a:gd name="T15" fmla="*/ 645 h 645"/>
                <a:gd name="T16" fmla="*/ 0 w 503"/>
                <a:gd name="T17" fmla="*/ 0 h 645"/>
                <a:gd name="T18" fmla="*/ 503 w 503"/>
                <a:gd name="T19" fmla="*/ 0 h 645"/>
                <a:gd name="T20" fmla="*/ 503 w 503"/>
                <a:gd name="T21" fmla="*/ 104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3" h="645">
                  <a:moveTo>
                    <a:pt x="503" y="104"/>
                  </a:moveTo>
                  <a:lnTo>
                    <a:pt x="119" y="104"/>
                  </a:lnTo>
                  <a:lnTo>
                    <a:pt x="119" y="281"/>
                  </a:lnTo>
                  <a:lnTo>
                    <a:pt x="456" y="281"/>
                  </a:lnTo>
                  <a:lnTo>
                    <a:pt x="456" y="379"/>
                  </a:lnTo>
                  <a:lnTo>
                    <a:pt x="119" y="379"/>
                  </a:lnTo>
                  <a:lnTo>
                    <a:pt x="119" y="645"/>
                  </a:lnTo>
                  <a:lnTo>
                    <a:pt x="0" y="645"/>
                  </a:lnTo>
                  <a:lnTo>
                    <a:pt x="0" y="0"/>
                  </a:lnTo>
                  <a:lnTo>
                    <a:pt x="503" y="0"/>
                  </a:lnTo>
                  <a:lnTo>
                    <a:pt x="503" y="104"/>
                  </a:lnTo>
                  <a:close/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34"/>
            <p:cNvSpPr>
              <a:spLocks noEditPoints="1"/>
            </p:cNvSpPr>
            <p:nvPr userDrawn="1"/>
          </p:nvSpPr>
          <p:spPr bwMode="auto">
            <a:xfrm>
              <a:off x="2017713" y="6410325"/>
              <a:ext cx="1112838" cy="1057275"/>
            </a:xfrm>
            <a:custGeom>
              <a:avLst/>
              <a:gdLst>
                <a:gd name="T0" fmla="*/ 68 w 135"/>
                <a:gd name="T1" fmla="*/ 128 h 128"/>
                <a:gd name="T2" fmla="*/ 0 w 135"/>
                <a:gd name="T3" fmla="*/ 64 h 128"/>
                <a:gd name="T4" fmla="*/ 68 w 135"/>
                <a:gd name="T5" fmla="*/ 0 h 128"/>
                <a:gd name="T6" fmla="*/ 135 w 135"/>
                <a:gd name="T7" fmla="*/ 64 h 128"/>
                <a:gd name="T8" fmla="*/ 68 w 135"/>
                <a:gd name="T9" fmla="*/ 128 h 128"/>
                <a:gd name="T10" fmla="*/ 68 w 135"/>
                <a:gd name="T11" fmla="*/ 20 h 128"/>
                <a:gd name="T12" fmla="*/ 24 w 135"/>
                <a:gd name="T13" fmla="*/ 64 h 128"/>
                <a:gd name="T14" fmla="*/ 68 w 135"/>
                <a:gd name="T15" fmla="*/ 108 h 128"/>
                <a:gd name="T16" fmla="*/ 112 w 135"/>
                <a:gd name="T17" fmla="*/ 64 h 128"/>
                <a:gd name="T18" fmla="*/ 68 w 135"/>
                <a:gd name="T19" fmla="*/ 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128">
                  <a:moveTo>
                    <a:pt x="68" y="128"/>
                  </a:moveTo>
                  <a:cubicBezTo>
                    <a:pt x="28" y="128"/>
                    <a:pt x="0" y="99"/>
                    <a:pt x="0" y="64"/>
                  </a:cubicBezTo>
                  <a:cubicBezTo>
                    <a:pt x="0" y="29"/>
                    <a:pt x="28" y="0"/>
                    <a:pt x="68" y="0"/>
                  </a:cubicBezTo>
                  <a:cubicBezTo>
                    <a:pt x="108" y="0"/>
                    <a:pt x="135" y="29"/>
                    <a:pt x="135" y="64"/>
                  </a:cubicBezTo>
                  <a:cubicBezTo>
                    <a:pt x="135" y="99"/>
                    <a:pt x="107" y="128"/>
                    <a:pt x="68" y="128"/>
                  </a:cubicBezTo>
                  <a:moveTo>
                    <a:pt x="68" y="20"/>
                  </a:moveTo>
                  <a:cubicBezTo>
                    <a:pt x="42" y="20"/>
                    <a:pt x="24" y="39"/>
                    <a:pt x="24" y="64"/>
                  </a:cubicBezTo>
                  <a:cubicBezTo>
                    <a:pt x="24" y="88"/>
                    <a:pt x="42" y="108"/>
                    <a:pt x="68" y="108"/>
                  </a:cubicBezTo>
                  <a:cubicBezTo>
                    <a:pt x="94" y="108"/>
                    <a:pt x="112" y="88"/>
                    <a:pt x="112" y="64"/>
                  </a:cubicBezTo>
                  <a:cubicBezTo>
                    <a:pt x="112" y="40"/>
                    <a:pt x="93" y="20"/>
                    <a:pt x="68" y="20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35"/>
            <p:cNvSpPr>
              <a:spLocks noEditPoints="1"/>
            </p:cNvSpPr>
            <p:nvPr userDrawn="1"/>
          </p:nvSpPr>
          <p:spPr bwMode="auto">
            <a:xfrm>
              <a:off x="3459163" y="6427788"/>
              <a:ext cx="906463" cy="1023938"/>
            </a:xfrm>
            <a:custGeom>
              <a:avLst/>
              <a:gdLst>
                <a:gd name="T0" fmla="*/ 83 w 110"/>
                <a:gd name="T1" fmla="*/ 124 h 124"/>
                <a:gd name="T2" fmla="*/ 52 w 110"/>
                <a:gd name="T3" fmla="*/ 81 h 124"/>
                <a:gd name="T4" fmla="*/ 23 w 110"/>
                <a:gd name="T5" fmla="*/ 81 h 124"/>
                <a:gd name="T6" fmla="*/ 23 w 110"/>
                <a:gd name="T7" fmla="*/ 124 h 124"/>
                <a:gd name="T8" fmla="*/ 0 w 110"/>
                <a:gd name="T9" fmla="*/ 124 h 124"/>
                <a:gd name="T10" fmla="*/ 0 w 110"/>
                <a:gd name="T11" fmla="*/ 0 h 124"/>
                <a:gd name="T12" fmla="*/ 58 w 110"/>
                <a:gd name="T13" fmla="*/ 0 h 124"/>
                <a:gd name="T14" fmla="*/ 106 w 110"/>
                <a:gd name="T15" fmla="*/ 39 h 124"/>
                <a:gd name="T16" fmla="*/ 75 w 110"/>
                <a:gd name="T17" fmla="*/ 77 h 124"/>
                <a:gd name="T18" fmla="*/ 110 w 110"/>
                <a:gd name="T19" fmla="*/ 124 h 124"/>
                <a:gd name="T20" fmla="*/ 83 w 110"/>
                <a:gd name="T21" fmla="*/ 124 h 124"/>
                <a:gd name="T22" fmla="*/ 56 w 110"/>
                <a:gd name="T23" fmla="*/ 20 h 124"/>
                <a:gd name="T24" fmla="*/ 23 w 110"/>
                <a:gd name="T25" fmla="*/ 20 h 124"/>
                <a:gd name="T26" fmla="*/ 23 w 110"/>
                <a:gd name="T27" fmla="*/ 61 h 124"/>
                <a:gd name="T28" fmla="*/ 56 w 110"/>
                <a:gd name="T29" fmla="*/ 61 h 124"/>
                <a:gd name="T30" fmla="*/ 83 w 110"/>
                <a:gd name="T31" fmla="*/ 40 h 124"/>
                <a:gd name="T32" fmla="*/ 56 w 110"/>
                <a:gd name="T33" fmla="*/ 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124">
                  <a:moveTo>
                    <a:pt x="83" y="124"/>
                  </a:moveTo>
                  <a:cubicBezTo>
                    <a:pt x="52" y="81"/>
                    <a:pt x="52" y="81"/>
                    <a:pt x="52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8" y="0"/>
                    <a:pt x="106" y="15"/>
                    <a:pt x="106" y="39"/>
                  </a:cubicBezTo>
                  <a:cubicBezTo>
                    <a:pt x="106" y="60"/>
                    <a:pt x="93" y="72"/>
                    <a:pt x="75" y="77"/>
                  </a:cubicBezTo>
                  <a:cubicBezTo>
                    <a:pt x="110" y="124"/>
                    <a:pt x="110" y="124"/>
                    <a:pt x="110" y="124"/>
                  </a:cubicBezTo>
                  <a:lnTo>
                    <a:pt x="83" y="124"/>
                  </a:lnTo>
                  <a:close/>
                  <a:moveTo>
                    <a:pt x="56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73" y="61"/>
                    <a:pt x="83" y="53"/>
                    <a:pt x="83" y="40"/>
                  </a:cubicBezTo>
                  <a:cubicBezTo>
                    <a:pt x="83" y="27"/>
                    <a:pt x="73" y="20"/>
                    <a:pt x="56" y="20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36"/>
            <p:cNvSpPr>
              <a:spLocks/>
            </p:cNvSpPr>
            <p:nvPr userDrawn="1"/>
          </p:nvSpPr>
          <p:spPr bwMode="auto">
            <a:xfrm>
              <a:off x="5148263" y="6410325"/>
              <a:ext cx="833438" cy="1057275"/>
            </a:xfrm>
            <a:custGeom>
              <a:avLst/>
              <a:gdLst>
                <a:gd name="T0" fmla="*/ 59 w 101"/>
                <a:gd name="T1" fmla="*/ 54 h 128"/>
                <a:gd name="T2" fmla="*/ 101 w 101"/>
                <a:gd name="T3" fmla="*/ 91 h 128"/>
                <a:gd name="T4" fmla="*/ 54 w 101"/>
                <a:gd name="T5" fmla="*/ 128 h 128"/>
                <a:gd name="T6" fmla="*/ 0 w 101"/>
                <a:gd name="T7" fmla="*/ 108 h 128"/>
                <a:gd name="T8" fmla="*/ 14 w 101"/>
                <a:gd name="T9" fmla="*/ 92 h 128"/>
                <a:gd name="T10" fmla="*/ 55 w 101"/>
                <a:gd name="T11" fmla="*/ 108 h 128"/>
                <a:gd name="T12" fmla="*/ 78 w 101"/>
                <a:gd name="T13" fmla="*/ 93 h 128"/>
                <a:gd name="T14" fmla="*/ 49 w 101"/>
                <a:gd name="T15" fmla="*/ 73 h 128"/>
                <a:gd name="T16" fmla="*/ 6 w 101"/>
                <a:gd name="T17" fmla="*/ 36 h 128"/>
                <a:gd name="T18" fmla="*/ 50 w 101"/>
                <a:gd name="T19" fmla="*/ 0 h 128"/>
                <a:gd name="T20" fmla="*/ 97 w 101"/>
                <a:gd name="T21" fmla="*/ 16 h 128"/>
                <a:gd name="T22" fmla="*/ 84 w 101"/>
                <a:gd name="T23" fmla="*/ 32 h 128"/>
                <a:gd name="T24" fmla="*/ 49 w 101"/>
                <a:gd name="T25" fmla="*/ 19 h 128"/>
                <a:gd name="T26" fmla="*/ 28 w 101"/>
                <a:gd name="T27" fmla="*/ 34 h 128"/>
                <a:gd name="T28" fmla="*/ 59 w 101"/>
                <a:gd name="T29" fmla="*/ 5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" h="128">
                  <a:moveTo>
                    <a:pt x="59" y="54"/>
                  </a:moveTo>
                  <a:cubicBezTo>
                    <a:pt x="86" y="60"/>
                    <a:pt x="101" y="70"/>
                    <a:pt x="101" y="91"/>
                  </a:cubicBezTo>
                  <a:cubicBezTo>
                    <a:pt x="101" y="114"/>
                    <a:pt x="82" y="128"/>
                    <a:pt x="54" y="128"/>
                  </a:cubicBezTo>
                  <a:cubicBezTo>
                    <a:pt x="35" y="128"/>
                    <a:pt x="16" y="121"/>
                    <a:pt x="0" y="108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26" y="103"/>
                    <a:pt x="39" y="108"/>
                    <a:pt x="55" y="108"/>
                  </a:cubicBezTo>
                  <a:cubicBezTo>
                    <a:pt x="69" y="108"/>
                    <a:pt x="78" y="102"/>
                    <a:pt x="78" y="93"/>
                  </a:cubicBezTo>
                  <a:cubicBezTo>
                    <a:pt x="78" y="84"/>
                    <a:pt x="73" y="79"/>
                    <a:pt x="49" y="73"/>
                  </a:cubicBezTo>
                  <a:cubicBezTo>
                    <a:pt x="21" y="67"/>
                    <a:pt x="6" y="59"/>
                    <a:pt x="6" y="36"/>
                  </a:cubicBezTo>
                  <a:cubicBezTo>
                    <a:pt x="6" y="15"/>
                    <a:pt x="24" y="0"/>
                    <a:pt x="50" y="0"/>
                  </a:cubicBezTo>
                  <a:cubicBezTo>
                    <a:pt x="69" y="0"/>
                    <a:pt x="84" y="6"/>
                    <a:pt x="97" y="16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73" y="24"/>
                    <a:pt x="61" y="19"/>
                    <a:pt x="49" y="19"/>
                  </a:cubicBezTo>
                  <a:cubicBezTo>
                    <a:pt x="36" y="19"/>
                    <a:pt x="28" y="26"/>
                    <a:pt x="28" y="34"/>
                  </a:cubicBezTo>
                  <a:cubicBezTo>
                    <a:pt x="28" y="44"/>
                    <a:pt x="34" y="48"/>
                    <a:pt x="59" y="54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37"/>
            <p:cNvSpPr>
              <a:spLocks noEditPoints="1"/>
            </p:cNvSpPr>
            <p:nvPr userDrawn="1"/>
          </p:nvSpPr>
          <p:spPr bwMode="auto">
            <a:xfrm>
              <a:off x="6186488" y="6418263"/>
              <a:ext cx="1112838" cy="1033463"/>
            </a:xfrm>
            <a:custGeom>
              <a:avLst/>
              <a:gdLst>
                <a:gd name="T0" fmla="*/ 701 w 701"/>
                <a:gd name="T1" fmla="*/ 651 h 651"/>
                <a:gd name="T2" fmla="*/ 577 w 701"/>
                <a:gd name="T3" fmla="*/ 651 h 651"/>
                <a:gd name="T4" fmla="*/ 509 w 701"/>
                <a:gd name="T5" fmla="*/ 495 h 651"/>
                <a:gd name="T6" fmla="*/ 187 w 701"/>
                <a:gd name="T7" fmla="*/ 495 h 651"/>
                <a:gd name="T8" fmla="*/ 120 w 701"/>
                <a:gd name="T9" fmla="*/ 651 h 651"/>
                <a:gd name="T10" fmla="*/ 0 w 701"/>
                <a:gd name="T11" fmla="*/ 651 h 651"/>
                <a:gd name="T12" fmla="*/ 296 w 701"/>
                <a:gd name="T13" fmla="*/ 0 h 651"/>
                <a:gd name="T14" fmla="*/ 405 w 701"/>
                <a:gd name="T15" fmla="*/ 0 h 651"/>
                <a:gd name="T16" fmla="*/ 701 w 701"/>
                <a:gd name="T17" fmla="*/ 651 h 651"/>
                <a:gd name="T18" fmla="*/ 348 w 701"/>
                <a:gd name="T19" fmla="*/ 136 h 651"/>
                <a:gd name="T20" fmla="*/ 234 w 701"/>
                <a:gd name="T21" fmla="*/ 396 h 651"/>
                <a:gd name="T22" fmla="*/ 462 w 701"/>
                <a:gd name="T23" fmla="*/ 396 h 651"/>
                <a:gd name="T24" fmla="*/ 348 w 701"/>
                <a:gd name="T25" fmla="*/ 136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1" h="651">
                  <a:moveTo>
                    <a:pt x="701" y="651"/>
                  </a:moveTo>
                  <a:lnTo>
                    <a:pt x="577" y="651"/>
                  </a:lnTo>
                  <a:lnTo>
                    <a:pt x="509" y="495"/>
                  </a:lnTo>
                  <a:lnTo>
                    <a:pt x="187" y="495"/>
                  </a:lnTo>
                  <a:lnTo>
                    <a:pt x="120" y="651"/>
                  </a:lnTo>
                  <a:lnTo>
                    <a:pt x="0" y="651"/>
                  </a:lnTo>
                  <a:lnTo>
                    <a:pt x="296" y="0"/>
                  </a:lnTo>
                  <a:lnTo>
                    <a:pt x="405" y="0"/>
                  </a:lnTo>
                  <a:lnTo>
                    <a:pt x="701" y="651"/>
                  </a:lnTo>
                  <a:close/>
                  <a:moveTo>
                    <a:pt x="348" y="136"/>
                  </a:moveTo>
                  <a:lnTo>
                    <a:pt x="234" y="396"/>
                  </a:lnTo>
                  <a:lnTo>
                    <a:pt x="462" y="396"/>
                  </a:lnTo>
                  <a:lnTo>
                    <a:pt x="348" y="136"/>
                  </a:lnTo>
                  <a:close/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38"/>
            <p:cNvSpPr>
              <a:spLocks/>
            </p:cNvSpPr>
            <p:nvPr userDrawn="1"/>
          </p:nvSpPr>
          <p:spPr bwMode="auto">
            <a:xfrm>
              <a:off x="7580313" y="6427788"/>
              <a:ext cx="798513" cy="1023938"/>
            </a:xfrm>
            <a:custGeom>
              <a:avLst/>
              <a:gdLst>
                <a:gd name="T0" fmla="*/ 503 w 503"/>
                <a:gd name="T1" fmla="*/ 104 h 645"/>
                <a:gd name="T2" fmla="*/ 119 w 503"/>
                <a:gd name="T3" fmla="*/ 104 h 645"/>
                <a:gd name="T4" fmla="*/ 119 w 503"/>
                <a:gd name="T5" fmla="*/ 281 h 645"/>
                <a:gd name="T6" fmla="*/ 456 w 503"/>
                <a:gd name="T7" fmla="*/ 281 h 645"/>
                <a:gd name="T8" fmla="*/ 456 w 503"/>
                <a:gd name="T9" fmla="*/ 379 h 645"/>
                <a:gd name="T10" fmla="*/ 119 w 503"/>
                <a:gd name="T11" fmla="*/ 379 h 645"/>
                <a:gd name="T12" fmla="*/ 119 w 503"/>
                <a:gd name="T13" fmla="*/ 645 h 645"/>
                <a:gd name="T14" fmla="*/ 0 w 503"/>
                <a:gd name="T15" fmla="*/ 645 h 645"/>
                <a:gd name="T16" fmla="*/ 0 w 503"/>
                <a:gd name="T17" fmla="*/ 0 h 645"/>
                <a:gd name="T18" fmla="*/ 503 w 503"/>
                <a:gd name="T19" fmla="*/ 0 h 645"/>
                <a:gd name="T20" fmla="*/ 503 w 503"/>
                <a:gd name="T21" fmla="*/ 104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3" h="645">
                  <a:moveTo>
                    <a:pt x="503" y="104"/>
                  </a:moveTo>
                  <a:lnTo>
                    <a:pt x="119" y="104"/>
                  </a:lnTo>
                  <a:lnTo>
                    <a:pt x="119" y="281"/>
                  </a:lnTo>
                  <a:lnTo>
                    <a:pt x="456" y="281"/>
                  </a:lnTo>
                  <a:lnTo>
                    <a:pt x="456" y="379"/>
                  </a:lnTo>
                  <a:lnTo>
                    <a:pt x="119" y="379"/>
                  </a:lnTo>
                  <a:lnTo>
                    <a:pt x="119" y="645"/>
                  </a:lnTo>
                  <a:lnTo>
                    <a:pt x="0" y="645"/>
                  </a:lnTo>
                  <a:lnTo>
                    <a:pt x="0" y="0"/>
                  </a:lnTo>
                  <a:lnTo>
                    <a:pt x="503" y="0"/>
                  </a:lnTo>
                  <a:lnTo>
                    <a:pt x="503" y="104"/>
                  </a:lnTo>
                  <a:close/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39"/>
            <p:cNvSpPr>
              <a:spLocks/>
            </p:cNvSpPr>
            <p:nvPr userDrawn="1"/>
          </p:nvSpPr>
          <p:spPr bwMode="auto">
            <a:xfrm>
              <a:off x="8683625" y="6427788"/>
              <a:ext cx="800100" cy="1023938"/>
            </a:xfrm>
            <a:custGeom>
              <a:avLst/>
              <a:gdLst>
                <a:gd name="T0" fmla="*/ 498 w 504"/>
                <a:gd name="T1" fmla="*/ 99 h 645"/>
                <a:gd name="T2" fmla="*/ 120 w 504"/>
                <a:gd name="T3" fmla="*/ 99 h 645"/>
                <a:gd name="T4" fmla="*/ 120 w 504"/>
                <a:gd name="T5" fmla="*/ 270 h 645"/>
                <a:gd name="T6" fmla="*/ 452 w 504"/>
                <a:gd name="T7" fmla="*/ 270 h 645"/>
                <a:gd name="T8" fmla="*/ 452 w 504"/>
                <a:gd name="T9" fmla="*/ 369 h 645"/>
                <a:gd name="T10" fmla="*/ 120 w 504"/>
                <a:gd name="T11" fmla="*/ 369 h 645"/>
                <a:gd name="T12" fmla="*/ 120 w 504"/>
                <a:gd name="T13" fmla="*/ 541 h 645"/>
                <a:gd name="T14" fmla="*/ 504 w 504"/>
                <a:gd name="T15" fmla="*/ 541 h 645"/>
                <a:gd name="T16" fmla="*/ 504 w 504"/>
                <a:gd name="T17" fmla="*/ 645 h 645"/>
                <a:gd name="T18" fmla="*/ 0 w 504"/>
                <a:gd name="T19" fmla="*/ 645 h 645"/>
                <a:gd name="T20" fmla="*/ 0 w 504"/>
                <a:gd name="T21" fmla="*/ 0 h 645"/>
                <a:gd name="T22" fmla="*/ 498 w 504"/>
                <a:gd name="T23" fmla="*/ 0 h 645"/>
                <a:gd name="T24" fmla="*/ 498 w 504"/>
                <a:gd name="T25" fmla="*/ 99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4" h="645">
                  <a:moveTo>
                    <a:pt x="498" y="99"/>
                  </a:moveTo>
                  <a:lnTo>
                    <a:pt x="120" y="99"/>
                  </a:lnTo>
                  <a:lnTo>
                    <a:pt x="120" y="270"/>
                  </a:lnTo>
                  <a:lnTo>
                    <a:pt x="452" y="270"/>
                  </a:lnTo>
                  <a:lnTo>
                    <a:pt x="452" y="369"/>
                  </a:lnTo>
                  <a:lnTo>
                    <a:pt x="120" y="369"/>
                  </a:lnTo>
                  <a:lnTo>
                    <a:pt x="120" y="541"/>
                  </a:lnTo>
                  <a:lnTo>
                    <a:pt x="504" y="541"/>
                  </a:lnTo>
                  <a:lnTo>
                    <a:pt x="504" y="645"/>
                  </a:lnTo>
                  <a:lnTo>
                    <a:pt x="0" y="645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99"/>
                  </a:lnTo>
                  <a:close/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40"/>
            <p:cNvSpPr>
              <a:spLocks noEditPoints="1"/>
            </p:cNvSpPr>
            <p:nvPr userDrawn="1"/>
          </p:nvSpPr>
          <p:spPr bwMode="auto">
            <a:xfrm>
              <a:off x="9804400" y="6427788"/>
              <a:ext cx="906463" cy="1023938"/>
            </a:xfrm>
            <a:custGeom>
              <a:avLst/>
              <a:gdLst>
                <a:gd name="T0" fmla="*/ 83 w 110"/>
                <a:gd name="T1" fmla="*/ 124 h 124"/>
                <a:gd name="T2" fmla="*/ 51 w 110"/>
                <a:gd name="T3" fmla="*/ 81 h 124"/>
                <a:gd name="T4" fmla="*/ 23 w 110"/>
                <a:gd name="T5" fmla="*/ 81 h 124"/>
                <a:gd name="T6" fmla="*/ 23 w 110"/>
                <a:gd name="T7" fmla="*/ 124 h 124"/>
                <a:gd name="T8" fmla="*/ 0 w 110"/>
                <a:gd name="T9" fmla="*/ 124 h 124"/>
                <a:gd name="T10" fmla="*/ 0 w 110"/>
                <a:gd name="T11" fmla="*/ 0 h 124"/>
                <a:gd name="T12" fmla="*/ 58 w 110"/>
                <a:gd name="T13" fmla="*/ 0 h 124"/>
                <a:gd name="T14" fmla="*/ 106 w 110"/>
                <a:gd name="T15" fmla="*/ 39 h 124"/>
                <a:gd name="T16" fmla="*/ 75 w 110"/>
                <a:gd name="T17" fmla="*/ 77 h 124"/>
                <a:gd name="T18" fmla="*/ 110 w 110"/>
                <a:gd name="T19" fmla="*/ 124 h 124"/>
                <a:gd name="T20" fmla="*/ 83 w 110"/>
                <a:gd name="T21" fmla="*/ 124 h 124"/>
                <a:gd name="T22" fmla="*/ 56 w 110"/>
                <a:gd name="T23" fmla="*/ 20 h 124"/>
                <a:gd name="T24" fmla="*/ 23 w 110"/>
                <a:gd name="T25" fmla="*/ 20 h 124"/>
                <a:gd name="T26" fmla="*/ 23 w 110"/>
                <a:gd name="T27" fmla="*/ 61 h 124"/>
                <a:gd name="T28" fmla="*/ 56 w 110"/>
                <a:gd name="T29" fmla="*/ 61 h 124"/>
                <a:gd name="T30" fmla="*/ 83 w 110"/>
                <a:gd name="T31" fmla="*/ 40 h 124"/>
                <a:gd name="T32" fmla="*/ 56 w 110"/>
                <a:gd name="T33" fmla="*/ 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124">
                  <a:moveTo>
                    <a:pt x="83" y="124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7" y="0"/>
                    <a:pt x="106" y="15"/>
                    <a:pt x="106" y="39"/>
                  </a:cubicBezTo>
                  <a:cubicBezTo>
                    <a:pt x="106" y="60"/>
                    <a:pt x="93" y="72"/>
                    <a:pt x="75" y="77"/>
                  </a:cubicBezTo>
                  <a:cubicBezTo>
                    <a:pt x="110" y="124"/>
                    <a:pt x="110" y="124"/>
                    <a:pt x="110" y="124"/>
                  </a:cubicBezTo>
                  <a:lnTo>
                    <a:pt x="83" y="124"/>
                  </a:lnTo>
                  <a:close/>
                  <a:moveTo>
                    <a:pt x="56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72" y="61"/>
                    <a:pt x="83" y="53"/>
                    <a:pt x="83" y="40"/>
                  </a:cubicBezTo>
                  <a:cubicBezTo>
                    <a:pt x="83" y="27"/>
                    <a:pt x="73" y="20"/>
                    <a:pt x="56" y="20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41"/>
            <p:cNvSpPr>
              <a:spLocks/>
            </p:cNvSpPr>
            <p:nvPr userDrawn="1"/>
          </p:nvSpPr>
          <p:spPr bwMode="auto">
            <a:xfrm>
              <a:off x="11485563" y="6427788"/>
              <a:ext cx="865188" cy="1023938"/>
            </a:xfrm>
            <a:custGeom>
              <a:avLst/>
              <a:gdLst>
                <a:gd name="T0" fmla="*/ 332 w 545"/>
                <a:gd name="T1" fmla="*/ 645 h 645"/>
                <a:gd name="T2" fmla="*/ 213 w 545"/>
                <a:gd name="T3" fmla="*/ 645 h 645"/>
                <a:gd name="T4" fmla="*/ 213 w 545"/>
                <a:gd name="T5" fmla="*/ 104 h 645"/>
                <a:gd name="T6" fmla="*/ 0 w 545"/>
                <a:gd name="T7" fmla="*/ 104 h 645"/>
                <a:gd name="T8" fmla="*/ 0 w 545"/>
                <a:gd name="T9" fmla="*/ 0 h 645"/>
                <a:gd name="T10" fmla="*/ 545 w 545"/>
                <a:gd name="T11" fmla="*/ 0 h 645"/>
                <a:gd name="T12" fmla="*/ 545 w 545"/>
                <a:gd name="T13" fmla="*/ 104 h 645"/>
                <a:gd name="T14" fmla="*/ 332 w 545"/>
                <a:gd name="T15" fmla="*/ 104 h 645"/>
                <a:gd name="T16" fmla="*/ 332 w 545"/>
                <a:gd name="T1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5" h="645">
                  <a:moveTo>
                    <a:pt x="332" y="645"/>
                  </a:moveTo>
                  <a:lnTo>
                    <a:pt x="213" y="645"/>
                  </a:lnTo>
                  <a:lnTo>
                    <a:pt x="213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545" y="0"/>
                  </a:lnTo>
                  <a:lnTo>
                    <a:pt x="545" y="104"/>
                  </a:lnTo>
                  <a:lnTo>
                    <a:pt x="332" y="104"/>
                  </a:lnTo>
                  <a:lnTo>
                    <a:pt x="332" y="645"/>
                  </a:lnTo>
                  <a:close/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42"/>
            <p:cNvSpPr>
              <a:spLocks noEditPoints="1"/>
            </p:cNvSpPr>
            <p:nvPr userDrawn="1"/>
          </p:nvSpPr>
          <p:spPr bwMode="auto">
            <a:xfrm>
              <a:off x="12655550" y="6427788"/>
              <a:ext cx="906463" cy="1023938"/>
            </a:xfrm>
            <a:custGeom>
              <a:avLst/>
              <a:gdLst>
                <a:gd name="T0" fmla="*/ 83 w 110"/>
                <a:gd name="T1" fmla="*/ 124 h 124"/>
                <a:gd name="T2" fmla="*/ 51 w 110"/>
                <a:gd name="T3" fmla="*/ 81 h 124"/>
                <a:gd name="T4" fmla="*/ 23 w 110"/>
                <a:gd name="T5" fmla="*/ 81 h 124"/>
                <a:gd name="T6" fmla="*/ 23 w 110"/>
                <a:gd name="T7" fmla="*/ 124 h 124"/>
                <a:gd name="T8" fmla="*/ 0 w 110"/>
                <a:gd name="T9" fmla="*/ 124 h 124"/>
                <a:gd name="T10" fmla="*/ 0 w 110"/>
                <a:gd name="T11" fmla="*/ 0 h 124"/>
                <a:gd name="T12" fmla="*/ 57 w 110"/>
                <a:gd name="T13" fmla="*/ 0 h 124"/>
                <a:gd name="T14" fmla="*/ 105 w 110"/>
                <a:gd name="T15" fmla="*/ 39 h 124"/>
                <a:gd name="T16" fmla="*/ 75 w 110"/>
                <a:gd name="T17" fmla="*/ 77 h 124"/>
                <a:gd name="T18" fmla="*/ 110 w 110"/>
                <a:gd name="T19" fmla="*/ 124 h 124"/>
                <a:gd name="T20" fmla="*/ 83 w 110"/>
                <a:gd name="T21" fmla="*/ 124 h 124"/>
                <a:gd name="T22" fmla="*/ 56 w 110"/>
                <a:gd name="T23" fmla="*/ 20 h 124"/>
                <a:gd name="T24" fmla="*/ 23 w 110"/>
                <a:gd name="T25" fmla="*/ 20 h 124"/>
                <a:gd name="T26" fmla="*/ 23 w 110"/>
                <a:gd name="T27" fmla="*/ 61 h 124"/>
                <a:gd name="T28" fmla="*/ 56 w 110"/>
                <a:gd name="T29" fmla="*/ 61 h 124"/>
                <a:gd name="T30" fmla="*/ 82 w 110"/>
                <a:gd name="T31" fmla="*/ 40 h 124"/>
                <a:gd name="T32" fmla="*/ 56 w 110"/>
                <a:gd name="T33" fmla="*/ 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124">
                  <a:moveTo>
                    <a:pt x="83" y="124"/>
                  </a:moveTo>
                  <a:cubicBezTo>
                    <a:pt x="51" y="81"/>
                    <a:pt x="51" y="81"/>
                    <a:pt x="51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7" y="0"/>
                    <a:pt x="105" y="15"/>
                    <a:pt x="105" y="39"/>
                  </a:cubicBezTo>
                  <a:cubicBezTo>
                    <a:pt x="105" y="60"/>
                    <a:pt x="93" y="72"/>
                    <a:pt x="75" y="77"/>
                  </a:cubicBezTo>
                  <a:cubicBezTo>
                    <a:pt x="110" y="124"/>
                    <a:pt x="110" y="124"/>
                    <a:pt x="110" y="124"/>
                  </a:cubicBezTo>
                  <a:lnTo>
                    <a:pt x="83" y="124"/>
                  </a:lnTo>
                  <a:close/>
                  <a:moveTo>
                    <a:pt x="56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72" y="61"/>
                    <a:pt x="82" y="53"/>
                    <a:pt x="82" y="40"/>
                  </a:cubicBezTo>
                  <a:cubicBezTo>
                    <a:pt x="82" y="27"/>
                    <a:pt x="72" y="20"/>
                    <a:pt x="56" y="20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43"/>
            <p:cNvSpPr>
              <a:spLocks noEditPoints="1"/>
            </p:cNvSpPr>
            <p:nvPr userDrawn="1"/>
          </p:nvSpPr>
          <p:spPr bwMode="auto">
            <a:xfrm>
              <a:off x="13768388" y="6418263"/>
              <a:ext cx="1103313" cy="1033463"/>
            </a:xfrm>
            <a:custGeom>
              <a:avLst/>
              <a:gdLst>
                <a:gd name="T0" fmla="*/ 695 w 695"/>
                <a:gd name="T1" fmla="*/ 651 h 651"/>
                <a:gd name="T2" fmla="*/ 571 w 695"/>
                <a:gd name="T3" fmla="*/ 651 h 651"/>
                <a:gd name="T4" fmla="*/ 503 w 695"/>
                <a:gd name="T5" fmla="*/ 495 h 651"/>
                <a:gd name="T6" fmla="*/ 187 w 695"/>
                <a:gd name="T7" fmla="*/ 495 h 651"/>
                <a:gd name="T8" fmla="*/ 119 w 695"/>
                <a:gd name="T9" fmla="*/ 651 h 651"/>
                <a:gd name="T10" fmla="*/ 0 w 695"/>
                <a:gd name="T11" fmla="*/ 651 h 651"/>
                <a:gd name="T12" fmla="*/ 296 w 695"/>
                <a:gd name="T13" fmla="*/ 0 h 651"/>
                <a:gd name="T14" fmla="*/ 405 w 695"/>
                <a:gd name="T15" fmla="*/ 0 h 651"/>
                <a:gd name="T16" fmla="*/ 695 w 695"/>
                <a:gd name="T17" fmla="*/ 651 h 651"/>
                <a:gd name="T18" fmla="*/ 348 w 695"/>
                <a:gd name="T19" fmla="*/ 136 h 651"/>
                <a:gd name="T20" fmla="*/ 234 w 695"/>
                <a:gd name="T21" fmla="*/ 396 h 651"/>
                <a:gd name="T22" fmla="*/ 462 w 695"/>
                <a:gd name="T23" fmla="*/ 396 h 651"/>
                <a:gd name="T24" fmla="*/ 348 w 695"/>
                <a:gd name="T25" fmla="*/ 136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5" h="651">
                  <a:moveTo>
                    <a:pt x="695" y="651"/>
                  </a:moveTo>
                  <a:lnTo>
                    <a:pt x="571" y="651"/>
                  </a:lnTo>
                  <a:lnTo>
                    <a:pt x="503" y="495"/>
                  </a:lnTo>
                  <a:lnTo>
                    <a:pt x="187" y="495"/>
                  </a:lnTo>
                  <a:lnTo>
                    <a:pt x="119" y="651"/>
                  </a:lnTo>
                  <a:lnTo>
                    <a:pt x="0" y="651"/>
                  </a:lnTo>
                  <a:lnTo>
                    <a:pt x="296" y="0"/>
                  </a:lnTo>
                  <a:lnTo>
                    <a:pt x="405" y="0"/>
                  </a:lnTo>
                  <a:lnTo>
                    <a:pt x="695" y="651"/>
                  </a:lnTo>
                  <a:close/>
                  <a:moveTo>
                    <a:pt x="348" y="136"/>
                  </a:moveTo>
                  <a:lnTo>
                    <a:pt x="234" y="396"/>
                  </a:lnTo>
                  <a:lnTo>
                    <a:pt x="462" y="396"/>
                  </a:lnTo>
                  <a:lnTo>
                    <a:pt x="348" y="136"/>
                  </a:lnTo>
                  <a:close/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44"/>
            <p:cNvSpPr>
              <a:spLocks noEditPoints="1"/>
            </p:cNvSpPr>
            <p:nvPr userDrawn="1"/>
          </p:nvSpPr>
          <p:spPr bwMode="auto">
            <a:xfrm>
              <a:off x="15160625" y="6427788"/>
              <a:ext cx="963613" cy="1023938"/>
            </a:xfrm>
            <a:custGeom>
              <a:avLst/>
              <a:gdLst>
                <a:gd name="T0" fmla="*/ 48 w 117"/>
                <a:gd name="T1" fmla="*/ 124 h 124"/>
                <a:gd name="T2" fmla="*/ 0 w 117"/>
                <a:gd name="T3" fmla="*/ 124 h 124"/>
                <a:gd name="T4" fmla="*/ 0 w 117"/>
                <a:gd name="T5" fmla="*/ 0 h 124"/>
                <a:gd name="T6" fmla="*/ 48 w 117"/>
                <a:gd name="T7" fmla="*/ 0 h 124"/>
                <a:gd name="T8" fmla="*/ 117 w 117"/>
                <a:gd name="T9" fmla="*/ 62 h 124"/>
                <a:gd name="T10" fmla="*/ 48 w 117"/>
                <a:gd name="T11" fmla="*/ 124 h 124"/>
                <a:gd name="T12" fmla="*/ 48 w 117"/>
                <a:gd name="T13" fmla="*/ 20 h 124"/>
                <a:gd name="T14" fmla="*/ 23 w 117"/>
                <a:gd name="T15" fmla="*/ 20 h 124"/>
                <a:gd name="T16" fmla="*/ 23 w 117"/>
                <a:gd name="T17" fmla="*/ 104 h 124"/>
                <a:gd name="T18" fmla="*/ 48 w 117"/>
                <a:gd name="T19" fmla="*/ 104 h 124"/>
                <a:gd name="T20" fmla="*/ 93 w 117"/>
                <a:gd name="T21" fmla="*/ 62 h 124"/>
                <a:gd name="T22" fmla="*/ 48 w 117"/>
                <a:gd name="T23" fmla="*/ 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24">
                  <a:moveTo>
                    <a:pt x="48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89" y="0"/>
                    <a:pt x="117" y="27"/>
                    <a:pt x="117" y="62"/>
                  </a:cubicBezTo>
                  <a:cubicBezTo>
                    <a:pt x="117" y="97"/>
                    <a:pt x="89" y="124"/>
                    <a:pt x="48" y="124"/>
                  </a:cubicBezTo>
                  <a:moveTo>
                    <a:pt x="48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75" y="104"/>
                    <a:pt x="93" y="87"/>
                    <a:pt x="93" y="62"/>
                  </a:cubicBezTo>
                  <a:cubicBezTo>
                    <a:pt x="93" y="38"/>
                    <a:pt x="75" y="20"/>
                    <a:pt x="48" y="20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45"/>
            <p:cNvSpPr>
              <a:spLocks/>
            </p:cNvSpPr>
            <p:nvPr userDrawn="1"/>
          </p:nvSpPr>
          <p:spPr bwMode="auto">
            <a:xfrm>
              <a:off x="16454438" y="6427788"/>
              <a:ext cx="800100" cy="1023938"/>
            </a:xfrm>
            <a:custGeom>
              <a:avLst/>
              <a:gdLst>
                <a:gd name="T0" fmla="*/ 498 w 504"/>
                <a:gd name="T1" fmla="*/ 99 h 645"/>
                <a:gd name="T2" fmla="*/ 119 w 504"/>
                <a:gd name="T3" fmla="*/ 99 h 645"/>
                <a:gd name="T4" fmla="*/ 119 w 504"/>
                <a:gd name="T5" fmla="*/ 270 h 645"/>
                <a:gd name="T6" fmla="*/ 452 w 504"/>
                <a:gd name="T7" fmla="*/ 270 h 645"/>
                <a:gd name="T8" fmla="*/ 452 w 504"/>
                <a:gd name="T9" fmla="*/ 369 h 645"/>
                <a:gd name="T10" fmla="*/ 119 w 504"/>
                <a:gd name="T11" fmla="*/ 369 h 645"/>
                <a:gd name="T12" fmla="*/ 119 w 504"/>
                <a:gd name="T13" fmla="*/ 541 h 645"/>
                <a:gd name="T14" fmla="*/ 504 w 504"/>
                <a:gd name="T15" fmla="*/ 541 h 645"/>
                <a:gd name="T16" fmla="*/ 504 w 504"/>
                <a:gd name="T17" fmla="*/ 645 h 645"/>
                <a:gd name="T18" fmla="*/ 0 w 504"/>
                <a:gd name="T19" fmla="*/ 645 h 645"/>
                <a:gd name="T20" fmla="*/ 0 w 504"/>
                <a:gd name="T21" fmla="*/ 0 h 645"/>
                <a:gd name="T22" fmla="*/ 498 w 504"/>
                <a:gd name="T23" fmla="*/ 0 h 645"/>
                <a:gd name="T24" fmla="*/ 498 w 504"/>
                <a:gd name="T25" fmla="*/ 99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4" h="645">
                  <a:moveTo>
                    <a:pt x="498" y="99"/>
                  </a:moveTo>
                  <a:lnTo>
                    <a:pt x="119" y="99"/>
                  </a:lnTo>
                  <a:lnTo>
                    <a:pt x="119" y="270"/>
                  </a:lnTo>
                  <a:lnTo>
                    <a:pt x="452" y="270"/>
                  </a:lnTo>
                  <a:lnTo>
                    <a:pt x="452" y="369"/>
                  </a:lnTo>
                  <a:lnTo>
                    <a:pt x="119" y="369"/>
                  </a:lnTo>
                  <a:lnTo>
                    <a:pt x="119" y="541"/>
                  </a:lnTo>
                  <a:lnTo>
                    <a:pt x="504" y="541"/>
                  </a:lnTo>
                  <a:lnTo>
                    <a:pt x="504" y="645"/>
                  </a:lnTo>
                  <a:lnTo>
                    <a:pt x="0" y="645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99"/>
                  </a:lnTo>
                  <a:close/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6178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orme libre : forme 32"/>
          <p:cNvSpPr>
            <a:spLocks/>
          </p:cNvSpPr>
          <p:nvPr userDrawn="1"/>
        </p:nvSpPr>
        <p:spPr bwMode="auto">
          <a:xfrm>
            <a:off x="6089601" y="0"/>
            <a:ext cx="3089558" cy="6858000"/>
          </a:xfrm>
          <a:custGeom>
            <a:avLst/>
            <a:gdLst>
              <a:gd name="connsiteX0" fmla="*/ 3050999 w 3089558"/>
              <a:gd name="connsiteY0" fmla="*/ 0 h 6858000"/>
              <a:gd name="connsiteX1" fmla="*/ 3089558 w 3089558"/>
              <a:gd name="connsiteY1" fmla="*/ 0 h 6858000"/>
              <a:gd name="connsiteX2" fmla="*/ 3089558 w 3089558"/>
              <a:gd name="connsiteY2" fmla="*/ 6858000 h 6858000"/>
              <a:gd name="connsiteX3" fmla="*/ 0 w 308955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9558" h="6858000">
                <a:moveTo>
                  <a:pt x="3050999" y="0"/>
                </a:moveTo>
                <a:lnTo>
                  <a:pt x="3089558" y="0"/>
                </a:lnTo>
                <a:lnTo>
                  <a:pt x="30895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5" name="Forme libre : forme 24"/>
          <p:cNvSpPr>
            <a:spLocks/>
          </p:cNvSpPr>
          <p:nvPr userDrawn="1"/>
        </p:nvSpPr>
        <p:spPr bwMode="auto">
          <a:xfrm>
            <a:off x="0" y="0"/>
            <a:ext cx="5576454" cy="6858000"/>
          </a:xfrm>
          <a:custGeom>
            <a:avLst/>
            <a:gdLst>
              <a:gd name="connsiteX0" fmla="*/ 0 w 5576454"/>
              <a:gd name="connsiteY0" fmla="*/ 0 h 6858000"/>
              <a:gd name="connsiteX1" fmla="*/ 5576454 w 5576454"/>
              <a:gd name="connsiteY1" fmla="*/ 0 h 6858000"/>
              <a:gd name="connsiteX2" fmla="*/ 2525454 w 5576454"/>
              <a:gd name="connsiteY2" fmla="*/ 6858000 h 6858000"/>
              <a:gd name="connsiteX3" fmla="*/ 0 w 5576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6454" h="6858000">
                <a:moveTo>
                  <a:pt x="0" y="0"/>
                </a:moveTo>
                <a:lnTo>
                  <a:pt x="5576454" y="0"/>
                </a:lnTo>
                <a:lnTo>
                  <a:pt x="25254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3" name="Forme libre : forme 22"/>
          <p:cNvSpPr>
            <a:spLocks/>
          </p:cNvSpPr>
          <p:nvPr userDrawn="1"/>
        </p:nvSpPr>
        <p:spPr bwMode="auto">
          <a:xfrm>
            <a:off x="0" y="0"/>
            <a:ext cx="6389254" cy="6858000"/>
          </a:xfrm>
          <a:custGeom>
            <a:avLst/>
            <a:gdLst>
              <a:gd name="connsiteX0" fmla="*/ 0 w 6389254"/>
              <a:gd name="connsiteY0" fmla="*/ 0 h 6858000"/>
              <a:gd name="connsiteX1" fmla="*/ 6389254 w 6389254"/>
              <a:gd name="connsiteY1" fmla="*/ 0 h 6858000"/>
              <a:gd name="connsiteX2" fmla="*/ 3338254 w 6389254"/>
              <a:gd name="connsiteY2" fmla="*/ 6858000 h 6858000"/>
              <a:gd name="connsiteX3" fmla="*/ 0 w 63892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9254" h="6858000">
                <a:moveTo>
                  <a:pt x="0" y="0"/>
                </a:moveTo>
                <a:lnTo>
                  <a:pt x="6389254" y="0"/>
                </a:lnTo>
                <a:lnTo>
                  <a:pt x="33382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1" name="Forme libre : forme 20"/>
          <p:cNvSpPr>
            <a:spLocks/>
          </p:cNvSpPr>
          <p:nvPr userDrawn="1"/>
        </p:nvSpPr>
        <p:spPr bwMode="auto">
          <a:xfrm>
            <a:off x="0" y="0"/>
            <a:ext cx="6084454" cy="6858000"/>
          </a:xfrm>
          <a:custGeom>
            <a:avLst/>
            <a:gdLst>
              <a:gd name="connsiteX0" fmla="*/ 0 w 6084454"/>
              <a:gd name="connsiteY0" fmla="*/ 0 h 6858000"/>
              <a:gd name="connsiteX1" fmla="*/ 6084454 w 6084454"/>
              <a:gd name="connsiteY1" fmla="*/ 0 h 6858000"/>
              <a:gd name="connsiteX2" fmla="*/ 3033454 w 6084454"/>
              <a:gd name="connsiteY2" fmla="*/ 6858000 h 6858000"/>
              <a:gd name="connsiteX3" fmla="*/ 0 w 6084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4454" h="6858000">
                <a:moveTo>
                  <a:pt x="0" y="0"/>
                </a:moveTo>
                <a:lnTo>
                  <a:pt x="6084454" y="0"/>
                </a:lnTo>
                <a:lnTo>
                  <a:pt x="30334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30" name="Forme libre : forme 29"/>
          <p:cNvSpPr>
            <a:spLocks/>
          </p:cNvSpPr>
          <p:nvPr userDrawn="1"/>
        </p:nvSpPr>
        <p:spPr bwMode="auto">
          <a:xfrm>
            <a:off x="5886401" y="0"/>
            <a:ext cx="3292759" cy="6858000"/>
          </a:xfrm>
          <a:custGeom>
            <a:avLst/>
            <a:gdLst>
              <a:gd name="connsiteX0" fmla="*/ 3051000 w 3292759"/>
              <a:gd name="connsiteY0" fmla="*/ 0 h 6858000"/>
              <a:gd name="connsiteX1" fmla="*/ 3292759 w 3292759"/>
              <a:gd name="connsiteY1" fmla="*/ 0 h 6858000"/>
              <a:gd name="connsiteX2" fmla="*/ 3292759 w 3292759"/>
              <a:gd name="connsiteY2" fmla="*/ 6858000 h 6858000"/>
              <a:gd name="connsiteX3" fmla="*/ 0 w 329275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2759" h="6858000">
                <a:moveTo>
                  <a:pt x="3051000" y="0"/>
                </a:moveTo>
                <a:lnTo>
                  <a:pt x="3292759" y="0"/>
                </a:lnTo>
                <a:lnTo>
                  <a:pt x="329275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27" name="Forme libre : forme 26"/>
          <p:cNvSpPr>
            <a:spLocks/>
          </p:cNvSpPr>
          <p:nvPr userDrawn="1"/>
        </p:nvSpPr>
        <p:spPr bwMode="auto">
          <a:xfrm>
            <a:off x="7156402" y="2390298"/>
            <a:ext cx="1987599" cy="4467702"/>
          </a:xfrm>
          <a:custGeom>
            <a:avLst/>
            <a:gdLst>
              <a:gd name="connsiteX0" fmla="*/ 1987599 w 1987599"/>
              <a:gd name="connsiteY0" fmla="*/ 0 h 4467702"/>
              <a:gd name="connsiteX1" fmla="*/ 1987599 w 1987599"/>
              <a:gd name="connsiteY1" fmla="*/ 4467702 h 4467702"/>
              <a:gd name="connsiteX2" fmla="*/ 0 w 1987599"/>
              <a:gd name="connsiteY2" fmla="*/ 4467702 h 446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7599" h="4467702">
                <a:moveTo>
                  <a:pt x="1987599" y="0"/>
                </a:moveTo>
                <a:lnTo>
                  <a:pt x="1987599" y="4467702"/>
                </a:lnTo>
                <a:lnTo>
                  <a:pt x="0" y="4467702"/>
                </a:ln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cxnSp>
        <p:nvCxnSpPr>
          <p:cNvPr id="46" name="Connecteur droit 45"/>
          <p:cNvCxnSpPr>
            <a:cxnSpLocks/>
          </p:cNvCxnSpPr>
          <p:nvPr userDrawn="1"/>
        </p:nvCxnSpPr>
        <p:spPr>
          <a:xfrm rot="1440000">
            <a:off x="4577633" y="2112937"/>
            <a:ext cx="0" cy="24396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>
            <a:cxnSpLocks/>
          </p:cNvCxnSpPr>
          <p:nvPr userDrawn="1"/>
        </p:nvCxnSpPr>
        <p:spPr>
          <a:xfrm rot="1440000">
            <a:off x="6781082" y="4132237"/>
            <a:ext cx="0" cy="24396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>
            <a:cxnSpLocks/>
          </p:cNvCxnSpPr>
          <p:nvPr userDrawn="1"/>
        </p:nvCxnSpPr>
        <p:spPr>
          <a:xfrm rot="1440000">
            <a:off x="9238534" y="1008038"/>
            <a:ext cx="0" cy="24396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Groupe 98"/>
          <p:cNvGrpSpPr/>
          <p:nvPr userDrawn="1"/>
        </p:nvGrpSpPr>
        <p:grpSpPr>
          <a:xfrm>
            <a:off x="509975" y="447675"/>
            <a:ext cx="2558105" cy="597238"/>
            <a:chOff x="509975" y="447675"/>
            <a:chExt cx="2558105" cy="597238"/>
          </a:xfrm>
        </p:grpSpPr>
        <p:sp>
          <p:nvSpPr>
            <p:cNvPr id="49" name="Freeform 27"/>
            <p:cNvSpPr>
              <a:spLocks/>
            </p:cNvSpPr>
            <p:nvPr userDrawn="1"/>
          </p:nvSpPr>
          <p:spPr bwMode="auto">
            <a:xfrm>
              <a:off x="1651203" y="659419"/>
              <a:ext cx="457985" cy="384540"/>
            </a:xfrm>
            <a:custGeom>
              <a:avLst/>
              <a:gdLst>
                <a:gd name="T0" fmla="*/ 550 w 555"/>
                <a:gd name="T1" fmla="*/ 457 h 465"/>
                <a:gd name="T2" fmla="*/ 555 w 555"/>
                <a:gd name="T3" fmla="*/ 451 h 465"/>
                <a:gd name="T4" fmla="*/ 555 w 555"/>
                <a:gd name="T5" fmla="*/ 254 h 465"/>
                <a:gd name="T6" fmla="*/ 277 w 555"/>
                <a:gd name="T7" fmla="*/ 0 h 465"/>
                <a:gd name="T8" fmla="*/ 0 w 555"/>
                <a:gd name="T9" fmla="*/ 241 h 465"/>
                <a:gd name="T10" fmla="*/ 264 w 555"/>
                <a:gd name="T11" fmla="*/ 465 h 465"/>
                <a:gd name="T12" fmla="*/ 344 w 555"/>
                <a:gd name="T13" fmla="*/ 457 h 465"/>
                <a:gd name="T14" fmla="*/ 362 w 555"/>
                <a:gd name="T15" fmla="*/ 399 h 465"/>
                <a:gd name="T16" fmla="*/ 355 w 555"/>
                <a:gd name="T17" fmla="*/ 390 h 465"/>
                <a:gd name="T18" fmla="*/ 272 w 555"/>
                <a:gd name="T19" fmla="*/ 405 h 465"/>
                <a:gd name="T20" fmla="*/ 110 w 555"/>
                <a:gd name="T21" fmla="*/ 240 h 465"/>
                <a:gd name="T22" fmla="*/ 281 w 555"/>
                <a:gd name="T23" fmla="*/ 60 h 465"/>
                <a:gd name="T24" fmla="*/ 447 w 555"/>
                <a:gd name="T25" fmla="*/ 252 h 465"/>
                <a:gd name="T26" fmla="*/ 447 w 555"/>
                <a:gd name="T27" fmla="*/ 451 h 465"/>
                <a:gd name="T28" fmla="*/ 452 w 555"/>
                <a:gd name="T29" fmla="*/ 457 h 465"/>
                <a:gd name="T30" fmla="*/ 550 w 555"/>
                <a:gd name="T31" fmla="*/ 45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5" h="465">
                  <a:moveTo>
                    <a:pt x="550" y="457"/>
                  </a:moveTo>
                  <a:cubicBezTo>
                    <a:pt x="555" y="457"/>
                    <a:pt x="555" y="454"/>
                    <a:pt x="555" y="451"/>
                  </a:cubicBezTo>
                  <a:cubicBezTo>
                    <a:pt x="555" y="254"/>
                    <a:pt x="555" y="254"/>
                    <a:pt x="555" y="254"/>
                  </a:cubicBezTo>
                  <a:cubicBezTo>
                    <a:pt x="555" y="112"/>
                    <a:pt x="481" y="0"/>
                    <a:pt x="277" y="0"/>
                  </a:cubicBezTo>
                  <a:cubicBezTo>
                    <a:pt x="115" y="0"/>
                    <a:pt x="0" y="91"/>
                    <a:pt x="0" y="241"/>
                  </a:cubicBezTo>
                  <a:cubicBezTo>
                    <a:pt x="0" y="362"/>
                    <a:pt x="73" y="465"/>
                    <a:pt x="264" y="465"/>
                  </a:cubicBezTo>
                  <a:cubicBezTo>
                    <a:pt x="292" y="465"/>
                    <a:pt x="319" y="462"/>
                    <a:pt x="344" y="457"/>
                  </a:cubicBezTo>
                  <a:cubicBezTo>
                    <a:pt x="362" y="399"/>
                    <a:pt x="362" y="399"/>
                    <a:pt x="362" y="399"/>
                  </a:cubicBezTo>
                  <a:cubicBezTo>
                    <a:pt x="364" y="392"/>
                    <a:pt x="360" y="389"/>
                    <a:pt x="355" y="390"/>
                  </a:cubicBezTo>
                  <a:cubicBezTo>
                    <a:pt x="329" y="400"/>
                    <a:pt x="304" y="405"/>
                    <a:pt x="272" y="405"/>
                  </a:cubicBezTo>
                  <a:cubicBezTo>
                    <a:pt x="145" y="405"/>
                    <a:pt x="110" y="316"/>
                    <a:pt x="110" y="240"/>
                  </a:cubicBezTo>
                  <a:cubicBezTo>
                    <a:pt x="110" y="127"/>
                    <a:pt x="176" y="60"/>
                    <a:pt x="281" y="60"/>
                  </a:cubicBezTo>
                  <a:cubicBezTo>
                    <a:pt x="408" y="60"/>
                    <a:pt x="447" y="137"/>
                    <a:pt x="447" y="252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455"/>
                    <a:pt x="449" y="457"/>
                    <a:pt x="452" y="457"/>
                  </a:cubicBezTo>
                  <a:lnTo>
                    <a:pt x="550" y="45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28"/>
            <p:cNvSpPr>
              <a:spLocks/>
            </p:cNvSpPr>
            <p:nvPr userDrawn="1"/>
          </p:nvSpPr>
          <p:spPr bwMode="auto">
            <a:xfrm>
              <a:off x="1364107" y="447675"/>
              <a:ext cx="391855" cy="589766"/>
            </a:xfrm>
            <a:custGeom>
              <a:avLst/>
              <a:gdLst>
                <a:gd name="T0" fmla="*/ 434 w 475"/>
                <a:gd name="T1" fmla="*/ 95 h 713"/>
                <a:gd name="T2" fmla="*/ 443 w 475"/>
                <a:gd name="T3" fmla="*/ 94 h 713"/>
                <a:gd name="T4" fmla="*/ 475 w 475"/>
                <a:gd name="T5" fmla="*/ 30 h 713"/>
                <a:gd name="T6" fmla="*/ 308 w 475"/>
                <a:gd name="T7" fmla="*/ 0 h 713"/>
                <a:gd name="T8" fmla="*/ 70 w 475"/>
                <a:gd name="T9" fmla="*/ 225 h 713"/>
                <a:gd name="T10" fmla="*/ 70 w 475"/>
                <a:gd name="T11" fmla="*/ 274 h 713"/>
                <a:gd name="T12" fmla="*/ 6 w 475"/>
                <a:gd name="T13" fmla="*/ 274 h 713"/>
                <a:gd name="T14" fmla="*/ 0 w 475"/>
                <a:gd name="T15" fmla="*/ 280 h 713"/>
                <a:gd name="T16" fmla="*/ 0 w 475"/>
                <a:gd name="T17" fmla="*/ 318 h 713"/>
                <a:gd name="T18" fmla="*/ 6 w 475"/>
                <a:gd name="T19" fmla="*/ 324 h 713"/>
                <a:gd name="T20" fmla="*/ 71 w 475"/>
                <a:gd name="T21" fmla="*/ 324 h 713"/>
                <a:gd name="T22" fmla="*/ 71 w 475"/>
                <a:gd name="T23" fmla="*/ 707 h 713"/>
                <a:gd name="T24" fmla="*/ 77 w 475"/>
                <a:gd name="T25" fmla="*/ 713 h 713"/>
                <a:gd name="T26" fmla="*/ 164 w 475"/>
                <a:gd name="T27" fmla="*/ 713 h 713"/>
                <a:gd name="T28" fmla="*/ 168 w 475"/>
                <a:gd name="T29" fmla="*/ 707 h 713"/>
                <a:gd name="T30" fmla="*/ 168 w 475"/>
                <a:gd name="T31" fmla="*/ 324 h 713"/>
                <a:gd name="T32" fmla="*/ 288 w 475"/>
                <a:gd name="T33" fmla="*/ 324 h 713"/>
                <a:gd name="T34" fmla="*/ 297 w 475"/>
                <a:gd name="T35" fmla="*/ 318 h 713"/>
                <a:gd name="T36" fmla="*/ 316 w 475"/>
                <a:gd name="T37" fmla="*/ 280 h 713"/>
                <a:gd name="T38" fmla="*/ 310 w 475"/>
                <a:gd name="T39" fmla="*/ 274 h 713"/>
                <a:gd name="T40" fmla="*/ 168 w 475"/>
                <a:gd name="T41" fmla="*/ 274 h 713"/>
                <a:gd name="T42" fmla="*/ 168 w 475"/>
                <a:gd name="T43" fmla="*/ 211 h 713"/>
                <a:gd name="T44" fmla="*/ 311 w 475"/>
                <a:gd name="T45" fmla="*/ 59 h 713"/>
                <a:gd name="T46" fmla="*/ 434 w 475"/>
                <a:gd name="T47" fmla="*/ 95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5" h="713">
                  <a:moveTo>
                    <a:pt x="434" y="95"/>
                  </a:moveTo>
                  <a:cubicBezTo>
                    <a:pt x="437" y="98"/>
                    <a:pt x="441" y="98"/>
                    <a:pt x="443" y="94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36" y="12"/>
                    <a:pt x="368" y="0"/>
                    <a:pt x="308" y="0"/>
                  </a:cubicBezTo>
                  <a:cubicBezTo>
                    <a:pt x="170" y="0"/>
                    <a:pt x="70" y="72"/>
                    <a:pt x="70" y="225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6" y="274"/>
                    <a:pt x="6" y="274"/>
                    <a:pt x="6" y="274"/>
                  </a:cubicBezTo>
                  <a:cubicBezTo>
                    <a:pt x="3" y="274"/>
                    <a:pt x="0" y="276"/>
                    <a:pt x="0" y="28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22"/>
                    <a:pt x="3" y="324"/>
                    <a:pt x="6" y="324"/>
                  </a:cubicBezTo>
                  <a:cubicBezTo>
                    <a:pt x="71" y="324"/>
                    <a:pt x="71" y="324"/>
                    <a:pt x="71" y="324"/>
                  </a:cubicBezTo>
                  <a:cubicBezTo>
                    <a:pt x="71" y="707"/>
                    <a:pt x="71" y="707"/>
                    <a:pt x="71" y="707"/>
                  </a:cubicBezTo>
                  <a:cubicBezTo>
                    <a:pt x="71" y="710"/>
                    <a:pt x="73" y="713"/>
                    <a:pt x="77" y="713"/>
                  </a:cubicBezTo>
                  <a:cubicBezTo>
                    <a:pt x="164" y="713"/>
                    <a:pt x="164" y="713"/>
                    <a:pt x="164" y="713"/>
                  </a:cubicBezTo>
                  <a:cubicBezTo>
                    <a:pt x="167" y="713"/>
                    <a:pt x="168" y="710"/>
                    <a:pt x="168" y="707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288" y="324"/>
                    <a:pt x="288" y="324"/>
                    <a:pt x="288" y="324"/>
                  </a:cubicBezTo>
                  <a:cubicBezTo>
                    <a:pt x="293" y="324"/>
                    <a:pt x="295" y="322"/>
                    <a:pt x="297" y="318"/>
                  </a:cubicBezTo>
                  <a:cubicBezTo>
                    <a:pt x="316" y="280"/>
                    <a:pt x="316" y="280"/>
                    <a:pt x="316" y="280"/>
                  </a:cubicBezTo>
                  <a:cubicBezTo>
                    <a:pt x="317" y="276"/>
                    <a:pt x="314" y="274"/>
                    <a:pt x="310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68" y="134"/>
                    <a:pt x="200" y="59"/>
                    <a:pt x="311" y="59"/>
                  </a:cubicBezTo>
                  <a:cubicBezTo>
                    <a:pt x="362" y="59"/>
                    <a:pt x="404" y="75"/>
                    <a:pt x="434" y="9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29"/>
            <p:cNvSpPr>
              <a:spLocks/>
            </p:cNvSpPr>
            <p:nvPr userDrawn="1"/>
          </p:nvSpPr>
          <p:spPr bwMode="auto">
            <a:xfrm>
              <a:off x="2605961" y="658624"/>
              <a:ext cx="462119" cy="386289"/>
            </a:xfrm>
            <a:custGeom>
              <a:avLst/>
              <a:gdLst>
                <a:gd name="T0" fmla="*/ 466 w 560"/>
                <a:gd name="T1" fmla="*/ 446 h 467"/>
                <a:gd name="T2" fmla="*/ 495 w 560"/>
                <a:gd name="T3" fmla="*/ 391 h 467"/>
                <a:gd name="T4" fmla="*/ 489 w 560"/>
                <a:gd name="T5" fmla="*/ 384 h 467"/>
                <a:gd name="T6" fmla="*/ 324 w 560"/>
                <a:gd name="T7" fmla="*/ 407 h 467"/>
                <a:gd name="T8" fmla="*/ 111 w 560"/>
                <a:gd name="T9" fmla="*/ 235 h 467"/>
                <a:gd name="T10" fmla="*/ 285 w 560"/>
                <a:gd name="T11" fmla="*/ 56 h 467"/>
                <a:gd name="T12" fmla="*/ 439 w 560"/>
                <a:gd name="T13" fmla="*/ 207 h 467"/>
                <a:gd name="T14" fmla="*/ 172 w 560"/>
                <a:gd name="T15" fmla="*/ 207 h 467"/>
                <a:gd name="T16" fmla="*/ 165 w 560"/>
                <a:gd name="T17" fmla="*/ 213 h 467"/>
                <a:gd name="T18" fmla="*/ 165 w 560"/>
                <a:gd name="T19" fmla="*/ 250 h 467"/>
                <a:gd name="T20" fmla="*/ 172 w 560"/>
                <a:gd name="T21" fmla="*/ 256 h 467"/>
                <a:gd name="T22" fmla="*/ 535 w 560"/>
                <a:gd name="T23" fmla="*/ 256 h 467"/>
                <a:gd name="T24" fmla="*/ 547 w 560"/>
                <a:gd name="T25" fmla="*/ 248 h 467"/>
                <a:gd name="T26" fmla="*/ 285 w 560"/>
                <a:gd name="T27" fmla="*/ 0 h 467"/>
                <a:gd name="T28" fmla="*/ 0 w 560"/>
                <a:gd name="T29" fmla="*/ 235 h 467"/>
                <a:gd name="T30" fmla="*/ 308 w 560"/>
                <a:gd name="T31" fmla="*/ 467 h 467"/>
                <a:gd name="T32" fmla="*/ 466 w 560"/>
                <a:gd name="T33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0" h="467">
                  <a:moveTo>
                    <a:pt x="466" y="446"/>
                  </a:moveTo>
                  <a:cubicBezTo>
                    <a:pt x="495" y="391"/>
                    <a:pt x="495" y="391"/>
                    <a:pt x="495" y="391"/>
                  </a:cubicBezTo>
                  <a:cubicBezTo>
                    <a:pt x="497" y="386"/>
                    <a:pt x="494" y="382"/>
                    <a:pt x="489" y="384"/>
                  </a:cubicBezTo>
                  <a:cubicBezTo>
                    <a:pt x="453" y="395"/>
                    <a:pt x="401" y="407"/>
                    <a:pt x="324" y="407"/>
                  </a:cubicBezTo>
                  <a:cubicBezTo>
                    <a:pt x="183" y="407"/>
                    <a:pt x="111" y="345"/>
                    <a:pt x="111" y="235"/>
                  </a:cubicBezTo>
                  <a:cubicBezTo>
                    <a:pt x="111" y="119"/>
                    <a:pt x="172" y="56"/>
                    <a:pt x="285" y="56"/>
                  </a:cubicBezTo>
                  <a:cubicBezTo>
                    <a:pt x="395" y="56"/>
                    <a:pt x="445" y="133"/>
                    <a:pt x="439" y="207"/>
                  </a:cubicBezTo>
                  <a:cubicBezTo>
                    <a:pt x="172" y="207"/>
                    <a:pt x="172" y="207"/>
                    <a:pt x="172" y="207"/>
                  </a:cubicBezTo>
                  <a:cubicBezTo>
                    <a:pt x="168" y="207"/>
                    <a:pt x="165" y="210"/>
                    <a:pt x="165" y="213"/>
                  </a:cubicBezTo>
                  <a:cubicBezTo>
                    <a:pt x="165" y="250"/>
                    <a:pt x="165" y="250"/>
                    <a:pt x="165" y="250"/>
                  </a:cubicBezTo>
                  <a:cubicBezTo>
                    <a:pt x="165" y="254"/>
                    <a:pt x="166" y="256"/>
                    <a:pt x="172" y="256"/>
                  </a:cubicBezTo>
                  <a:cubicBezTo>
                    <a:pt x="535" y="256"/>
                    <a:pt x="535" y="256"/>
                    <a:pt x="535" y="256"/>
                  </a:cubicBezTo>
                  <a:cubicBezTo>
                    <a:pt x="542" y="256"/>
                    <a:pt x="546" y="255"/>
                    <a:pt x="547" y="248"/>
                  </a:cubicBezTo>
                  <a:cubicBezTo>
                    <a:pt x="560" y="120"/>
                    <a:pt x="479" y="0"/>
                    <a:pt x="285" y="0"/>
                  </a:cubicBezTo>
                  <a:cubicBezTo>
                    <a:pt x="110" y="0"/>
                    <a:pt x="0" y="100"/>
                    <a:pt x="0" y="235"/>
                  </a:cubicBezTo>
                  <a:cubicBezTo>
                    <a:pt x="0" y="390"/>
                    <a:pt x="110" y="467"/>
                    <a:pt x="308" y="467"/>
                  </a:cubicBezTo>
                  <a:cubicBezTo>
                    <a:pt x="373" y="467"/>
                    <a:pt x="428" y="459"/>
                    <a:pt x="466" y="446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30"/>
            <p:cNvSpPr>
              <a:spLocks/>
            </p:cNvSpPr>
            <p:nvPr userDrawn="1"/>
          </p:nvSpPr>
          <p:spPr bwMode="auto">
            <a:xfrm>
              <a:off x="509975" y="658624"/>
              <a:ext cx="437320" cy="384540"/>
            </a:xfrm>
            <a:custGeom>
              <a:avLst/>
              <a:gdLst>
                <a:gd name="T0" fmla="*/ 289 w 530"/>
                <a:gd name="T1" fmla="*/ 0 h 465"/>
                <a:gd name="T2" fmla="*/ 0 w 530"/>
                <a:gd name="T3" fmla="*/ 232 h 465"/>
                <a:gd name="T4" fmla="*/ 278 w 530"/>
                <a:gd name="T5" fmla="*/ 465 h 465"/>
                <a:gd name="T6" fmla="*/ 355 w 530"/>
                <a:gd name="T7" fmla="*/ 458 h 465"/>
                <a:gd name="T8" fmla="*/ 383 w 530"/>
                <a:gd name="T9" fmla="*/ 402 h 465"/>
                <a:gd name="T10" fmla="*/ 376 w 530"/>
                <a:gd name="T11" fmla="*/ 391 h 465"/>
                <a:gd name="T12" fmla="*/ 276 w 530"/>
                <a:gd name="T13" fmla="*/ 406 h 465"/>
                <a:gd name="T14" fmla="*/ 110 w 530"/>
                <a:gd name="T15" fmla="*/ 232 h 465"/>
                <a:gd name="T16" fmla="*/ 288 w 530"/>
                <a:gd name="T17" fmla="*/ 58 h 465"/>
                <a:gd name="T18" fmla="*/ 466 w 530"/>
                <a:gd name="T19" fmla="*/ 174 h 465"/>
                <a:gd name="T20" fmla="*/ 479 w 530"/>
                <a:gd name="T21" fmla="*/ 174 h 465"/>
                <a:gd name="T22" fmla="*/ 530 w 530"/>
                <a:gd name="T23" fmla="*/ 75 h 465"/>
                <a:gd name="T24" fmla="*/ 289 w 530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0" h="465">
                  <a:moveTo>
                    <a:pt x="289" y="0"/>
                  </a:moveTo>
                  <a:cubicBezTo>
                    <a:pt x="96" y="0"/>
                    <a:pt x="0" y="99"/>
                    <a:pt x="0" y="232"/>
                  </a:cubicBezTo>
                  <a:cubicBezTo>
                    <a:pt x="0" y="358"/>
                    <a:pt x="86" y="465"/>
                    <a:pt x="278" y="465"/>
                  </a:cubicBezTo>
                  <a:cubicBezTo>
                    <a:pt x="306" y="465"/>
                    <a:pt x="332" y="462"/>
                    <a:pt x="355" y="458"/>
                  </a:cubicBezTo>
                  <a:cubicBezTo>
                    <a:pt x="383" y="402"/>
                    <a:pt x="383" y="402"/>
                    <a:pt x="383" y="402"/>
                  </a:cubicBezTo>
                  <a:cubicBezTo>
                    <a:pt x="387" y="393"/>
                    <a:pt x="380" y="391"/>
                    <a:pt x="376" y="391"/>
                  </a:cubicBezTo>
                  <a:cubicBezTo>
                    <a:pt x="348" y="399"/>
                    <a:pt x="323" y="406"/>
                    <a:pt x="276" y="406"/>
                  </a:cubicBezTo>
                  <a:cubicBezTo>
                    <a:pt x="182" y="406"/>
                    <a:pt x="110" y="349"/>
                    <a:pt x="110" y="232"/>
                  </a:cubicBezTo>
                  <a:cubicBezTo>
                    <a:pt x="110" y="123"/>
                    <a:pt x="179" y="58"/>
                    <a:pt x="288" y="58"/>
                  </a:cubicBezTo>
                  <a:cubicBezTo>
                    <a:pt x="385" y="58"/>
                    <a:pt x="443" y="109"/>
                    <a:pt x="466" y="174"/>
                  </a:cubicBezTo>
                  <a:cubicBezTo>
                    <a:pt x="467" y="180"/>
                    <a:pt x="476" y="179"/>
                    <a:pt x="479" y="174"/>
                  </a:cubicBezTo>
                  <a:cubicBezTo>
                    <a:pt x="530" y="75"/>
                    <a:pt x="530" y="75"/>
                    <a:pt x="530" y="75"/>
                  </a:cubicBezTo>
                  <a:cubicBezTo>
                    <a:pt x="480" y="36"/>
                    <a:pt x="397" y="0"/>
                    <a:pt x="28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31"/>
            <p:cNvSpPr>
              <a:spLocks/>
            </p:cNvSpPr>
            <p:nvPr userDrawn="1"/>
          </p:nvSpPr>
          <p:spPr bwMode="auto">
            <a:xfrm>
              <a:off x="2186764" y="659419"/>
              <a:ext cx="386132" cy="384540"/>
            </a:xfrm>
            <a:custGeom>
              <a:avLst/>
              <a:gdLst>
                <a:gd name="T0" fmla="*/ 109 w 468"/>
                <a:gd name="T1" fmla="*/ 232 h 465"/>
                <a:gd name="T2" fmla="*/ 287 w 468"/>
                <a:gd name="T3" fmla="*/ 405 h 465"/>
                <a:gd name="T4" fmla="*/ 406 w 468"/>
                <a:gd name="T5" fmla="*/ 386 h 465"/>
                <a:gd name="T6" fmla="*/ 413 w 468"/>
                <a:gd name="T7" fmla="*/ 392 h 465"/>
                <a:gd name="T8" fmla="*/ 382 w 468"/>
                <a:gd name="T9" fmla="*/ 450 h 465"/>
                <a:gd name="T10" fmla="*/ 278 w 468"/>
                <a:gd name="T11" fmla="*/ 465 h 465"/>
                <a:gd name="T12" fmla="*/ 0 w 468"/>
                <a:gd name="T13" fmla="*/ 232 h 465"/>
                <a:gd name="T14" fmla="*/ 278 w 468"/>
                <a:gd name="T15" fmla="*/ 0 h 465"/>
                <a:gd name="T16" fmla="*/ 468 w 468"/>
                <a:gd name="T17" fmla="*/ 45 h 465"/>
                <a:gd name="T18" fmla="*/ 435 w 468"/>
                <a:gd name="T19" fmla="*/ 107 h 465"/>
                <a:gd name="T20" fmla="*/ 425 w 468"/>
                <a:gd name="T21" fmla="*/ 107 h 465"/>
                <a:gd name="T22" fmla="*/ 287 w 468"/>
                <a:gd name="T23" fmla="*/ 60 h 465"/>
                <a:gd name="T24" fmla="*/ 109 w 468"/>
                <a:gd name="T25" fmla="*/ 23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65">
                  <a:moveTo>
                    <a:pt x="109" y="232"/>
                  </a:moveTo>
                  <a:cubicBezTo>
                    <a:pt x="109" y="343"/>
                    <a:pt x="186" y="405"/>
                    <a:pt x="287" y="405"/>
                  </a:cubicBezTo>
                  <a:cubicBezTo>
                    <a:pt x="330" y="405"/>
                    <a:pt x="363" y="402"/>
                    <a:pt x="406" y="386"/>
                  </a:cubicBezTo>
                  <a:cubicBezTo>
                    <a:pt x="411" y="384"/>
                    <a:pt x="416" y="386"/>
                    <a:pt x="413" y="392"/>
                  </a:cubicBezTo>
                  <a:cubicBezTo>
                    <a:pt x="382" y="450"/>
                    <a:pt x="382" y="450"/>
                    <a:pt x="382" y="450"/>
                  </a:cubicBezTo>
                  <a:cubicBezTo>
                    <a:pt x="346" y="462"/>
                    <a:pt x="319" y="465"/>
                    <a:pt x="278" y="465"/>
                  </a:cubicBezTo>
                  <a:cubicBezTo>
                    <a:pt x="101" y="465"/>
                    <a:pt x="0" y="365"/>
                    <a:pt x="0" y="232"/>
                  </a:cubicBezTo>
                  <a:cubicBezTo>
                    <a:pt x="0" y="100"/>
                    <a:pt x="101" y="0"/>
                    <a:pt x="278" y="0"/>
                  </a:cubicBezTo>
                  <a:cubicBezTo>
                    <a:pt x="364" y="0"/>
                    <a:pt x="433" y="23"/>
                    <a:pt x="468" y="45"/>
                  </a:cubicBezTo>
                  <a:cubicBezTo>
                    <a:pt x="435" y="107"/>
                    <a:pt x="435" y="107"/>
                    <a:pt x="435" y="107"/>
                  </a:cubicBezTo>
                  <a:cubicBezTo>
                    <a:pt x="433" y="111"/>
                    <a:pt x="429" y="111"/>
                    <a:pt x="425" y="107"/>
                  </a:cubicBezTo>
                  <a:cubicBezTo>
                    <a:pt x="396" y="78"/>
                    <a:pt x="344" y="60"/>
                    <a:pt x="287" y="60"/>
                  </a:cubicBezTo>
                  <a:cubicBezTo>
                    <a:pt x="186" y="60"/>
                    <a:pt x="109" y="122"/>
                    <a:pt x="109" y="232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32"/>
            <p:cNvSpPr>
              <a:spLocks/>
            </p:cNvSpPr>
            <p:nvPr userDrawn="1"/>
          </p:nvSpPr>
          <p:spPr bwMode="auto">
            <a:xfrm>
              <a:off x="885456" y="658624"/>
              <a:ext cx="436525" cy="384540"/>
            </a:xfrm>
            <a:custGeom>
              <a:avLst/>
              <a:gdLst>
                <a:gd name="T0" fmla="*/ 242 w 529"/>
                <a:gd name="T1" fmla="*/ 407 h 465"/>
                <a:gd name="T2" fmla="*/ 64 w 529"/>
                <a:gd name="T3" fmla="*/ 291 h 465"/>
                <a:gd name="T4" fmla="*/ 51 w 529"/>
                <a:gd name="T5" fmla="*/ 291 h 465"/>
                <a:gd name="T6" fmla="*/ 0 w 529"/>
                <a:gd name="T7" fmla="*/ 390 h 465"/>
                <a:gd name="T8" fmla="*/ 240 w 529"/>
                <a:gd name="T9" fmla="*/ 465 h 465"/>
                <a:gd name="T10" fmla="*/ 529 w 529"/>
                <a:gd name="T11" fmla="*/ 233 h 465"/>
                <a:gd name="T12" fmla="*/ 252 w 529"/>
                <a:gd name="T13" fmla="*/ 0 h 465"/>
                <a:gd name="T14" fmla="*/ 174 w 529"/>
                <a:gd name="T15" fmla="*/ 7 h 465"/>
                <a:gd name="T16" fmla="*/ 146 w 529"/>
                <a:gd name="T17" fmla="*/ 63 h 465"/>
                <a:gd name="T18" fmla="*/ 154 w 529"/>
                <a:gd name="T19" fmla="*/ 74 h 465"/>
                <a:gd name="T20" fmla="*/ 254 w 529"/>
                <a:gd name="T21" fmla="*/ 59 h 465"/>
                <a:gd name="T22" fmla="*/ 419 w 529"/>
                <a:gd name="T23" fmla="*/ 233 h 465"/>
                <a:gd name="T24" fmla="*/ 242 w 529"/>
                <a:gd name="T25" fmla="*/ 4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9" h="465">
                  <a:moveTo>
                    <a:pt x="242" y="407"/>
                  </a:moveTo>
                  <a:cubicBezTo>
                    <a:pt x="144" y="407"/>
                    <a:pt x="87" y="356"/>
                    <a:pt x="64" y="291"/>
                  </a:cubicBezTo>
                  <a:cubicBezTo>
                    <a:pt x="62" y="285"/>
                    <a:pt x="54" y="286"/>
                    <a:pt x="51" y="291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50" y="429"/>
                    <a:pt x="133" y="465"/>
                    <a:pt x="240" y="465"/>
                  </a:cubicBezTo>
                  <a:cubicBezTo>
                    <a:pt x="434" y="465"/>
                    <a:pt x="529" y="366"/>
                    <a:pt x="529" y="233"/>
                  </a:cubicBezTo>
                  <a:cubicBezTo>
                    <a:pt x="529" y="107"/>
                    <a:pt x="443" y="0"/>
                    <a:pt x="252" y="0"/>
                  </a:cubicBezTo>
                  <a:cubicBezTo>
                    <a:pt x="224" y="0"/>
                    <a:pt x="198" y="3"/>
                    <a:pt x="174" y="7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3" y="72"/>
                    <a:pt x="149" y="74"/>
                    <a:pt x="154" y="74"/>
                  </a:cubicBezTo>
                  <a:cubicBezTo>
                    <a:pt x="182" y="66"/>
                    <a:pt x="207" y="59"/>
                    <a:pt x="254" y="59"/>
                  </a:cubicBezTo>
                  <a:cubicBezTo>
                    <a:pt x="347" y="59"/>
                    <a:pt x="419" y="116"/>
                    <a:pt x="419" y="233"/>
                  </a:cubicBezTo>
                  <a:cubicBezTo>
                    <a:pt x="419" y="342"/>
                    <a:pt x="350" y="407"/>
                    <a:pt x="242" y="4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8" name="Freeform 10"/>
          <p:cNvSpPr>
            <a:spLocks/>
          </p:cNvSpPr>
          <p:nvPr userDrawn="1"/>
        </p:nvSpPr>
        <p:spPr bwMode="auto">
          <a:xfrm>
            <a:off x="-620064" y="1386500"/>
            <a:ext cx="1098853" cy="2261576"/>
          </a:xfrm>
          <a:custGeom>
            <a:avLst/>
            <a:gdLst>
              <a:gd name="T0" fmla="*/ 0 w 2099"/>
              <a:gd name="T1" fmla="*/ 4320 h 4320"/>
              <a:gd name="T2" fmla="*/ 174 w 2099"/>
              <a:gd name="T3" fmla="*/ 4320 h 4320"/>
              <a:gd name="T4" fmla="*/ 2099 w 2099"/>
              <a:gd name="T5" fmla="*/ 0 h 4320"/>
              <a:gd name="T6" fmla="*/ 1925 w 2099"/>
              <a:gd name="T7" fmla="*/ 0 h 4320"/>
              <a:gd name="T8" fmla="*/ 0 w 2099"/>
              <a:gd name="T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9" h="4320">
                <a:moveTo>
                  <a:pt x="0" y="4320"/>
                </a:moveTo>
                <a:lnTo>
                  <a:pt x="174" y="4320"/>
                </a:lnTo>
                <a:lnTo>
                  <a:pt x="2099" y="0"/>
                </a:lnTo>
                <a:lnTo>
                  <a:pt x="1925" y="0"/>
                </a:lnTo>
                <a:lnTo>
                  <a:pt x="0" y="43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3" name="Espace réservé du texte 72"/>
          <p:cNvSpPr>
            <a:spLocks noGrp="1"/>
          </p:cNvSpPr>
          <p:nvPr userDrawn="1">
            <p:ph type="body" sz="quarter" idx="10"/>
          </p:nvPr>
        </p:nvSpPr>
        <p:spPr>
          <a:xfrm>
            <a:off x="429940" y="2625090"/>
            <a:ext cx="3272110" cy="157889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400" b="1" cap="all" baseline="0">
                <a:solidFill>
                  <a:schemeClr val="accent1"/>
                </a:solidFill>
              </a:defRPr>
            </a:lvl2pPr>
            <a:lvl3pPr marL="0" indent="0">
              <a:spcBef>
                <a:spcPts val="2400"/>
              </a:spcBef>
              <a:buNone/>
              <a:defRPr sz="1200" cap="all" baseline="0">
                <a:solidFill>
                  <a:schemeClr val="bg2"/>
                </a:solidFill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6092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11111E-6 1.85185E-6 L -0.1151 0.34282 " pathEditMode="relative" rAng="0" ptsTypes="AA">
                                      <p:cBhvr>
                                        <p:cTn id="33" dur="125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7" y="1713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7037E-7 L 0.22639 -0.67708 " pathEditMode="relative" rAng="0" ptsTypes="AA">
                                      <p:cBhvr>
                                        <p:cTn id="38" dur="125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9" y="-3386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33333E-6 -4.07407E-6 L -0.14167 0.41088 " pathEditMode="relative" rAng="0" ptsTypes="AA">
                                      <p:cBhvr>
                                        <p:cTn id="43" dur="125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2053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1.48148E-6 L 0.10139 -0.30486 " pathEditMode="relative" rAng="0" ptsTypes="AA">
                                      <p:cBhvr>
                                        <p:cTn id="48" dur="125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525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94444E-6 2.22222E-6 L 1.94444E-6 -0.15394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0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6 -2.59259E-6 L 2.77778E-6 -0.19791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44444E-6 -2.22222E-6 L 4.44444E-6 -0.21736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5" grpId="0" animBg="1"/>
      <p:bldP spid="23" grpId="0" animBg="1"/>
      <p:bldP spid="21" grpId="0" animBg="1"/>
      <p:bldP spid="30" grpId="0" animBg="1"/>
      <p:bldP spid="27" grpId="0" animBg="1"/>
      <p:bldP spid="68" grpId="0" animBg="1"/>
      <p:bldP spid="68" grpId="1" animBg="1"/>
      <p:bldP spid="73" grpId="0" uiExpand="1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1" uiExpand="1" build="allAtOnce">
        <p:tmplLst>
          <p:tmpl lvl="1">
            <p:tnLst>
              <p:par>
                <p:cTn presetID="42" presetClass="path" presetSubtype="0" decel="100000" fill="hold" nodeType="withEffect">
                  <p:stCondLst>
                    <p:cond delay="2250"/>
                  </p:stCondLst>
                  <p:childTnLst>
                    <p:animMotion origin="layout" path="M 1.94444E-6 2.22222E-6 L 1.94444E-6 -0.15394 " pathEditMode="relative" rAng="0" ptsTypes="AA">
                      <p:cBhvr>
                        <p:cTn dur="750" spd="-100000" fill="hold"/>
                        <p:tgtEl>
                          <p:spTgt spid="7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7708"/>
                    </p:animMotion>
                  </p:childTnLst>
                </p:cTn>
              </p:par>
            </p:tnLst>
          </p:tmpl>
          <p:tmpl lvl="2">
            <p:tnLst>
              <p:par>
                <p:cTn presetID="42" presetClass="path" presetSubtype="0" decel="100000" fill="hold" nodeType="withEffect">
                  <p:stCondLst>
                    <p:cond delay="2250"/>
                  </p:stCondLst>
                  <p:childTnLst>
                    <p:animMotion origin="layout" path="M 2.77778E-6 -2.59259E-6 L 2.77778E-6 -0.19791 " pathEditMode="relative" rAng="0" ptsTypes="AA">
                      <p:cBhvr>
                        <p:cTn dur="750" spd="-100000" fill="hold"/>
                        <p:tgtEl>
                          <p:spTgt spid="7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9907"/>
                    </p:animMotion>
                  </p:childTnLst>
                </p:cTn>
              </p:par>
            </p:tnLst>
          </p:tmpl>
          <p:tmpl lvl="3">
            <p:tnLst>
              <p:par>
                <p:cTn presetID="42" presetClass="path" presetSubtype="0" decel="100000" fill="hold" nodeType="withEffect">
                  <p:stCondLst>
                    <p:cond delay="2250"/>
                  </p:stCondLst>
                  <p:childTnLst>
                    <p:animMotion origin="layout" path="M 4.44444E-6 -2.22222E-6 L 4.44444E-6 -0.21736 " pathEditMode="relative" rAng="0" ptsTypes="AA">
                      <p:cBhvr>
                        <p:cTn dur="750" spd="-100000" fill="hold"/>
                        <p:tgtEl>
                          <p:spTgt spid="7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0880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COFACE, THE MOST AGILE GLOBAL TRADE CREDIT PARTNER IN THE INDUSTRY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F48B-818E-4440-B2BA-2245DD423899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106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 dirty="0" err="1"/>
              <a:t>COFACE</a:t>
            </a:r>
            <a:r>
              <a:rPr lang="en-US" dirty="0"/>
              <a:t>, THE MOST AGILE GLOBAL TRADE CREDIT PARTNER IN THE INDUSTRY</a:t>
            </a:r>
            <a:endParaRPr lang="fr-FR" dirty="0"/>
          </a:p>
        </p:txBody>
      </p:sp>
      <p:sp>
        <p:nvSpPr>
          <p:cNvPr id="10" name="Espace réservé du texte 44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55564"/>
          </a:xfrm>
          <a:blipFill dpi="0" rotWithShape="1">
            <a:blip r:embed="rId2"/>
            <a:srcRect/>
            <a:tile tx="6350" ty="0" sx="100000" sy="100000" flip="none" algn="tl"/>
          </a:blipFill>
        </p:spPr>
        <p:txBody>
          <a:bodyPr wrap="square" bIns="0">
            <a:spAutoFit/>
          </a:bodyPr>
          <a:lstStyle>
            <a:lvl1pPr marL="0" indent="0">
              <a:spcBef>
                <a:spcPts val="0"/>
              </a:spcBef>
              <a:buNone/>
              <a:defRPr sz="2400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bg2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4" hasCustomPrompt="1"/>
          </p:nvPr>
        </p:nvSpPr>
        <p:spPr>
          <a:xfrm>
            <a:off x="619125" y="6534149"/>
            <a:ext cx="3600" cy="118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508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1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COFACE, THE MOST AGILE GLOBAL TRADE CREDIT PARTNER IN THE INDUSTRY</a:t>
            </a:r>
            <a:endParaRPr lang="fr-FR" dirty="0"/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5"/>
          </p:nvPr>
        </p:nvSpPr>
        <p:spPr>
          <a:xfrm>
            <a:off x="5430520" y="0"/>
            <a:ext cx="8348980" cy="6857999"/>
          </a:xfrm>
          <a:prstGeom prst="parallelogram">
            <a:avLst>
              <a:gd name="adj" fmla="val 44390"/>
            </a:avLst>
          </a:prstGeom>
          <a:solidFill>
            <a:schemeClr val="bg2"/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11" name="Espace réservé du texte 44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55564"/>
          </a:xfrm>
          <a:blipFill dpi="0" rotWithShape="1">
            <a:blip r:embed="rId2"/>
            <a:srcRect/>
            <a:tile tx="6350" ty="0" sx="100000" sy="100000" flip="none" algn="tl"/>
          </a:blipFill>
        </p:spPr>
        <p:txBody>
          <a:bodyPr wrap="square" bIns="0">
            <a:spAutoFit/>
          </a:bodyPr>
          <a:lstStyle>
            <a:lvl1pPr marL="0" indent="0">
              <a:spcBef>
                <a:spcPts val="0"/>
              </a:spcBef>
              <a:buNone/>
              <a:defRPr sz="2400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bg2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8"/>
          <p:cNvSpPr>
            <a:spLocks noGrp="1"/>
          </p:cNvSpPr>
          <p:nvPr>
            <p:ph type="body" sz="quarter" idx="16" hasCustomPrompt="1"/>
          </p:nvPr>
        </p:nvSpPr>
        <p:spPr>
          <a:xfrm>
            <a:off x="619125" y="6534149"/>
            <a:ext cx="3600" cy="118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021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4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 dirty="0" err="1"/>
              <a:t>COFACE</a:t>
            </a:r>
            <a:r>
              <a:rPr lang="en-US" dirty="0"/>
              <a:t>, THE MOST AGILE GLOBAL TRADE CREDIT PARTNER IN THE INDUSTRY</a:t>
            </a:r>
            <a:endParaRPr lang="fr-FR" dirty="0"/>
          </a:p>
        </p:txBody>
      </p:sp>
      <p:sp>
        <p:nvSpPr>
          <p:cNvPr id="52" name="Freeform 6"/>
          <p:cNvSpPr>
            <a:spLocks/>
          </p:cNvSpPr>
          <p:nvPr userDrawn="1"/>
        </p:nvSpPr>
        <p:spPr bwMode="auto">
          <a:xfrm>
            <a:off x="2641601" y="-1588"/>
            <a:ext cx="3860800" cy="6858000"/>
          </a:xfrm>
          <a:custGeom>
            <a:avLst/>
            <a:gdLst>
              <a:gd name="T0" fmla="*/ 0 w 2432"/>
              <a:gd name="T1" fmla="*/ 4320 h 4320"/>
              <a:gd name="T2" fmla="*/ 508 w 2432"/>
              <a:gd name="T3" fmla="*/ 4320 h 4320"/>
              <a:gd name="T4" fmla="*/ 2432 w 2432"/>
              <a:gd name="T5" fmla="*/ 0 h 4320"/>
              <a:gd name="T6" fmla="*/ 1924 w 2432"/>
              <a:gd name="T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2" h="4320">
                <a:moveTo>
                  <a:pt x="0" y="4320"/>
                </a:moveTo>
                <a:lnTo>
                  <a:pt x="508" y="4320"/>
                </a:lnTo>
                <a:lnTo>
                  <a:pt x="2432" y="0"/>
                </a:lnTo>
                <a:lnTo>
                  <a:pt x="192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" name="Freeform 11"/>
          <p:cNvSpPr>
            <a:spLocks/>
          </p:cNvSpPr>
          <p:nvPr userDrawn="1"/>
        </p:nvSpPr>
        <p:spPr bwMode="auto">
          <a:xfrm>
            <a:off x="2906713" y="-1588"/>
            <a:ext cx="3332163" cy="6858000"/>
          </a:xfrm>
          <a:custGeom>
            <a:avLst/>
            <a:gdLst>
              <a:gd name="T0" fmla="*/ 0 w 2099"/>
              <a:gd name="T1" fmla="*/ 4320 h 4320"/>
              <a:gd name="T2" fmla="*/ 174 w 2099"/>
              <a:gd name="T3" fmla="*/ 4320 h 4320"/>
              <a:gd name="T4" fmla="*/ 2099 w 2099"/>
              <a:gd name="T5" fmla="*/ 0 h 4320"/>
              <a:gd name="T6" fmla="*/ 1925 w 2099"/>
              <a:gd name="T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9" h="4320">
                <a:moveTo>
                  <a:pt x="0" y="4320"/>
                </a:moveTo>
                <a:lnTo>
                  <a:pt x="174" y="4320"/>
                </a:lnTo>
                <a:lnTo>
                  <a:pt x="2099" y="0"/>
                </a:lnTo>
                <a:lnTo>
                  <a:pt x="192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Espace réservé du texte 44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55564"/>
          </a:xfrm>
          <a:blipFill dpi="0" rotWithShape="1">
            <a:blip r:embed="rId2"/>
            <a:srcRect/>
            <a:tile tx="6350" ty="0" sx="100000" sy="100000" flip="none" algn="tl"/>
          </a:blipFill>
        </p:spPr>
        <p:txBody>
          <a:bodyPr wrap="square" bIns="0">
            <a:spAutoFit/>
          </a:bodyPr>
          <a:lstStyle>
            <a:lvl1pPr marL="0" indent="0">
              <a:spcBef>
                <a:spcPts val="0"/>
              </a:spcBef>
              <a:buNone/>
              <a:defRPr sz="2400" cap="all" baseline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2000" cap="all" baseline="0">
                <a:solidFill>
                  <a:schemeClr val="bg2"/>
                </a:solidFill>
              </a:defRPr>
            </a:lvl2pPr>
            <a:lvl3pPr marL="685800" indent="0">
              <a:buNone/>
              <a:defRPr/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texte 18"/>
          <p:cNvSpPr>
            <a:spLocks noGrp="1"/>
          </p:cNvSpPr>
          <p:nvPr>
            <p:ph type="body" sz="quarter" idx="14" hasCustomPrompt="1"/>
          </p:nvPr>
        </p:nvSpPr>
        <p:spPr>
          <a:xfrm>
            <a:off x="619125" y="6534149"/>
            <a:ext cx="3600" cy="118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7680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 dirty="0" err="1"/>
              <a:t>COFACE</a:t>
            </a:r>
            <a:r>
              <a:rPr lang="en-US" dirty="0"/>
              <a:t>, THE MOST AGILE GLOBAL TRADE CREDIT PARTNER IN THE INDUSTRY</a:t>
            </a:r>
            <a:endParaRPr lang="fr-FR" dirty="0"/>
          </a:p>
        </p:txBody>
      </p:sp>
      <p:sp>
        <p:nvSpPr>
          <p:cNvPr id="7" name="Espace réservé du texte 18"/>
          <p:cNvSpPr>
            <a:spLocks noGrp="1"/>
          </p:cNvSpPr>
          <p:nvPr>
            <p:ph type="body" sz="quarter" idx="13" hasCustomPrompt="1"/>
          </p:nvPr>
        </p:nvSpPr>
        <p:spPr>
          <a:xfrm>
            <a:off x="619125" y="6534149"/>
            <a:ext cx="3600" cy="118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698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orme libre : forme 32"/>
          <p:cNvSpPr>
            <a:spLocks/>
          </p:cNvSpPr>
          <p:nvPr userDrawn="1"/>
        </p:nvSpPr>
        <p:spPr bwMode="auto">
          <a:xfrm>
            <a:off x="6089601" y="0"/>
            <a:ext cx="3089558" cy="6858000"/>
          </a:xfrm>
          <a:custGeom>
            <a:avLst/>
            <a:gdLst>
              <a:gd name="connsiteX0" fmla="*/ 3050999 w 3089558"/>
              <a:gd name="connsiteY0" fmla="*/ 0 h 6858000"/>
              <a:gd name="connsiteX1" fmla="*/ 3089558 w 3089558"/>
              <a:gd name="connsiteY1" fmla="*/ 0 h 6858000"/>
              <a:gd name="connsiteX2" fmla="*/ 3089558 w 3089558"/>
              <a:gd name="connsiteY2" fmla="*/ 6858000 h 6858000"/>
              <a:gd name="connsiteX3" fmla="*/ 0 w 308955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9558" h="6858000">
                <a:moveTo>
                  <a:pt x="3050999" y="0"/>
                </a:moveTo>
                <a:lnTo>
                  <a:pt x="3089558" y="0"/>
                </a:lnTo>
                <a:lnTo>
                  <a:pt x="30895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5" name="Forme libre : forme 24"/>
          <p:cNvSpPr>
            <a:spLocks/>
          </p:cNvSpPr>
          <p:nvPr userDrawn="1"/>
        </p:nvSpPr>
        <p:spPr bwMode="auto">
          <a:xfrm>
            <a:off x="0" y="0"/>
            <a:ext cx="5576454" cy="6858000"/>
          </a:xfrm>
          <a:custGeom>
            <a:avLst/>
            <a:gdLst>
              <a:gd name="connsiteX0" fmla="*/ 0 w 5576454"/>
              <a:gd name="connsiteY0" fmla="*/ 0 h 6858000"/>
              <a:gd name="connsiteX1" fmla="*/ 5576454 w 5576454"/>
              <a:gd name="connsiteY1" fmla="*/ 0 h 6858000"/>
              <a:gd name="connsiteX2" fmla="*/ 2525454 w 5576454"/>
              <a:gd name="connsiteY2" fmla="*/ 6858000 h 6858000"/>
              <a:gd name="connsiteX3" fmla="*/ 0 w 5576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6454" h="6858000">
                <a:moveTo>
                  <a:pt x="0" y="0"/>
                </a:moveTo>
                <a:lnTo>
                  <a:pt x="5576454" y="0"/>
                </a:lnTo>
                <a:lnTo>
                  <a:pt x="25254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3" name="Forme libre : forme 22"/>
          <p:cNvSpPr>
            <a:spLocks/>
          </p:cNvSpPr>
          <p:nvPr userDrawn="1"/>
        </p:nvSpPr>
        <p:spPr bwMode="auto">
          <a:xfrm>
            <a:off x="0" y="0"/>
            <a:ext cx="6389254" cy="6858000"/>
          </a:xfrm>
          <a:custGeom>
            <a:avLst/>
            <a:gdLst>
              <a:gd name="connsiteX0" fmla="*/ 0 w 6389254"/>
              <a:gd name="connsiteY0" fmla="*/ 0 h 6858000"/>
              <a:gd name="connsiteX1" fmla="*/ 6389254 w 6389254"/>
              <a:gd name="connsiteY1" fmla="*/ 0 h 6858000"/>
              <a:gd name="connsiteX2" fmla="*/ 3338254 w 6389254"/>
              <a:gd name="connsiteY2" fmla="*/ 6858000 h 6858000"/>
              <a:gd name="connsiteX3" fmla="*/ 0 w 63892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9254" h="6858000">
                <a:moveTo>
                  <a:pt x="0" y="0"/>
                </a:moveTo>
                <a:lnTo>
                  <a:pt x="6389254" y="0"/>
                </a:lnTo>
                <a:lnTo>
                  <a:pt x="33382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1" name="Forme libre : forme 20"/>
          <p:cNvSpPr>
            <a:spLocks/>
          </p:cNvSpPr>
          <p:nvPr userDrawn="1"/>
        </p:nvSpPr>
        <p:spPr bwMode="auto">
          <a:xfrm>
            <a:off x="0" y="0"/>
            <a:ext cx="6084454" cy="6858000"/>
          </a:xfrm>
          <a:custGeom>
            <a:avLst/>
            <a:gdLst>
              <a:gd name="connsiteX0" fmla="*/ 0 w 6084454"/>
              <a:gd name="connsiteY0" fmla="*/ 0 h 6858000"/>
              <a:gd name="connsiteX1" fmla="*/ 6084454 w 6084454"/>
              <a:gd name="connsiteY1" fmla="*/ 0 h 6858000"/>
              <a:gd name="connsiteX2" fmla="*/ 3033454 w 6084454"/>
              <a:gd name="connsiteY2" fmla="*/ 6858000 h 6858000"/>
              <a:gd name="connsiteX3" fmla="*/ 0 w 6084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4454" h="6858000">
                <a:moveTo>
                  <a:pt x="0" y="0"/>
                </a:moveTo>
                <a:lnTo>
                  <a:pt x="6084454" y="0"/>
                </a:lnTo>
                <a:lnTo>
                  <a:pt x="30334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0" name="Forme libre : forme 29"/>
          <p:cNvSpPr>
            <a:spLocks/>
          </p:cNvSpPr>
          <p:nvPr userDrawn="1"/>
        </p:nvSpPr>
        <p:spPr bwMode="auto">
          <a:xfrm>
            <a:off x="5886401" y="0"/>
            <a:ext cx="3292759" cy="6858000"/>
          </a:xfrm>
          <a:custGeom>
            <a:avLst/>
            <a:gdLst>
              <a:gd name="connsiteX0" fmla="*/ 3051000 w 3292759"/>
              <a:gd name="connsiteY0" fmla="*/ 0 h 6858000"/>
              <a:gd name="connsiteX1" fmla="*/ 3292759 w 3292759"/>
              <a:gd name="connsiteY1" fmla="*/ 0 h 6858000"/>
              <a:gd name="connsiteX2" fmla="*/ 3292759 w 3292759"/>
              <a:gd name="connsiteY2" fmla="*/ 6858000 h 6858000"/>
              <a:gd name="connsiteX3" fmla="*/ 0 w 329275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2759" h="6858000">
                <a:moveTo>
                  <a:pt x="3051000" y="0"/>
                </a:moveTo>
                <a:lnTo>
                  <a:pt x="3292759" y="0"/>
                </a:lnTo>
                <a:lnTo>
                  <a:pt x="329275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27" name="Forme libre : forme 26"/>
          <p:cNvSpPr>
            <a:spLocks/>
          </p:cNvSpPr>
          <p:nvPr userDrawn="1"/>
        </p:nvSpPr>
        <p:spPr bwMode="auto">
          <a:xfrm>
            <a:off x="7156402" y="2390298"/>
            <a:ext cx="1987599" cy="4467702"/>
          </a:xfrm>
          <a:custGeom>
            <a:avLst/>
            <a:gdLst>
              <a:gd name="connsiteX0" fmla="*/ 1987599 w 1987599"/>
              <a:gd name="connsiteY0" fmla="*/ 0 h 4467702"/>
              <a:gd name="connsiteX1" fmla="*/ 1987599 w 1987599"/>
              <a:gd name="connsiteY1" fmla="*/ 4467702 h 4467702"/>
              <a:gd name="connsiteX2" fmla="*/ 0 w 1987599"/>
              <a:gd name="connsiteY2" fmla="*/ 4467702 h 446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7599" h="4467702">
                <a:moveTo>
                  <a:pt x="1987599" y="0"/>
                </a:moveTo>
                <a:lnTo>
                  <a:pt x="1987599" y="4467702"/>
                </a:lnTo>
                <a:lnTo>
                  <a:pt x="0" y="4467702"/>
                </a:ln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46" name="Connecteur droit 45"/>
          <p:cNvCxnSpPr>
            <a:cxnSpLocks/>
          </p:cNvCxnSpPr>
          <p:nvPr userDrawn="1"/>
        </p:nvCxnSpPr>
        <p:spPr>
          <a:xfrm rot="1440000">
            <a:off x="4577633" y="2112937"/>
            <a:ext cx="0" cy="24396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>
            <a:cxnSpLocks/>
          </p:cNvCxnSpPr>
          <p:nvPr userDrawn="1"/>
        </p:nvCxnSpPr>
        <p:spPr>
          <a:xfrm rot="1440000">
            <a:off x="6781082" y="4132237"/>
            <a:ext cx="0" cy="24396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>
            <a:cxnSpLocks/>
          </p:cNvCxnSpPr>
          <p:nvPr userDrawn="1"/>
        </p:nvCxnSpPr>
        <p:spPr>
          <a:xfrm rot="1440000">
            <a:off x="9238534" y="1008038"/>
            <a:ext cx="0" cy="24396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Groupe 98"/>
          <p:cNvGrpSpPr/>
          <p:nvPr userDrawn="1"/>
        </p:nvGrpSpPr>
        <p:grpSpPr>
          <a:xfrm>
            <a:off x="509975" y="447675"/>
            <a:ext cx="2558105" cy="597238"/>
            <a:chOff x="509975" y="447675"/>
            <a:chExt cx="2558105" cy="597238"/>
          </a:xfrm>
        </p:grpSpPr>
        <p:sp>
          <p:nvSpPr>
            <p:cNvPr id="49" name="Freeform 27"/>
            <p:cNvSpPr>
              <a:spLocks/>
            </p:cNvSpPr>
            <p:nvPr userDrawn="1"/>
          </p:nvSpPr>
          <p:spPr bwMode="auto">
            <a:xfrm>
              <a:off x="1651203" y="659419"/>
              <a:ext cx="457985" cy="384540"/>
            </a:xfrm>
            <a:custGeom>
              <a:avLst/>
              <a:gdLst>
                <a:gd name="T0" fmla="*/ 550 w 555"/>
                <a:gd name="T1" fmla="*/ 457 h 465"/>
                <a:gd name="T2" fmla="*/ 555 w 555"/>
                <a:gd name="T3" fmla="*/ 451 h 465"/>
                <a:gd name="T4" fmla="*/ 555 w 555"/>
                <a:gd name="T5" fmla="*/ 254 h 465"/>
                <a:gd name="T6" fmla="*/ 277 w 555"/>
                <a:gd name="T7" fmla="*/ 0 h 465"/>
                <a:gd name="T8" fmla="*/ 0 w 555"/>
                <a:gd name="T9" fmla="*/ 241 h 465"/>
                <a:gd name="T10" fmla="*/ 264 w 555"/>
                <a:gd name="T11" fmla="*/ 465 h 465"/>
                <a:gd name="T12" fmla="*/ 344 w 555"/>
                <a:gd name="T13" fmla="*/ 457 h 465"/>
                <a:gd name="T14" fmla="*/ 362 w 555"/>
                <a:gd name="T15" fmla="*/ 399 h 465"/>
                <a:gd name="T16" fmla="*/ 355 w 555"/>
                <a:gd name="T17" fmla="*/ 390 h 465"/>
                <a:gd name="T18" fmla="*/ 272 w 555"/>
                <a:gd name="T19" fmla="*/ 405 h 465"/>
                <a:gd name="T20" fmla="*/ 110 w 555"/>
                <a:gd name="T21" fmla="*/ 240 h 465"/>
                <a:gd name="T22" fmla="*/ 281 w 555"/>
                <a:gd name="T23" fmla="*/ 60 h 465"/>
                <a:gd name="T24" fmla="*/ 447 w 555"/>
                <a:gd name="T25" fmla="*/ 252 h 465"/>
                <a:gd name="T26" fmla="*/ 447 w 555"/>
                <a:gd name="T27" fmla="*/ 451 h 465"/>
                <a:gd name="T28" fmla="*/ 452 w 555"/>
                <a:gd name="T29" fmla="*/ 457 h 465"/>
                <a:gd name="T30" fmla="*/ 550 w 555"/>
                <a:gd name="T31" fmla="*/ 45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5" h="465">
                  <a:moveTo>
                    <a:pt x="550" y="457"/>
                  </a:moveTo>
                  <a:cubicBezTo>
                    <a:pt x="555" y="457"/>
                    <a:pt x="555" y="454"/>
                    <a:pt x="555" y="451"/>
                  </a:cubicBezTo>
                  <a:cubicBezTo>
                    <a:pt x="555" y="254"/>
                    <a:pt x="555" y="254"/>
                    <a:pt x="555" y="254"/>
                  </a:cubicBezTo>
                  <a:cubicBezTo>
                    <a:pt x="555" y="112"/>
                    <a:pt x="481" y="0"/>
                    <a:pt x="277" y="0"/>
                  </a:cubicBezTo>
                  <a:cubicBezTo>
                    <a:pt x="115" y="0"/>
                    <a:pt x="0" y="91"/>
                    <a:pt x="0" y="241"/>
                  </a:cubicBezTo>
                  <a:cubicBezTo>
                    <a:pt x="0" y="362"/>
                    <a:pt x="73" y="465"/>
                    <a:pt x="264" y="465"/>
                  </a:cubicBezTo>
                  <a:cubicBezTo>
                    <a:pt x="292" y="465"/>
                    <a:pt x="319" y="462"/>
                    <a:pt x="344" y="457"/>
                  </a:cubicBezTo>
                  <a:cubicBezTo>
                    <a:pt x="362" y="399"/>
                    <a:pt x="362" y="399"/>
                    <a:pt x="362" y="399"/>
                  </a:cubicBezTo>
                  <a:cubicBezTo>
                    <a:pt x="364" y="392"/>
                    <a:pt x="360" y="389"/>
                    <a:pt x="355" y="390"/>
                  </a:cubicBezTo>
                  <a:cubicBezTo>
                    <a:pt x="329" y="400"/>
                    <a:pt x="304" y="405"/>
                    <a:pt x="272" y="405"/>
                  </a:cubicBezTo>
                  <a:cubicBezTo>
                    <a:pt x="145" y="405"/>
                    <a:pt x="110" y="316"/>
                    <a:pt x="110" y="240"/>
                  </a:cubicBezTo>
                  <a:cubicBezTo>
                    <a:pt x="110" y="127"/>
                    <a:pt x="176" y="60"/>
                    <a:pt x="281" y="60"/>
                  </a:cubicBezTo>
                  <a:cubicBezTo>
                    <a:pt x="408" y="60"/>
                    <a:pt x="447" y="137"/>
                    <a:pt x="447" y="252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455"/>
                    <a:pt x="449" y="457"/>
                    <a:pt x="452" y="457"/>
                  </a:cubicBezTo>
                  <a:lnTo>
                    <a:pt x="550" y="45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0" name="Freeform 28"/>
            <p:cNvSpPr>
              <a:spLocks/>
            </p:cNvSpPr>
            <p:nvPr userDrawn="1"/>
          </p:nvSpPr>
          <p:spPr bwMode="auto">
            <a:xfrm>
              <a:off x="1364107" y="447675"/>
              <a:ext cx="391855" cy="589766"/>
            </a:xfrm>
            <a:custGeom>
              <a:avLst/>
              <a:gdLst>
                <a:gd name="T0" fmla="*/ 434 w 475"/>
                <a:gd name="T1" fmla="*/ 95 h 713"/>
                <a:gd name="T2" fmla="*/ 443 w 475"/>
                <a:gd name="T3" fmla="*/ 94 h 713"/>
                <a:gd name="T4" fmla="*/ 475 w 475"/>
                <a:gd name="T5" fmla="*/ 30 h 713"/>
                <a:gd name="T6" fmla="*/ 308 w 475"/>
                <a:gd name="T7" fmla="*/ 0 h 713"/>
                <a:gd name="T8" fmla="*/ 70 w 475"/>
                <a:gd name="T9" fmla="*/ 225 h 713"/>
                <a:gd name="T10" fmla="*/ 70 w 475"/>
                <a:gd name="T11" fmla="*/ 274 h 713"/>
                <a:gd name="T12" fmla="*/ 6 w 475"/>
                <a:gd name="T13" fmla="*/ 274 h 713"/>
                <a:gd name="T14" fmla="*/ 0 w 475"/>
                <a:gd name="T15" fmla="*/ 280 h 713"/>
                <a:gd name="T16" fmla="*/ 0 w 475"/>
                <a:gd name="T17" fmla="*/ 318 h 713"/>
                <a:gd name="T18" fmla="*/ 6 w 475"/>
                <a:gd name="T19" fmla="*/ 324 h 713"/>
                <a:gd name="T20" fmla="*/ 71 w 475"/>
                <a:gd name="T21" fmla="*/ 324 h 713"/>
                <a:gd name="T22" fmla="*/ 71 w 475"/>
                <a:gd name="T23" fmla="*/ 707 h 713"/>
                <a:gd name="T24" fmla="*/ 77 w 475"/>
                <a:gd name="T25" fmla="*/ 713 h 713"/>
                <a:gd name="T26" fmla="*/ 164 w 475"/>
                <a:gd name="T27" fmla="*/ 713 h 713"/>
                <a:gd name="T28" fmla="*/ 168 w 475"/>
                <a:gd name="T29" fmla="*/ 707 h 713"/>
                <a:gd name="T30" fmla="*/ 168 w 475"/>
                <a:gd name="T31" fmla="*/ 324 h 713"/>
                <a:gd name="T32" fmla="*/ 288 w 475"/>
                <a:gd name="T33" fmla="*/ 324 h 713"/>
                <a:gd name="T34" fmla="*/ 297 w 475"/>
                <a:gd name="T35" fmla="*/ 318 h 713"/>
                <a:gd name="T36" fmla="*/ 316 w 475"/>
                <a:gd name="T37" fmla="*/ 280 h 713"/>
                <a:gd name="T38" fmla="*/ 310 w 475"/>
                <a:gd name="T39" fmla="*/ 274 h 713"/>
                <a:gd name="T40" fmla="*/ 168 w 475"/>
                <a:gd name="T41" fmla="*/ 274 h 713"/>
                <a:gd name="T42" fmla="*/ 168 w 475"/>
                <a:gd name="T43" fmla="*/ 211 h 713"/>
                <a:gd name="T44" fmla="*/ 311 w 475"/>
                <a:gd name="T45" fmla="*/ 59 h 713"/>
                <a:gd name="T46" fmla="*/ 434 w 475"/>
                <a:gd name="T47" fmla="*/ 95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5" h="713">
                  <a:moveTo>
                    <a:pt x="434" y="95"/>
                  </a:moveTo>
                  <a:cubicBezTo>
                    <a:pt x="437" y="98"/>
                    <a:pt x="441" y="98"/>
                    <a:pt x="443" y="94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36" y="12"/>
                    <a:pt x="368" y="0"/>
                    <a:pt x="308" y="0"/>
                  </a:cubicBezTo>
                  <a:cubicBezTo>
                    <a:pt x="170" y="0"/>
                    <a:pt x="70" y="72"/>
                    <a:pt x="70" y="225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6" y="274"/>
                    <a:pt x="6" y="274"/>
                    <a:pt x="6" y="274"/>
                  </a:cubicBezTo>
                  <a:cubicBezTo>
                    <a:pt x="3" y="274"/>
                    <a:pt x="0" y="276"/>
                    <a:pt x="0" y="28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22"/>
                    <a:pt x="3" y="324"/>
                    <a:pt x="6" y="324"/>
                  </a:cubicBezTo>
                  <a:cubicBezTo>
                    <a:pt x="71" y="324"/>
                    <a:pt x="71" y="324"/>
                    <a:pt x="71" y="324"/>
                  </a:cubicBezTo>
                  <a:cubicBezTo>
                    <a:pt x="71" y="707"/>
                    <a:pt x="71" y="707"/>
                    <a:pt x="71" y="707"/>
                  </a:cubicBezTo>
                  <a:cubicBezTo>
                    <a:pt x="71" y="710"/>
                    <a:pt x="73" y="713"/>
                    <a:pt x="77" y="713"/>
                  </a:cubicBezTo>
                  <a:cubicBezTo>
                    <a:pt x="164" y="713"/>
                    <a:pt x="164" y="713"/>
                    <a:pt x="164" y="713"/>
                  </a:cubicBezTo>
                  <a:cubicBezTo>
                    <a:pt x="167" y="713"/>
                    <a:pt x="168" y="710"/>
                    <a:pt x="168" y="707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288" y="324"/>
                    <a:pt x="288" y="324"/>
                    <a:pt x="288" y="324"/>
                  </a:cubicBezTo>
                  <a:cubicBezTo>
                    <a:pt x="293" y="324"/>
                    <a:pt x="295" y="322"/>
                    <a:pt x="297" y="318"/>
                  </a:cubicBezTo>
                  <a:cubicBezTo>
                    <a:pt x="316" y="280"/>
                    <a:pt x="316" y="280"/>
                    <a:pt x="316" y="280"/>
                  </a:cubicBezTo>
                  <a:cubicBezTo>
                    <a:pt x="317" y="276"/>
                    <a:pt x="314" y="274"/>
                    <a:pt x="310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68" y="134"/>
                    <a:pt x="200" y="59"/>
                    <a:pt x="311" y="59"/>
                  </a:cubicBezTo>
                  <a:cubicBezTo>
                    <a:pt x="362" y="59"/>
                    <a:pt x="404" y="75"/>
                    <a:pt x="434" y="9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1" name="Freeform 29"/>
            <p:cNvSpPr>
              <a:spLocks/>
            </p:cNvSpPr>
            <p:nvPr userDrawn="1"/>
          </p:nvSpPr>
          <p:spPr bwMode="auto">
            <a:xfrm>
              <a:off x="2605961" y="658624"/>
              <a:ext cx="462119" cy="386289"/>
            </a:xfrm>
            <a:custGeom>
              <a:avLst/>
              <a:gdLst>
                <a:gd name="T0" fmla="*/ 466 w 560"/>
                <a:gd name="T1" fmla="*/ 446 h 467"/>
                <a:gd name="T2" fmla="*/ 495 w 560"/>
                <a:gd name="T3" fmla="*/ 391 h 467"/>
                <a:gd name="T4" fmla="*/ 489 w 560"/>
                <a:gd name="T5" fmla="*/ 384 h 467"/>
                <a:gd name="T6" fmla="*/ 324 w 560"/>
                <a:gd name="T7" fmla="*/ 407 h 467"/>
                <a:gd name="T8" fmla="*/ 111 w 560"/>
                <a:gd name="T9" fmla="*/ 235 h 467"/>
                <a:gd name="T10" fmla="*/ 285 w 560"/>
                <a:gd name="T11" fmla="*/ 56 h 467"/>
                <a:gd name="T12" fmla="*/ 439 w 560"/>
                <a:gd name="T13" fmla="*/ 207 h 467"/>
                <a:gd name="T14" fmla="*/ 172 w 560"/>
                <a:gd name="T15" fmla="*/ 207 h 467"/>
                <a:gd name="T16" fmla="*/ 165 w 560"/>
                <a:gd name="T17" fmla="*/ 213 h 467"/>
                <a:gd name="T18" fmla="*/ 165 w 560"/>
                <a:gd name="T19" fmla="*/ 250 h 467"/>
                <a:gd name="T20" fmla="*/ 172 w 560"/>
                <a:gd name="T21" fmla="*/ 256 h 467"/>
                <a:gd name="T22" fmla="*/ 535 w 560"/>
                <a:gd name="T23" fmla="*/ 256 h 467"/>
                <a:gd name="T24" fmla="*/ 547 w 560"/>
                <a:gd name="T25" fmla="*/ 248 h 467"/>
                <a:gd name="T26" fmla="*/ 285 w 560"/>
                <a:gd name="T27" fmla="*/ 0 h 467"/>
                <a:gd name="T28" fmla="*/ 0 w 560"/>
                <a:gd name="T29" fmla="*/ 235 h 467"/>
                <a:gd name="T30" fmla="*/ 308 w 560"/>
                <a:gd name="T31" fmla="*/ 467 h 467"/>
                <a:gd name="T32" fmla="*/ 466 w 560"/>
                <a:gd name="T33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0" h="467">
                  <a:moveTo>
                    <a:pt x="466" y="446"/>
                  </a:moveTo>
                  <a:cubicBezTo>
                    <a:pt x="495" y="391"/>
                    <a:pt x="495" y="391"/>
                    <a:pt x="495" y="391"/>
                  </a:cubicBezTo>
                  <a:cubicBezTo>
                    <a:pt x="497" y="386"/>
                    <a:pt x="494" y="382"/>
                    <a:pt x="489" y="384"/>
                  </a:cubicBezTo>
                  <a:cubicBezTo>
                    <a:pt x="453" y="395"/>
                    <a:pt x="401" y="407"/>
                    <a:pt x="324" y="407"/>
                  </a:cubicBezTo>
                  <a:cubicBezTo>
                    <a:pt x="183" y="407"/>
                    <a:pt x="111" y="345"/>
                    <a:pt x="111" y="235"/>
                  </a:cubicBezTo>
                  <a:cubicBezTo>
                    <a:pt x="111" y="119"/>
                    <a:pt x="172" y="56"/>
                    <a:pt x="285" y="56"/>
                  </a:cubicBezTo>
                  <a:cubicBezTo>
                    <a:pt x="395" y="56"/>
                    <a:pt x="445" y="133"/>
                    <a:pt x="439" y="207"/>
                  </a:cubicBezTo>
                  <a:cubicBezTo>
                    <a:pt x="172" y="207"/>
                    <a:pt x="172" y="207"/>
                    <a:pt x="172" y="207"/>
                  </a:cubicBezTo>
                  <a:cubicBezTo>
                    <a:pt x="168" y="207"/>
                    <a:pt x="165" y="210"/>
                    <a:pt x="165" y="213"/>
                  </a:cubicBezTo>
                  <a:cubicBezTo>
                    <a:pt x="165" y="250"/>
                    <a:pt x="165" y="250"/>
                    <a:pt x="165" y="250"/>
                  </a:cubicBezTo>
                  <a:cubicBezTo>
                    <a:pt x="165" y="254"/>
                    <a:pt x="166" y="256"/>
                    <a:pt x="172" y="256"/>
                  </a:cubicBezTo>
                  <a:cubicBezTo>
                    <a:pt x="535" y="256"/>
                    <a:pt x="535" y="256"/>
                    <a:pt x="535" y="256"/>
                  </a:cubicBezTo>
                  <a:cubicBezTo>
                    <a:pt x="542" y="256"/>
                    <a:pt x="546" y="255"/>
                    <a:pt x="547" y="248"/>
                  </a:cubicBezTo>
                  <a:cubicBezTo>
                    <a:pt x="560" y="120"/>
                    <a:pt x="479" y="0"/>
                    <a:pt x="285" y="0"/>
                  </a:cubicBezTo>
                  <a:cubicBezTo>
                    <a:pt x="110" y="0"/>
                    <a:pt x="0" y="100"/>
                    <a:pt x="0" y="235"/>
                  </a:cubicBezTo>
                  <a:cubicBezTo>
                    <a:pt x="0" y="390"/>
                    <a:pt x="110" y="467"/>
                    <a:pt x="308" y="467"/>
                  </a:cubicBezTo>
                  <a:cubicBezTo>
                    <a:pt x="373" y="467"/>
                    <a:pt x="428" y="459"/>
                    <a:pt x="466" y="446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2" name="Freeform 30"/>
            <p:cNvSpPr>
              <a:spLocks/>
            </p:cNvSpPr>
            <p:nvPr userDrawn="1"/>
          </p:nvSpPr>
          <p:spPr bwMode="auto">
            <a:xfrm>
              <a:off x="509975" y="658624"/>
              <a:ext cx="437320" cy="384540"/>
            </a:xfrm>
            <a:custGeom>
              <a:avLst/>
              <a:gdLst>
                <a:gd name="T0" fmla="*/ 289 w 530"/>
                <a:gd name="T1" fmla="*/ 0 h 465"/>
                <a:gd name="T2" fmla="*/ 0 w 530"/>
                <a:gd name="T3" fmla="*/ 232 h 465"/>
                <a:gd name="T4" fmla="*/ 278 w 530"/>
                <a:gd name="T5" fmla="*/ 465 h 465"/>
                <a:gd name="T6" fmla="*/ 355 w 530"/>
                <a:gd name="T7" fmla="*/ 458 h 465"/>
                <a:gd name="T8" fmla="*/ 383 w 530"/>
                <a:gd name="T9" fmla="*/ 402 h 465"/>
                <a:gd name="T10" fmla="*/ 376 w 530"/>
                <a:gd name="T11" fmla="*/ 391 h 465"/>
                <a:gd name="T12" fmla="*/ 276 w 530"/>
                <a:gd name="T13" fmla="*/ 406 h 465"/>
                <a:gd name="T14" fmla="*/ 110 w 530"/>
                <a:gd name="T15" fmla="*/ 232 h 465"/>
                <a:gd name="T16" fmla="*/ 288 w 530"/>
                <a:gd name="T17" fmla="*/ 58 h 465"/>
                <a:gd name="T18" fmla="*/ 466 w 530"/>
                <a:gd name="T19" fmla="*/ 174 h 465"/>
                <a:gd name="T20" fmla="*/ 479 w 530"/>
                <a:gd name="T21" fmla="*/ 174 h 465"/>
                <a:gd name="T22" fmla="*/ 530 w 530"/>
                <a:gd name="T23" fmla="*/ 75 h 465"/>
                <a:gd name="T24" fmla="*/ 289 w 530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0" h="465">
                  <a:moveTo>
                    <a:pt x="289" y="0"/>
                  </a:moveTo>
                  <a:cubicBezTo>
                    <a:pt x="96" y="0"/>
                    <a:pt x="0" y="99"/>
                    <a:pt x="0" y="232"/>
                  </a:cubicBezTo>
                  <a:cubicBezTo>
                    <a:pt x="0" y="358"/>
                    <a:pt x="86" y="465"/>
                    <a:pt x="278" y="465"/>
                  </a:cubicBezTo>
                  <a:cubicBezTo>
                    <a:pt x="306" y="465"/>
                    <a:pt x="332" y="462"/>
                    <a:pt x="355" y="458"/>
                  </a:cubicBezTo>
                  <a:cubicBezTo>
                    <a:pt x="383" y="402"/>
                    <a:pt x="383" y="402"/>
                    <a:pt x="383" y="402"/>
                  </a:cubicBezTo>
                  <a:cubicBezTo>
                    <a:pt x="387" y="393"/>
                    <a:pt x="380" y="391"/>
                    <a:pt x="376" y="391"/>
                  </a:cubicBezTo>
                  <a:cubicBezTo>
                    <a:pt x="348" y="399"/>
                    <a:pt x="323" y="406"/>
                    <a:pt x="276" y="406"/>
                  </a:cubicBezTo>
                  <a:cubicBezTo>
                    <a:pt x="182" y="406"/>
                    <a:pt x="110" y="349"/>
                    <a:pt x="110" y="232"/>
                  </a:cubicBezTo>
                  <a:cubicBezTo>
                    <a:pt x="110" y="123"/>
                    <a:pt x="179" y="58"/>
                    <a:pt x="288" y="58"/>
                  </a:cubicBezTo>
                  <a:cubicBezTo>
                    <a:pt x="385" y="58"/>
                    <a:pt x="443" y="109"/>
                    <a:pt x="466" y="174"/>
                  </a:cubicBezTo>
                  <a:cubicBezTo>
                    <a:pt x="467" y="180"/>
                    <a:pt x="476" y="179"/>
                    <a:pt x="479" y="174"/>
                  </a:cubicBezTo>
                  <a:cubicBezTo>
                    <a:pt x="530" y="75"/>
                    <a:pt x="530" y="75"/>
                    <a:pt x="530" y="75"/>
                  </a:cubicBezTo>
                  <a:cubicBezTo>
                    <a:pt x="480" y="36"/>
                    <a:pt x="397" y="0"/>
                    <a:pt x="289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3" name="Freeform 31"/>
            <p:cNvSpPr>
              <a:spLocks/>
            </p:cNvSpPr>
            <p:nvPr userDrawn="1"/>
          </p:nvSpPr>
          <p:spPr bwMode="auto">
            <a:xfrm>
              <a:off x="2186764" y="659419"/>
              <a:ext cx="386132" cy="384540"/>
            </a:xfrm>
            <a:custGeom>
              <a:avLst/>
              <a:gdLst>
                <a:gd name="T0" fmla="*/ 109 w 468"/>
                <a:gd name="T1" fmla="*/ 232 h 465"/>
                <a:gd name="T2" fmla="*/ 287 w 468"/>
                <a:gd name="T3" fmla="*/ 405 h 465"/>
                <a:gd name="T4" fmla="*/ 406 w 468"/>
                <a:gd name="T5" fmla="*/ 386 h 465"/>
                <a:gd name="T6" fmla="*/ 413 w 468"/>
                <a:gd name="T7" fmla="*/ 392 h 465"/>
                <a:gd name="T8" fmla="*/ 382 w 468"/>
                <a:gd name="T9" fmla="*/ 450 h 465"/>
                <a:gd name="T10" fmla="*/ 278 w 468"/>
                <a:gd name="T11" fmla="*/ 465 h 465"/>
                <a:gd name="T12" fmla="*/ 0 w 468"/>
                <a:gd name="T13" fmla="*/ 232 h 465"/>
                <a:gd name="T14" fmla="*/ 278 w 468"/>
                <a:gd name="T15" fmla="*/ 0 h 465"/>
                <a:gd name="T16" fmla="*/ 468 w 468"/>
                <a:gd name="T17" fmla="*/ 45 h 465"/>
                <a:gd name="T18" fmla="*/ 435 w 468"/>
                <a:gd name="T19" fmla="*/ 107 h 465"/>
                <a:gd name="T20" fmla="*/ 425 w 468"/>
                <a:gd name="T21" fmla="*/ 107 h 465"/>
                <a:gd name="T22" fmla="*/ 287 w 468"/>
                <a:gd name="T23" fmla="*/ 60 h 465"/>
                <a:gd name="T24" fmla="*/ 109 w 468"/>
                <a:gd name="T25" fmla="*/ 23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65">
                  <a:moveTo>
                    <a:pt x="109" y="232"/>
                  </a:moveTo>
                  <a:cubicBezTo>
                    <a:pt x="109" y="343"/>
                    <a:pt x="186" y="405"/>
                    <a:pt x="287" y="405"/>
                  </a:cubicBezTo>
                  <a:cubicBezTo>
                    <a:pt x="330" y="405"/>
                    <a:pt x="363" y="402"/>
                    <a:pt x="406" y="386"/>
                  </a:cubicBezTo>
                  <a:cubicBezTo>
                    <a:pt x="411" y="384"/>
                    <a:pt x="416" y="386"/>
                    <a:pt x="413" y="392"/>
                  </a:cubicBezTo>
                  <a:cubicBezTo>
                    <a:pt x="382" y="450"/>
                    <a:pt x="382" y="450"/>
                    <a:pt x="382" y="450"/>
                  </a:cubicBezTo>
                  <a:cubicBezTo>
                    <a:pt x="346" y="462"/>
                    <a:pt x="319" y="465"/>
                    <a:pt x="278" y="465"/>
                  </a:cubicBezTo>
                  <a:cubicBezTo>
                    <a:pt x="101" y="465"/>
                    <a:pt x="0" y="365"/>
                    <a:pt x="0" y="232"/>
                  </a:cubicBezTo>
                  <a:cubicBezTo>
                    <a:pt x="0" y="100"/>
                    <a:pt x="101" y="0"/>
                    <a:pt x="278" y="0"/>
                  </a:cubicBezTo>
                  <a:cubicBezTo>
                    <a:pt x="364" y="0"/>
                    <a:pt x="433" y="23"/>
                    <a:pt x="468" y="45"/>
                  </a:cubicBezTo>
                  <a:cubicBezTo>
                    <a:pt x="435" y="107"/>
                    <a:pt x="435" y="107"/>
                    <a:pt x="435" y="107"/>
                  </a:cubicBezTo>
                  <a:cubicBezTo>
                    <a:pt x="433" y="111"/>
                    <a:pt x="429" y="111"/>
                    <a:pt x="425" y="107"/>
                  </a:cubicBezTo>
                  <a:cubicBezTo>
                    <a:pt x="396" y="78"/>
                    <a:pt x="344" y="60"/>
                    <a:pt x="287" y="60"/>
                  </a:cubicBezTo>
                  <a:cubicBezTo>
                    <a:pt x="186" y="60"/>
                    <a:pt x="109" y="122"/>
                    <a:pt x="109" y="232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54" name="Freeform 32"/>
            <p:cNvSpPr>
              <a:spLocks/>
            </p:cNvSpPr>
            <p:nvPr userDrawn="1"/>
          </p:nvSpPr>
          <p:spPr bwMode="auto">
            <a:xfrm>
              <a:off x="885456" y="658624"/>
              <a:ext cx="436525" cy="384540"/>
            </a:xfrm>
            <a:custGeom>
              <a:avLst/>
              <a:gdLst>
                <a:gd name="T0" fmla="*/ 242 w 529"/>
                <a:gd name="T1" fmla="*/ 407 h 465"/>
                <a:gd name="T2" fmla="*/ 64 w 529"/>
                <a:gd name="T3" fmla="*/ 291 h 465"/>
                <a:gd name="T4" fmla="*/ 51 w 529"/>
                <a:gd name="T5" fmla="*/ 291 h 465"/>
                <a:gd name="T6" fmla="*/ 0 w 529"/>
                <a:gd name="T7" fmla="*/ 390 h 465"/>
                <a:gd name="T8" fmla="*/ 240 w 529"/>
                <a:gd name="T9" fmla="*/ 465 h 465"/>
                <a:gd name="T10" fmla="*/ 529 w 529"/>
                <a:gd name="T11" fmla="*/ 233 h 465"/>
                <a:gd name="T12" fmla="*/ 252 w 529"/>
                <a:gd name="T13" fmla="*/ 0 h 465"/>
                <a:gd name="T14" fmla="*/ 174 w 529"/>
                <a:gd name="T15" fmla="*/ 7 h 465"/>
                <a:gd name="T16" fmla="*/ 146 w 529"/>
                <a:gd name="T17" fmla="*/ 63 h 465"/>
                <a:gd name="T18" fmla="*/ 154 w 529"/>
                <a:gd name="T19" fmla="*/ 74 h 465"/>
                <a:gd name="T20" fmla="*/ 254 w 529"/>
                <a:gd name="T21" fmla="*/ 59 h 465"/>
                <a:gd name="T22" fmla="*/ 419 w 529"/>
                <a:gd name="T23" fmla="*/ 233 h 465"/>
                <a:gd name="T24" fmla="*/ 242 w 529"/>
                <a:gd name="T25" fmla="*/ 4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9" h="465">
                  <a:moveTo>
                    <a:pt x="242" y="407"/>
                  </a:moveTo>
                  <a:cubicBezTo>
                    <a:pt x="144" y="407"/>
                    <a:pt x="87" y="356"/>
                    <a:pt x="64" y="291"/>
                  </a:cubicBezTo>
                  <a:cubicBezTo>
                    <a:pt x="62" y="285"/>
                    <a:pt x="54" y="286"/>
                    <a:pt x="51" y="291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50" y="429"/>
                    <a:pt x="133" y="465"/>
                    <a:pt x="240" y="465"/>
                  </a:cubicBezTo>
                  <a:cubicBezTo>
                    <a:pt x="434" y="465"/>
                    <a:pt x="529" y="366"/>
                    <a:pt x="529" y="233"/>
                  </a:cubicBezTo>
                  <a:cubicBezTo>
                    <a:pt x="529" y="107"/>
                    <a:pt x="443" y="0"/>
                    <a:pt x="252" y="0"/>
                  </a:cubicBezTo>
                  <a:cubicBezTo>
                    <a:pt x="224" y="0"/>
                    <a:pt x="198" y="3"/>
                    <a:pt x="174" y="7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3" y="72"/>
                    <a:pt x="149" y="74"/>
                    <a:pt x="154" y="74"/>
                  </a:cubicBezTo>
                  <a:cubicBezTo>
                    <a:pt x="182" y="66"/>
                    <a:pt x="207" y="59"/>
                    <a:pt x="254" y="59"/>
                  </a:cubicBezTo>
                  <a:cubicBezTo>
                    <a:pt x="347" y="59"/>
                    <a:pt x="419" y="116"/>
                    <a:pt x="419" y="233"/>
                  </a:cubicBezTo>
                  <a:cubicBezTo>
                    <a:pt x="419" y="342"/>
                    <a:pt x="350" y="407"/>
                    <a:pt x="242" y="4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68" name="Freeform 10"/>
          <p:cNvSpPr>
            <a:spLocks/>
          </p:cNvSpPr>
          <p:nvPr userDrawn="1"/>
        </p:nvSpPr>
        <p:spPr bwMode="auto">
          <a:xfrm>
            <a:off x="-620064" y="1386500"/>
            <a:ext cx="1098853" cy="2261576"/>
          </a:xfrm>
          <a:custGeom>
            <a:avLst/>
            <a:gdLst>
              <a:gd name="T0" fmla="*/ 0 w 2099"/>
              <a:gd name="T1" fmla="*/ 4320 h 4320"/>
              <a:gd name="T2" fmla="*/ 174 w 2099"/>
              <a:gd name="T3" fmla="*/ 4320 h 4320"/>
              <a:gd name="T4" fmla="*/ 2099 w 2099"/>
              <a:gd name="T5" fmla="*/ 0 h 4320"/>
              <a:gd name="T6" fmla="*/ 1925 w 2099"/>
              <a:gd name="T7" fmla="*/ 0 h 4320"/>
              <a:gd name="T8" fmla="*/ 0 w 2099"/>
              <a:gd name="T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9" h="4320">
                <a:moveTo>
                  <a:pt x="0" y="4320"/>
                </a:moveTo>
                <a:lnTo>
                  <a:pt x="174" y="4320"/>
                </a:lnTo>
                <a:lnTo>
                  <a:pt x="2099" y="0"/>
                </a:lnTo>
                <a:lnTo>
                  <a:pt x="1925" y="0"/>
                </a:lnTo>
                <a:lnTo>
                  <a:pt x="0" y="43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3" name="Espace réservé du texte 72"/>
          <p:cNvSpPr>
            <a:spLocks noGrp="1"/>
          </p:cNvSpPr>
          <p:nvPr userDrawn="1">
            <p:ph type="body" sz="quarter" idx="10"/>
          </p:nvPr>
        </p:nvSpPr>
        <p:spPr>
          <a:xfrm>
            <a:off x="429940" y="2625090"/>
            <a:ext cx="3272110" cy="157889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400" b="1" cap="all" baseline="0">
                <a:solidFill>
                  <a:schemeClr val="accent1"/>
                </a:solidFill>
              </a:defRPr>
            </a:lvl2pPr>
            <a:lvl3pPr marL="0" indent="0">
              <a:spcBef>
                <a:spcPts val="2400"/>
              </a:spcBef>
              <a:buNone/>
              <a:defRPr sz="1200" cap="all" baseline="0">
                <a:solidFill>
                  <a:schemeClr val="bg2"/>
                </a:solidFill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948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11111E-6 1.85185E-6 L -0.1151 0.34282 " pathEditMode="relative" rAng="0" ptsTypes="AA">
                                      <p:cBhvr>
                                        <p:cTn id="33" dur="125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7" y="1713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7037E-7 L 0.22639 -0.67708 " pathEditMode="relative" rAng="0" ptsTypes="AA">
                                      <p:cBhvr>
                                        <p:cTn id="38" dur="125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9" y="-3386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33333E-6 -4.07407E-6 L -0.14167 0.41088 " pathEditMode="relative" rAng="0" ptsTypes="AA">
                                      <p:cBhvr>
                                        <p:cTn id="43" dur="125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2053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1.48148E-6 L 0.10139 -0.30486 " pathEditMode="relative" rAng="0" ptsTypes="AA">
                                      <p:cBhvr>
                                        <p:cTn id="48" dur="125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525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94444E-6 2.22222E-6 L 1.94444E-6 -0.15394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0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6 -2.59259E-6 L 2.77778E-6 -0.19791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44444E-6 -2.22222E-6 L 4.44444E-6 -0.21736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5" grpId="0" animBg="1"/>
      <p:bldP spid="23" grpId="0" animBg="1"/>
      <p:bldP spid="21" grpId="0" animBg="1"/>
      <p:bldP spid="30" grpId="0" animBg="1"/>
      <p:bldP spid="27" grpId="0" animBg="1"/>
      <p:bldP spid="68" grpId="0" animBg="1"/>
      <p:bldP spid="68" grpId="1" animBg="1"/>
      <p:bldP spid="73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1" build="allAtOnce">
        <p:tmplLst>
          <p:tmpl lvl="1">
            <p:tnLst>
              <p:par>
                <p:cTn presetID="42" presetClass="path" presetSubtype="0" decel="100000" fill="hold" nodeType="withEffect">
                  <p:stCondLst>
                    <p:cond delay="2250"/>
                  </p:stCondLst>
                  <p:childTnLst>
                    <p:animMotion origin="layout" path="M 1.94444E-6 2.22222E-6 L 1.94444E-6 -0.15394 " pathEditMode="relative" rAng="0" ptsTypes="AA">
                      <p:cBhvr>
                        <p:cTn dur="750" spd="-100000" fill="hold"/>
                        <p:tgtEl>
                          <p:spTgt spid="7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7708"/>
                    </p:animMotion>
                  </p:childTnLst>
                </p:cTn>
              </p:par>
            </p:tnLst>
          </p:tmpl>
          <p:tmpl lvl="2">
            <p:tnLst>
              <p:par>
                <p:cTn presetID="42" presetClass="path" presetSubtype="0" decel="100000" fill="hold" nodeType="withEffect">
                  <p:stCondLst>
                    <p:cond delay="2250"/>
                  </p:stCondLst>
                  <p:childTnLst>
                    <p:animMotion origin="layout" path="M 2.77778E-6 -2.59259E-6 L 2.77778E-6 -0.19791 " pathEditMode="relative" rAng="0" ptsTypes="AA">
                      <p:cBhvr>
                        <p:cTn dur="750" spd="-100000" fill="hold"/>
                        <p:tgtEl>
                          <p:spTgt spid="7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9907"/>
                    </p:animMotion>
                  </p:childTnLst>
                </p:cTn>
              </p:par>
            </p:tnLst>
          </p:tmpl>
          <p:tmpl lvl="3">
            <p:tnLst>
              <p:par>
                <p:cTn presetID="42" presetClass="path" presetSubtype="0" decel="100000" fill="hold" nodeType="withEffect">
                  <p:stCondLst>
                    <p:cond delay="2250"/>
                  </p:stCondLst>
                  <p:childTnLst>
                    <p:animMotion origin="layout" path="M 4.44444E-6 -2.22222E-6 L 4.44444E-6 -0.21736 " pathEditMode="relative" rAng="0" ptsTypes="AA">
                      <p:cBhvr>
                        <p:cTn dur="750" spd="-100000" fill="hold"/>
                        <p:tgtEl>
                          <p:spTgt spid="7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0880"/>
                    </p:animMotion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95288" y="254000"/>
            <a:ext cx="7688262" cy="4385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288" y="1356360"/>
            <a:ext cx="7688262" cy="4820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-213741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COFACE, THE MOST AGILE GLOBAL TRADE CREDIT PARTNER IN THE INDUSTRY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/>
              <a:pPr/>
              <a:t>‹#›</a:t>
            </a:fld>
            <a:endParaRPr lang="fr-FR" dirty="0"/>
          </a:p>
        </p:txBody>
      </p:sp>
      <p:grpSp>
        <p:nvGrpSpPr>
          <p:cNvPr id="7" name="Groupe 6"/>
          <p:cNvGrpSpPr/>
          <p:nvPr userDrawn="1"/>
        </p:nvGrpSpPr>
        <p:grpSpPr>
          <a:xfrm>
            <a:off x="8142287" y="6500813"/>
            <a:ext cx="603098" cy="140805"/>
            <a:chOff x="8142287" y="6500813"/>
            <a:chExt cx="603098" cy="140805"/>
          </a:xfrm>
        </p:grpSpPr>
        <p:sp>
          <p:nvSpPr>
            <p:cNvPr id="61" name="Freeform 27"/>
            <p:cNvSpPr>
              <a:spLocks/>
            </p:cNvSpPr>
            <p:nvPr userDrawn="1"/>
          </p:nvSpPr>
          <p:spPr bwMode="auto">
            <a:xfrm>
              <a:off x="8411342" y="6550734"/>
              <a:ext cx="107974" cy="90659"/>
            </a:xfrm>
            <a:custGeom>
              <a:avLst/>
              <a:gdLst>
                <a:gd name="T0" fmla="*/ 550 w 555"/>
                <a:gd name="T1" fmla="*/ 457 h 465"/>
                <a:gd name="T2" fmla="*/ 555 w 555"/>
                <a:gd name="T3" fmla="*/ 451 h 465"/>
                <a:gd name="T4" fmla="*/ 555 w 555"/>
                <a:gd name="T5" fmla="*/ 254 h 465"/>
                <a:gd name="T6" fmla="*/ 277 w 555"/>
                <a:gd name="T7" fmla="*/ 0 h 465"/>
                <a:gd name="T8" fmla="*/ 0 w 555"/>
                <a:gd name="T9" fmla="*/ 241 h 465"/>
                <a:gd name="T10" fmla="*/ 264 w 555"/>
                <a:gd name="T11" fmla="*/ 465 h 465"/>
                <a:gd name="T12" fmla="*/ 344 w 555"/>
                <a:gd name="T13" fmla="*/ 457 h 465"/>
                <a:gd name="T14" fmla="*/ 362 w 555"/>
                <a:gd name="T15" fmla="*/ 399 h 465"/>
                <a:gd name="T16" fmla="*/ 355 w 555"/>
                <a:gd name="T17" fmla="*/ 390 h 465"/>
                <a:gd name="T18" fmla="*/ 272 w 555"/>
                <a:gd name="T19" fmla="*/ 405 h 465"/>
                <a:gd name="T20" fmla="*/ 110 w 555"/>
                <a:gd name="T21" fmla="*/ 240 h 465"/>
                <a:gd name="T22" fmla="*/ 281 w 555"/>
                <a:gd name="T23" fmla="*/ 60 h 465"/>
                <a:gd name="T24" fmla="*/ 447 w 555"/>
                <a:gd name="T25" fmla="*/ 252 h 465"/>
                <a:gd name="T26" fmla="*/ 447 w 555"/>
                <a:gd name="T27" fmla="*/ 451 h 465"/>
                <a:gd name="T28" fmla="*/ 452 w 555"/>
                <a:gd name="T29" fmla="*/ 457 h 465"/>
                <a:gd name="T30" fmla="*/ 550 w 555"/>
                <a:gd name="T31" fmla="*/ 45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5" h="465">
                  <a:moveTo>
                    <a:pt x="550" y="457"/>
                  </a:moveTo>
                  <a:cubicBezTo>
                    <a:pt x="555" y="457"/>
                    <a:pt x="555" y="454"/>
                    <a:pt x="555" y="451"/>
                  </a:cubicBezTo>
                  <a:cubicBezTo>
                    <a:pt x="555" y="254"/>
                    <a:pt x="555" y="254"/>
                    <a:pt x="555" y="254"/>
                  </a:cubicBezTo>
                  <a:cubicBezTo>
                    <a:pt x="555" y="112"/>
                    <a:pt x="481" y="0"/>
                    <a:pt x="277" y="0"/>
                  </a:cubicBezTo>
                  <a:cubicBezTo>
                    <a:pt x="115" y="0"/>
                    <a:pt x="0" y="91"/>
                    <a:pt x="0" y="241"/>
                  </a:cubicBezTo>
                  <a:cubicBezTo>
                    <a:pt x="0" y="362"/>
                    <a:pt x="73" y="465"/>
                    <a:pt x="264" y="465"/>
                  </a:cubicBezTo>
                  <a:cubicBezTo>
                    <a:pt x="292" y="465"/>
                    <a:pt x="319" y="462"/>
                    <a:pt x="344" y="457"/>
                  </a:cubicBezTo>
                  <a:cubicBezTo>
                    <a:pt x="362" y="399"/>
                    <a:pt x="362" y="399"/>
                    <a:pt x="362" y="399"/>
                  </a:cubicBezTo>
                  <a:cubicBezTo>
                    <a:pt x="364" y="392"/>
                    <a:pt x="360" y="389"/>
                    <a:pt x="355" y="390"/>
                  </a:cubicBezTo>
                  <a:cubicBezTo>
                    <a:pt x="329" y="400"/>
                    <a:pt x="304" y="405"/>
                    <a:pt x="272" y="405"/>
                  </a:cubicBezTo>
                  <a:cubicBezTo>
                    <a:pt x="145" y="405"/>
                    <a:pt x="110" y="316"/>
                    <a:pt x="110" y="240"/>
                  </a:cubicBezTo>
                  <a:cubicBezTo>
                    <a:pt x="110" y="127"/>
                    <a:pt x="176" y="60"/>
                    <a:pt x="281" y="60"/>
                  </a:cubicBezTo>
                  <a:cubicBezTo>
                    <a:pt x="408" y="60"/>
                    <a:pt x="447" y="137"/>
                    <a:pt x="447" y="252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455"/>
                    <a:pt x="449" y="457"/>
                    <a:pt x="452" y="457"/>
                  </a:cubicBezTo>
                  <a:lnTo>
                    <a:pt x="550" y="457"/>
                  </a:lnTo>
                  <a:close/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28"/>
            <p:cNvSpPr>
              <a:spLocks/>
            </p:cNvSpPr>
            <p:nvPr userDrawn="1"/>
          </p:nvSpPr>
          <p:spPr bwMode="auto">
            <a:xfrm>
              <a:off x="8343657" y="6500813"/>
              <a:ext cx="92384" cy="139044"/>
            </a:xfrm>
            <a:custGeom>
              <a:avLst/>
              <a:gdLst>
                <a:gd name="T0" fmla="*/ 434 w 475"/>
                <a:gd name="T1" fmla="*/ 95 h 713"/>
                <a:gd name="T2" fmla="*/ 443 w 475"/>
                <a:gd name="T3" fmla="*/ 94 h 713"/>
                <a:gd name="T4" fmla="*/ 475 w 475"/>
                <a:gd name="T5" fmla="*/ 30 h 713"/>
                <a:gd name="T6" fmla="*/ 308 w 475"/>
                <a:gd name="T7" fmla="*/ 0 h 713"/>
                <a:gd name="T8" fmla="*/ 70 w 475"/>
                <a:gd name="T9" fmla="*/ 225 h 713"/>
                <a:gd name="T10" fmla="*/ 70 w 475"/>
                <a:gd name="T11" fmla="*/ 274 h 713"/>
                <a:gd name="T12" fmla="*/ 6 w 475"/>
                <a:gd name="T13" fmla="*/ 274 h 713"/>
                <a:gd name="T14" fmla="*/ 0 w 475"/>
                <a:gd name="T15" fmla="*/ 280 h 713"/>
                <a:gd name="T16" fmla="*/ 0 w 475"/>
                <a:gd name="T17" fmla="*/ 318 h 713"/>
                <a:gd name="T18" fmla="*/ 6 w 475"/>
                <a:gd name="T19" fmla="*/ 324 h 713"/>
                <a:gd name="T20" fmla="*/ 71 w 475"/>
                <a:gd name="T21" fmla="*/ 324 h 713"/>
                <a:gd name="T22" fmla="*/ 71 w 475"/>
                <a:gd name="T23" fmla="*/ 707 h 713"/>
                <a:gd name="T24" fmla="*/ 77 w 475"/>
                <a:gd name="T25" fmla="*/ 713 h 713"/>
                <a:gd name="T26" fmla="*/ 164 w 475"/>
                <a:gd name="T27" fmla="*/ 713 h 713"/>
                <a:gd name="T28" fmla="*/ 168 w 475"/>
                <a:gd name="T29" fmla="*/ 707 h 713"/>
                <a:gd name="T30" fmla="*/ 168 w 475"/>
                <a:gd name="T31" fmla="*/ 324 h 713"/>
                <a:gd name="T32" fmla="*/ 288 w 475"/>
                <a:gd name="T33" fmla="*/ 324 h 713"/>
                <a:gd name="T34" fmla="*/ 297 w 475"/>
                <a:gd name="T35" fmla="*/ 318 h 713"/>
                <a:gd name="T36" fmla="*/ 316 w 475"/>
                <a:gd name="T37" fmla="*/ 280 h 713"/>
                <a:gd name="T38" fmla="*/ 310 w 475"/>
                <a:gd name="T39" fmla="*/ 274 h 713"/>
                <a:gd name="T40" fmla="*/ 168 w 475"/>
                <a:gd name="T41" fmla="*/ 274 h 713"/>
                <a:gd name="T42" fmla="*/ 168 w 475"/>
                <a:gd name="T43" fmla="*/ 211 h 713"/>
                <a:gd name="T44" fmla="*/ 311 w 475"/>
                <a:gd name="T45" fmla="*/ 59 h 713"/>
                <a:gd name="T46" fmla="*/ 434 w 475"/>
                <a:gd name="T47" fmla="*/ 95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5" h="713">
                  <a:moveTo>
                    <a:pt x="434" y="95"/>
                  </a:moveTo>
                  <a:cubicBezTo>
                    <a:pt x="437" y="98"/>
                    <a:pt x="441" y="98"/>
                    <a:pt x="443" y="94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36" y="12"/>
                    <a:pt x="368" y="0"/>
                    <a:pt x="308" y="0"/>
                  </a:cubicBezTo>
                  <a:cubicBezTo>
                    <a:pt x="170" y="0"/>
                    <a:pt x="70" y="72"/>
                    <a:pt x="70" y="225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6" y="274"/>
                    <a:pt x="6" y="274"/>
                    <a:pt x="6" y="274"/>
                  </a:cubicBezTo>
                  <a:cubicBezTo>
                    <a:pt x="3" y="274"/>
                    <a:pt x="0" y="276"/>
                    <a:pt x="0" y="28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22"/>
                    <a:pt x="3" y="324"/>
                    <a:pt x="6" y="324"/>
                  </a:cubicBezTo>
                  <a:cubicBezTo>
                    <a:pt x="71" y="324"/>
                    <a:pt x="71" y="324"/>
                    <a:pt x="71" y="324"/>
                  </a:cubicBezTo>
                  <a:cubicBezTo>
                    <a:pt x="71" y="707"/>
                    <a:pt x="71" y="707"/>
                    <a:pt x="71" y="707"/>
                  </a:cubicBezTo>
                  <a:cubicBezTo>
                    <a:pt x="71" y="710"/>
                    <a:pt x="73" y="713"/>
                    <a:pt x="77" y="713"/>
                  </a:cubicBezTo>
                  <a:cubicBezTo>
                    <a:pt x="164" y="713"/>
                    <a:pt x="164" y="713"/>
                    <a:pt x="164" y="713"/>
                  </a:cubicBezTo>
                  <a:cubicBezTo>
                    <a:pt x="167" y="713"/>
                    <a:pt x="168" y="710"/>
                    <a:pt x="168" y="707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288" y="324"/>
                    <a:pt x="288" y="324"/>
                    <a:pt x="288" y="324"/>
                  </a:cubicBezTo>
                  <a:cubicBezTo>
                    <a:pt x="293" y="324"/>
                    <a:pt x="295" y="322"/>
                    <a:pt x="297" y="318"/>
                  </a:cubicBezTo>
                  <a:cubicBezTo>
                    <a:pt x="316" y="280"/>
                    <a:pt x="316" y="280"/>
                    <a:pt x="316" y="280"/>
                  </a:cubicBezTo>
                  <a:cubicBezTo>
                    <a:pt x="317" y="276"/>
                    <a:pt x="314" y="274"/>
                    <a:pt x="310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68" y="134"/>
                    <a:pt x="200" y="59"/>
                    <a:pt x="311" y="59"/>
                  </a:cubicBezTo>
                  <a:cubicBezTo>
                    <a:pt x="362" y="59"/>
                    <a:pt x="404" y="75"/>
                    <a:pt x="434" y="95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29"/>
            <p:cNvSpPr>
              <a:spLocks/>
            </p:cNvSpPr>
            <p:nvPr userDrawn="1"/>
          </p:nvSpPr>
          <p:spPr bwMode="auto">
            <a:xfrm>
              <a:off x="8636436" y="6550546"/>
              <a:ext cx="108949" cy="91072"/>
            </a:xfrm>
            <a:custGeom>
              <a:avLst/>
              <a:gdLst>
                <a:gd name="T0" fmla="*/ 466 w 560"/>
                <a:gd name="T1" fmla="*/ 446 h 467"/>
                <a:gd name="T2" fmla="*/ 495 w 560"/>
                <a:gd name="T3" fmla="*/ 391 h 467"/>
                <a:gd name="T4" fmla="*/ 489 w 560"/>
                <a:gd name="T5" fmla="*/ 384 h 467"/>
                <a:gd name="T6" fmla="*/ 324 w 560"/>
                <a:gd name="T7" fmla="*/ 407 h 467"/>
                <a:gd name="T8" fmla="*/ 111 w 560"/>
                <a:gd name="T9" fmla="*/ 235 h 467"/>
                <a:gd name="T10" fmla="*/ 285 w 560"/>
                <a:gd name="T11" fmla="*/ 56 h 467"/>
                <a:gd name="T12" fmla="*/ 439 w 560"/>
                <a:gd name="T13" fmla="*/ 207 h 467"/>
                <a:gd name="T14" fmla="*/ 172 w 560"/>
                <a:gd name="T15" fmla="*/ 207 h 467"/>
                <a:gd name="T16" fmla="*/ 165 w 560"/>
                <a:gd name="T17" fmla="*/ 213 h 467"/>
                <a:gd name="T18" fmla="*/ 165 w 560"/>
                <a:gd name="T19" fmla="*/ 250 h 467"/>
                <a:gd name="T20" fmla="*/ 172 w 560"/>
                <a:gd name="T21" fmla="*/ 256 h 467"/>
                <a:gd name="T22" fmla="*/ 535 w 560"/>
                <a:gd name="T23" fmla="*/ 256 h 467"/>
                <a:gd name="T24" fmla="*/ 547 w 560"/>
                <a:gd name="T25" fmla="*/ 248 h 467"/>
                <a:gd name="T26" fmla="*/ 285 w 560"/>
                <a:gd name="T27" fmla="*/ 0 h 467"/>
                <a:gd name="T28" fmla="*/ 0 w 560"/>
                <a:gd name="T29" fmla="*/ 235 h 467"/>
                <a:gd name="T30" fmla="*/ 308 w 560"/>
                <a:gd name="T31" fmla="*/ 467 h 467"/>
                <a:gd name="T32" fmla="*/ 466 w 560"/>
                <a:gd name="T33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0" h="467">
                  <a:moveTo>
                    <a:pt x="466" y="446"/>
                  </a:moveTo>
                  <a:cubicBezTo>
                    <a:pt x="495" y="391"/>
                    <a:pt x="495" y="391"/>
                    <a:pt x="495" y="391"/>
                  </a:cubicBezTo>
                  <a:cubicBezTo>
                    <a:pt x="497" y="386"/>
                    <a:pt x="494" y="382"/>
                    <a:pt x="489" y="384"/>
                  </a:cubicBezTo>
                  <a:cubicBezTo>
                    <a:pt x="453" y="395"/>
                    <a:pt x="401" y="407"/>
                    <a:pt x="324" y="407"/>
                  </a:cubicBezTo>
                  <a:cubicBezTo>
                    <a:pt x="183" y="407"/>
                    <a:pt x="111" y="345"/>
                    <a:pt x="111" y="235"/>
                  </a:cubicBezTo>
                  <a:cubicBezTo>
                    <a:pt x="111" y="119"/>
                    <a:pt x="172" y="56"/>
                    <a:pt x="285" y="56"/>
                  </a:cubicBezTo>
                  <a:cubicBezTo>
                    <a:pt x="395" y="56"/>
                    <a:pt x="445" y="133"/>
                    <a:pt x="439" y="207"/>
                  </a:cubicBezTo>
                  <a:cubicBezTo>
                    <a:pt x="172" y="207"/>
                    <a:pt x="172" y="207"/>
                    <a:pt x="172" y="207"/>
                  </a:cubicBezTo>
                  <a:cubicBezTo>
                    <a:pt x="168" y="207"/>
                    <a:pt x="165" y="210"/>
                    <a:pt x="165" y="213"/>
                  </a:cubicBezTo>
                  <a:cubicBezTo>
                    <a:pt x="165" y="250"/>
                    <a:pt x="165" y="250"/>
                    <a:pt x="165" y="250"/>
                  </a:cubicBezTo>
                  <a:cubicBezTo>
                    <a:pt x="165" y="254"/>
                    <a:pt x="166" y="256"/>
                    <a:pt x="172" y="256"/>
                  </a:cubicBezTo>
                  <a:cubicBezTo>
                    <a:pt x="535" y="256"/>
                    <a:pt x="535" y="256"/>
                    <a:pt x="535" y="256"/>
                  </a:cubicBezTo>
                  <a:cubicBezTo>
                    <a:pt x="542" y="256"/>
                    <a:pt x="546" y="255"/>
                    <a:pt x="547" y="248"/>
                  </a:cubicBezTo>
                  <a:cubicBezTo>
                    <a:pt x="560" y="120"/>
                    <a:pt x="479" y="0"/>
                    <a:pt x="285" y="0"/>
                  </a:cubicBezTo>
                  <a:cubicBezTo>
                    <a:pt x="110" y="0"/>
                    <a:pt x="0" y="100"/>
                    <a:pt x="0" y="235"/>
                  </a:cubicBezTo>
                  <a:cubicBezTo>
                    <a:pt x="0" y="390"/>
                    <a:pt x="110" y="467"/>
                    <a:pt x="308" y="467"/>
                  </a:cubicBezTo>
                  <a:cubicBezTo>
                    <a:pt x="373" y="467"/>
                    <a:pt x="428" y="459"/>
                    <a:pt x="466" y="446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30"/>
            <p:cNvSpPr>
              <a:spLocks/>
            </p:cNvSpPr>
            <p:nvPr userDrawn="1"/>
          </p:nvSpPr>
          <p:spPr bwMode="auto">
            <a:xfrm>
              <a:off x="8142287" y="6550546"/>
              <a:ext cx="103102" cy="90659"/>
            </a:xfrm>
            <a:custGeom>
              <a:avLst/>
              <a:gdLst>
                <a:gd name="T0" fmla="*/ 289 w 530"/>
                <a:gd name="T1" fmla="*/ 0 h 465"/>
                <a:gd name="T2" fmla="*/ 0 w 530"/>
                <a:gd name="T3" fmla="*/ 232 h 465"/>
                <a:gd name="T4" fmla="*/ 278 w 530"/>
                <a:gd name="T5" fmla="*/ 465 h 465"/>
                <a:gd name="T6" fmla="*/ 355 w 530"/>
                <a:gd name="T7" fmla="*/ 458 h 465"/>
                <a:gd name="T8" fmla="*/ 383 w 530"/>
                <a:gd name="T9" fmla="*/ 402 h 465"/>
                <a:gd name="T10" fmla="*/ 376 w 530"/>
                <a:gd name="T11" fmla="*/ 391 h 465"/>
                <a:gd name="T12" fmla="*/ 276 w 530"/>
                <a:gd name="T13" fmla="*/ 406 h 465"/>
                <a:gd name="T14" fmla="*/ 110 w 530"/>
                <a:gd name="T15" fmla="*/ 232 h 465"/>
                <a:gd name="T16" fmla="*/ 288 w 530"/>
                <a:gd name="T17" fmla="*/ 58 h 465"/>
                <a:gd name="T18" fmla="*/ 466 w 530"/>
                <a:gd name="T19" fmla="*/ 174 h 465"/>
                <a:gd name="T20" fmla="*/ 479 w 530"/>
                <a:gd name="T21" fmla="*/ 174 h 465"/>
                <a:gd name="T22" fmla="*/ 530 w 530"/>
                <a:gd name="T23" fmla="*/ 75 h 465"/>
                <a:gd name="T24" fmla="*/ 289 w 530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0" h="465">
                  <a:moveTo>
                    <a:pt x="289" y="0"/>
                  </a:moveTo>
                  <a:cubicBezTo>
                    <a:pt x="96" y="0"/>
                    <a:pt x="0" y="99"/>
                    <a:pt x="0" y="232"/>
                  </a:cubicBezTo>
                  <a:cubicBezTo>
                    <a:pt x="0" y="358"/>
                    <a:pt x="86" y="465"/>
                    <a:pt x="278" y="465"/>
                  </a:cubicBezTo>
                  <a:cubicBezTo>
                    <a:pt x="306" y="465"/>
                    <a:pt x="332" y="462"/>
                    <a:pt x="355" y="458"/>
                  </a:cubicBezTo>
                  <a:cubicBezTo>
                    <a:pt x="383" y="402"/>
                    <a:pt x="383" y="402"/>
                    <a:pt x="383" y="402"/>
                  </a:cubicBezTo>
                  <a:cubicBezTo>
                    <a:pt x="387" y="393"/>
                    <a:pt x="380" y="391"/>
                    <a:pt x="376" y="391"/>
                  </a:cubicBezTo>
                  <a:cubicBezTo>
                    <a:pt x="348" y="399"/>
                    <a:pt x="323" y="406"/>
                    <a:pt x="276" y="406"/>
                  </a:cubicBezTo>
                  <a:cubicBezTo>
                    <a:pt x="182" y="406"/>
                    <a:pt x="110" y="349"/>
                    <a:pt x="110" y="232"/>
                  </a:cubicBezTo>
                  <a:cubicBezTo>
                    <a:pt x="110" y="123"/>
                    <a:pt x="179" y="58"/>
                    <a:pt x="288" y="58"/>
                  </a:cubicBezTo>
                  <a:cubicBezTo>
                    <a:pt x="385" y="58"/>
                    <a:pt x="443" y="109"/>
                    <a:pt x="466" y="174"/>
                  </a:cubicBezTo>
                  <a:cubicBezTo>
                    <a:pt x="467" y="180"/>
                    <a:pt x="476" y="179"/>
                    <a:pt x="479" y="174"/>
                  </a:cubicBezTo>
                  <a:cubicBezTo>
                    <a:pt x="530" y="75"/>
                    <a:pt x="530" y="75"/>
                    <a:pt x="530" y="75"/>
                  </a:cubicBezTo>
                  <a:cubicBezTo>
                    <a:pt x="480" y="36"/>
                    <a:pt x="397" y="0"/>
                    <a:pt x="289" y="0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31"/>
            <p:cNvSpPr>
              <a:spLocks/>
            </p:cNvSpPr>
            <p:nvPr userDrawn="1"/>
          </p:nvSpPr>
          <p:spPr bwMode="auto">
            <a:xfrm>
              <a:off x="8537606" y="6550734"/>
              <a:ext cx="91034" cy="90659"/>
            </a:xfrm>
            <a:custGeom>
              <a:avLst/>
              <a:gdLst>
                <a:gd name="T0" fmla="*/ 109 w 468"/>
                <a:gd name="T1" fmla="*/ 232 h 465"/>
                <a:gd name="T2" fmla="*/ 287 w 468"/>
                <a:gd name="T3" fmla="*/ 405 h 465"/>
                <a:gd name="T4" fmla="*/ 406 w 468"/>
                <a:gd name="T5" fmla="*/ 386 h 465"/>
                <a:gd name="T6" fmla="*/ 413 w 468"/>
                <a:gd name="T7" fmla="*/ 392 h 465"/>
                <a:gd name="T8" fmla="*/ 382 w 468"/>
                <a:gd name="T9" fmla="*/ 450 h 465"/>
                <a:gd name="T10" fmla="*/ 278 w 468"/>
                <a:gd name="T11" fmla="*/ 465 h 465"/>
                <a:gd name="T12" fmla="*/ 0 w 468"/>
                <a:gd name="T13" fmla="*/ 232 h 465"/>
                <a:gd name="T14" fmla="*/ 278 w 468"/>
                <a:gd name="T15" fmla="*/ 0 h 465"/>
                <a:gd name="T16" fmla="*/ 468 w 468"/>
                <a:gd name="T17" fmla="*/ 45 h 465"/>
                <a:gd name="T18" fmla="*/ 435 w 468"/>
                <a:gd name="T19" fmla="*/ 107 h 465"/>
                <a:gd name="T20" fmla="*/ 425 w 468"/>
                <a:gd name="T21" fmla="*/ 107 h 465"/>
                <a:gd name="T22" fmla="*/ 287 w 468"/>
                <a:gd name="T23" fmla="*/ 60 h 465"/>
                <a:gd name="T24" fmla="*/ 109 w 468"/>
                <a:gd name="T25" fmla="*/ 23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65">
                  <a:moveTo>
                    <a:pt x="109" y="232"/>
                  </a:moveTo>
                  <a:cubicBezTo>
                    <a:pt x="109" y="343"/>
                    <a:pt x="186" y="405"/>
                    <a:pt x="287" y="405"/>
                  </a:cubicBezTo>
                  <a:cubicBezTo>
                    <a:pt x="330" y="405"/>
                    <a:pt x="363" y="402"/>
                    <a:pt x="406" y="386"/>
                  </a:cubicBezTo>
                  <a:cubicBezTo>
                    <a:pt x="411" y="384"/>
                    <a:pt x="416" y="386"/>
                    <a:pt x="413" y="392"/>
                  </a:cubicBezTo>
                  <a:cubicBezTo>
                    <a:pt x="382" y="450"/>
                    <a:pt x="382" y="450"/>
                    <a:pt x="382" y="450"/>
                  </a:cubicBezTo>
                  <a:cubicBezTo>
                    <a:pt x="346" y="462"/>
                    <a:pt x="319" y="465"/>
                    <a:pt x="278" y="465"/>
                  </a:cubicBezTo>
                  <a:cubicBezTo>
                    <a:pt x="101" y="465"/>
                    <a:pt x="0" y="365"/>
                    <a:pt x="0" y="232"/>
                  </a:cubicBezTo>
                  <a:cubicBezTo>
                    <a:pt x="0" y="100"/>
                    <a:pt x="101" y="0"/>
                    <a:pt x="278" y="0"/>
                  </a:cubicBezTo>
                  <a:cubicBezTo>
                    <a:pt x="364" y="0"/>
                    <a:pt x="433" y="23"/>
                    <a:pt x="468" y="45"/>
                  </a:cubicBezTo>
                  <a:cubicBezTo>
                    <a:pt x="435" y="107"/>
                    <a:pt x="435" y="107"/>
                    <a:pt x="435" y="107"/>
                  </a:cubicBezTo>
                  <a:cubicBezTo>
                    <a:pt x="433" y="111"/>
                    <a:pt x="429" y="111"/>
                    <a:pt x="425" y="107"/>
                  </a:cubicBezTo>
                  <a:cubicBezTo>
                    <a:pt x="396" y="78"/>
                    <a:pt x="344" y="60"/>
                    <a:pt x="287" y="60"/>
                  </a:cubicBezTo>
                  <a:cubicBezTo>
                    <a:pt x="186" y="60"/>
                    <a:pt x="109" y="122"/>
                    <a:pt x="109" y="232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32"/>
            <p:cNvSpPr>
              <a:spLocks/>
            </p:cNvSpPr>
            <p:nvPr userDrawn="1"/>
          </p:nvSpPr>
          <p:spPr bwMode="auto">
            <a:xfrm>
              <a:off x="8230810" y="6550546"/>
              <a:ext cx="102915" cy="90659"/>
            </a:xfrm>
            <a:custGeom>
              <a:avLst/>
              <a:gdLst>
                <a:gd name="T0" fmla="*/ 242 w 529"/>
                <a:gd name="T1" fmla="*/ 407 h 465"/>
                <a:gd name="T2" fmla="*/ 64 w 529"/>
                <a:gd name="T3" fmla="*/ 291 h 465"/>
                <a:gd name="T4" fmla="*/ 51 w 529"/>
                <a:gd name="T5" fmla="*/ 291 h 465"/>
                <a:gd name="T6" fmla="*/ 0 w 529"/>
                <a:gd name="T7" fmla="*/ 390 h 465"/>
                <a:gd name="T8" fmla="*/ 240 w 529"/>
                <a:gd name="T9" fmla="*/ 465 h 465"/>
                <a:gd name="T10" fmla="*/ 529 w 529"/>
                <a:gd name="T11" fmla="*/ 233 h 465"/>
                <a:gd name="T12" fmla="*/ 252 w 529"/>
                <a:gd name="T13" fmla="*/ 0 h 465"/>
                <a:gd name="T14" fmla="*/ 174 w 529"/>
                <a:gd name="T15" fmla="*/ 7 h 465"/>
                <a:gd name="T16" fmla="*/ 146 w 529"/>
                <a:gd name="T17" fmla="*/ 63 h 465"/>
                <a:gd name="T18" fmla="*/ 154 w 529"/>
                <a:gd name="T19" fmla="*/ 74 h 465"/>
                <a:gd name="T20" fmla="*/ 254 w 529"/>
                <a:gd name="T21" fmla="*/ 59 h 465"/>
                <a:gd name="T22" fmla="*/ 419 w 529"/>
                <a:gd name="T23" fmla="*/ 233 h 465"/>
                <a:gd name="T24" fmla="*/ 242 w 529"/>
                <a:gd name="T25" fmla="*/ 4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9" h="465">
                  <a:moveTo>
                    <a:pt x="242" y="407"/>
                  </a:moveTo>
                  <a:cubicBezTo>
                    <a:pt x="144" y="407"/>
                    <a:pt x="87" y="356"/>
                    <a:pt x="64" y="291"/>
                  </a:cubicBezTo>
                  <a:cubicBezTo>
                    <a:pt x="62" y="285"/>
                    <a:pt x="54" y="286"/>
                    <a:pt x="51" y="291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50" y="429"/>
                    <a:pt x="133" y="465"/>
                    <a:pt x="240" y="465"/>
                  </a:cubicBezTo>
                  <a:cubicBezTo>
                    <a:pt x="434" y="465"/>
                    <a:pt x="529" y="366"/>
                    <a:pt x="529" y="233"/>
                  </a:cubicBezTo>
                  <a:cubicBezTo>
                    <a:pt x="529" y="107"/>
                    <a:pt x="443" y="0"/>
                    <a:pt x="252" y="0"/>
                  </a:cubicBezTo>
                  <a:cubicBezTo>
                    <a:pt x="224" y="0"/>
                    <a:pt x="198" y="3"/>
                    <a:pt x="174" y="7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3" y="72"/>
                    <a:pt x="149" y="74"/>
                    <a:pt x="154" y="74"/>
                  </a:cubicBezTo>
                  <a:cubicBezTo>
                    <a:pt x="182" y="66"/>
                    <a:pt x="207" y="59"/>
                    <a:pt x="254" y="59"/>
                  </a:cubicBezTo>
                  <a:cubicBezTo>
                    <a:pt x="347" y="59"/>
                    <a:pt x="419" y="116"/>
                    <a:pt x="419" y="233"/>
                  </a:cubicBezTo>
                  <a:cubicBezTo>
                    <a:pt x="419" y="342"/>
                    <a:pt x="350" y="407"/>
                    <a:pt x="242" y="407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037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2" r:id="rId3"/>
    <p:sldLayoutId id="2147483659" r:id="rId4"/>
    <p:sldLayoutId id="2147483650" r:id="rId5"/>
    <p:sldLayoutId id="2147483656" r:id="rId6"/>
    <p:sldLayoutId id="2147483654" r:id="rId7"/>
    <p:sldLayoutId id="2147483655" r:id="rId8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80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4320" userDrawn="1">
          <p15:clr>
            <a:srgbClr val="F26B43"/>
          </p15:clr>
        </p15:guide>
        <p15:guide id="7" pos="249" userDrawn="1">
          <p15:clr>
            <a:srgbClr val="F26B43"/>
          </p15:clr>
        </p15:guide>
        <p15:guide id="8" pos="5511" userDrawn="1">
          <p15:clr>
            <a:srgbClr val="F26B43"/>
          </p15:clr>
        </p15:guide>
        <p15:guide id="9" pos="509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bg1"/>
            </a:gs>
            <a:gs pos="100000">
              <a:schemeClr val="bg2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95288" y="254000"/>
            <a:ext cx="7688262" cy="4385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288" y="1356360"/>
            <a:ext cx="7688262" cy="4820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-213741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97072" y="6531309"/>
            <a:ext cx="42840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>
                <a:solidFill>
                  <a:srgbClr val="61B57C"/>
                </a:solidFill>
              </a:rPr>
              <a:t>COFACE, THE MOST AGILE GLOBAL TRADE CREDIT PARTNER IN THE INDUSTRY</a:t>
            </a:r>
            <a:endParaRPr lang="fr-FR" dirty="0">
              <a:solidFill>
                <a:srgbClr val="61B57C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95288" y="6518709"/>
            <a:ext cx="148314" cy="148312"/>
          </a:xfrm>
          <a:prstGeom prst="rect">
            <a:avLst/>
          </a:prstGeom>
          <a:solidFill>
            <a:schemeClr val="bg2"/>
          </a:solidFill>
        </p:spPr>
        <p:txBody>
          <a:bodyPr vert="horz" wrap="none" lIns="91440" tIns="45720" rIns="91440" bIns="45720" rtlCol="0" anchor="ctr"/>
          <a:lstStyle>
            <a:lvl1pPr algn="ctr">
              <a:defRPr sz="800" b="1">
                <a:solidFill>
                  <a:schemeClr val="bg1"/>
                </a:solidFill>
              </a:defRPr>
            </a:lvl1pPr>
          </a:lstStyle>
          <a:p>
            <a:fld id="{F7A3F48B-818E-4440-B2BA-2245DD423899}" type="slidenum">
              <a:rPr lang="fr-FR" smtClean="0">
                <a:solidFill>
                  <a:prstClr val="white"/>
                </a:solidFill>
              </a:rPr>
              <a:pPr/>
              <a:t>‹#›</a:t>
            </a:fld>
            <a:endParaRPr lang="fr-FR" dirty="0">
              <a:solidFill>
                <a:prstClr val="white"/>
              </a:solidFill>
            </a:endParaRPr>
          </a:p>
        </p:txBody>
      </p:sp>
      <p:grpSp>
        <p:nvGrpSpPr>
          <p:cNvPr id="7" name="Groupe 6"/>
          <p:cNvGrpSpPr/>
          <p:nvPr userDrawn="1"/>
        </p:nvGrpSpPr>
        <p:grpSpPr>
          <a:xfrm>
            <a:off x="8142287" y="6500813"/>
            <a:ext cx="603098" cy="140805"/>
            <a:chOff x="8142287" y="6500813"/>
            <a:chExt cx="603098" cy="140805"/>
          </a:xfrm>
        </p:grpSpPr>
        <p:sp>
          <p:nvSpPr>
            <p:cNvPr id="61" name="Freeform 27"/>
            <p:cNvSpPr>
              <a:spLocks/>
            </p:cNvSpPr>
            <p:nvPr userDrawn="1"/>
          </p:nvSpPr>
          <p:spPr bwMode="auto">
            <a:xfrm>
              <a:off x="8411342" y="6550734"/>
              <a:ext cx="107974" cy="90659"/>
            </a:xfrm>
            <a:custGeom>
              <a:avLst/>
              <a:gdLst>
                <a:gd name="T0" fmla="*/ 550 w 555"/>
                <a:gd name="T1" fmla="*/ 457 h 465"/>
                <a:gd name="T2" fmla="*/ 555 w 555"/>
                <a:gd name="T3" fmla="*/ 451 h 465"/>
                <a:gd name="T4" fmla="*/ 555 w 555"/>
                <a:gd name="T5" fmla="*/ 254 h 465"/>
                <a:gd name="T6" fmla="*/ 277 w 555"/>
                <a:gd name="T7" fmla="*/ 0 h 465"/>
                <a:gd name="T8" fmla="*/ 0 w 555"/>
                <a:gd name="T9" fmla="*/ 241 h 465"/>
                <a:gd name="T10" fmla="*/ 264 w 555"/>
                <a:gd name="T11" fmla="*/ 465 h 465"/>
                <a:gd name="T12" fmla="*/ 344 w 555"/>
                <a:gd name="T13" fmla="*/ 457 h 465"/>
                <a:gd name="T14" fmla="*/ 362 w 555"/>
                <a:gd name="T15" fmla="*/ 399 h 465"/>
                <a:gd name="T16" fmla="*/ 355 w 555"/>
                <a:gd name="T17" fmla="*/ 390 h 465"/>
                <a:gd name="T18" fmla="*/ 272 w 555"/>
                <a:gd name="T19" fmla="*/ 405 h 465"/>
                <a:gd name="T20" fmla="*/ 110 w 555"/>
                <a:gd name="T21" fmla="*/ 240 h 465"/>
                <a:gd name="T22" fmla="*/ 281 w 555"/>
                <a:gd name="T23" fmla="*/ 60 h 465"/>
                <a:gd name="T24" fmla="*/ 447 w 555"/>
                <a:gd name="T25" fmla="*/ 252 h 465"/>
                <a:gd name="T26" fmla="*/ 447 w 555"/>
                <a:gd name="T27" fmla="*/ 451 h 465"/>
                <a:gd name="T28" fmla="*/ 452 w 555"/>
                <a:gd name="T29" fmla="*/ 457 h 465"/>
                <a:gd name="T30" fmla="*/ 550 w 555"/>
                <a:gd name="T31" fmla="*/ 45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5" h="465">
                  <a:moveTo>
                    <a:pt x="550" y="457"/>
                  </a:moveTo>
                  <a:cubicBezTo>
                    <a:pt x="555" y="457"/>
                    <a:pt x="555" y="454"/>
                    <a:pt x="555" y="451"/>
                  </a:cubicBezTo>
                  <a:cubicBezTo>
                    <a:pt x="555" y="254"/>
                    <a:pt x="555" y="254"/>
                    <a:pt x="555" y="254"/>
                  </a:cubicBezTo>
                  <a:cubicBezTo>
                    <a:pt x="555" y="112"/>
                    <a:pt x="481" y="0"/>
                    <a:pt x="277" y="0"/>
                  </a:cubicBezTo>
                  <a:cubicBezTo>
                    <a:pt x="115" y="0"/>
                    <a:pt x="0" y="91"/>
                    <a:pt x="0" y="241"/>
                  </a:cubicBezTo>
                  <a:cubicBezTo>
                    <a:pt x="0" y="362"/>
                    <a:pt x="73" y="465"/>
                    <a:pt x="264" y="465"/>
                  </a:cubicBezTo>
                  <a:cubicBezTo>
                    <a:pt x="292" y="465"/>
                    <a:pt x="319" y="462"/>
                    <a:pt x="344" y="457"/>
                  </a:cubicBezTo>
                  <a:cubicBezTo>
                    <a:pt x="362" y="399"/>
                    <a:pt x="362" y="399"/>
                    <a:pt x="362" y="399"/>
                  </a:cubicBezTo>
                  <a:cubicBezTo>
                    <a:pt x="364" y="392"/>
                    <a:pt x="360" y="389"/>
                    <a:pt x="355" y="390"/>
                  </a:cubicBezTo>
                  <a:cubicBezTo>
                    <a:pt x="329" y="400"/>
                    <a:pt x="304" y="405"/>
                    <a:pt x="272" y="405"/>
                  </a:cubicBezTo>
                  <a:cubicBezTo>
                    <a:pt x="145" y="405"/>
                    <a:pt x="110" y="316"/>
                    <a:pt x="110" y="240"/>
                  </a:cubicBezTo>
                  <a:cubicBezTo>
                    <a:pt x="110" y="127"/>
                    <a:pt x="176" y="60"/>
                    <a:pt x="281" y="60"/>
                  </a:cubicBezTo>
                  <a:cubicBezTo>
                    <a:pt x="408" y="60"/>
                    <a:pt x="447" y="137"/>
                    <a:pt x="447" y="252"/>
                  </a:cubicBezTo>
                  <a:cubicBezTo>
                    <a:pt x="447" y="451"/>
                    <a:pt x="447" y="451"/>
                    <a:pt x="447" y="451"/>
                  </a:cubicBezTo>
                  <a:cubicBezTo>
                    <a:pt x="447" y="455"/>
                    <a:pt x="449" y="457"/>
                    <a:pt x="452" y="457"/>
                  </a:cubicBezTo>
                  <a:lnTo>
                    <a:pt x="550" y="457"/>
                  </a:lnTo>
                  <a:close/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62" name="Freeform 28"/>
            <p:cNvSpPr>
              <a:spLocks/>
            </p:cNvSpPr>
            <p:nvPr userDrawn="1"/>
          </p:nvSpPr>
          <p:spPr bwMode="auto">
            <a:xfrm>
              <a:off x="8343657" y="6500813"/>
              <a:ext cx="92384" cy="139044"/>
            </a:xfrm>
            <a:custGeom>
              <a:avLst/>
              <a:gdLst>
                <a:gd name="T0" fmla="*/ 434 w 475"/>
                <a:gd name="T1" fmla="*/ 95 h 713"/>
                <a:gd name="T2" fmla="*/ 443 w 475"/>
                <a:gd name="T3" fmla="*/ 94 h 713"/>
                <a:gd name="T4" fmla="*/ 475 w 475"/>
                <a:gd name="T5" fmla="*/ 30 h 713"/>
                <a:gd name="T6" fmla="*/ 308 w 475"/>
                <a:gd name="T7" fmla="*/ 0 h 713"/>
                <a:gd name="T8" fmla="*/ 70 w 475"/>
                <a:gd name="T9" fmla="*/ 225 h 713"/>
                <a:gd name="T10" fmla="*/ 70 w 475"/>
                <a:gd name="T11" fmla="*/ 274 h 713"/>
                <a:gd name="T12" fmla="*/ 6 w 475"/>
                <a:gd name="T13" fmla="*/ 274 h 713"/>
                <a:gd name="T14" fmla="*/ 0 w 475"/>
                <a:gd name="T15" fmla="*/ 280 h 713"/>
                <a:gd name="T16" fmla="*/ 0 w 475"/>
                <a:gd name="T17" fmla="*/ 318 h 713"/>
                <a:gd name="T18" fmla="*/ 6 w 475"/>
                <a:gd name="T19" fmla="*/ 324 h 713"/>
                <a:gd name="T20" fmla="*/ 71 w 475"/>
                <a:gd name="T21" fmla="*/ 324 h 713"/>
                <a:gd name="T22" fmla="*/ 71 w 475"/>
                <a:gd name="T23" fmla="*/ 707 h 713"/>
                <a:gd name="T24" fmla="*/ 77 w 475"/>
                <a:gd name="T25" fmla="*/ 713 h 713"/>
                <a:gd name="T26" fmla="*/ 164 w 475"/>
                <a:gd name="T27" fmla="*/ 713 h 713"/>
                <a:gd name="T28" fmla="*/ 168 w 475"/>
                <a:gd name="T29" fmla="*/ 707 h 713"/>
                <a:gd name="T30" fmla="*/ 168 w 475"/>
                <a:gd name="T31" fmla="*/ 324 h 713"/>
                <a:gd name="T32" fmla="*/ 288 w 475"/>
                <a:gd name="T33" fmla="*/ 324 h 713"/>
                <a:gd name="T34" fmla="*/ 297 w 475"/>
                <a:gd name="T35" fmla="*/ 318 h 713"/>
                <a:gd name="T36" fmla="*/ 316 w 475"/>
                <a:gd name="T37" fmla="*/ 280 h 713"/>
                <a:gd name="T38" fmla="*/ 310 w 475"/>
                <a:gd name="T39" fmla="*/ 274 h 713"/>
                <a:gd name="T40" fmla="*/ 168 w 475"/>
                <a:gd name="T41" fmla="*/ 274 h 713"/>
                <a:gd name="T42" fmla="*/ 168 w 475"/>
                <a:gd name="T43" fmla="*/ 211 h 713"/>
                <a:gd name="T44" fmla="*/ 311 w 475"/>
                <a:gd name="T45" fmla="*/ 59 h 713"/>
                <a:gd name="T46" fmla="*/ 434 w 475"/>
                <a:gd name="T47" fmla="*/ 95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5" h="713">
                  <a:moveTo>
                    <a:pt x="434" y="95"/>
                  </a:moveTo>
                  <a:cubicBezTo>
                    <a:pt x="437" y="98"/>
                    <a:pt x="441" y="98"/>
                    <a:pt x="443" y="94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36" y="12"/>
                    <a:pt x="368" y="0"/>
                    <a:pt x="308" y="0"/>
                  </a:cubicBezTo>
                  <a:cubicBezTo>
                    <a:pt x="170" y="0"/>
                    <a:pt x="70" y="72"/>
                    <a:pt x="70" y="225"/>
                  </a:cubicBezTo>
                  <a:cubicBezTo>
                    <a:pt x="70" y="274"/>
                    <a:pt x="70" y="274"/>
                    <a:pt x="70" y="274"/>
                  </a:cubicBezTo>
                  <a:cubicBezTo>
                    <a:pt x="6" y="274"/>
                    <a:pt x="6" y="274"/>
                    <a:pt x="6" y="274"/>
                  </a:cubicBezTo>
                  <a:cubicBezTo>
                    <a:pt x="3" y="274"/>
                    <a:pt x="0" y="276"/>
                    <a:pt x="0" y="28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22"/>
                    <a:pt x="3" y="324"/>
                    <a:pt x="6" y="324"/>
                  </a:cubicBezTo>
                  <a:cubicBezTo>
                    <a:pt x="71" y="324"/>
                    <a:pt x="71" y="324"/>
                    <a:pt x="71" y="324"/>
                  </a:cubicBezTo>
                  <a:cubicBezTo>
                    <a:pt x="71" y="707"/>
                    <a:pt x="71" y="707"/>
                    <a:pt x="71" y="707"/>
                  </a:cubicBezTo>
                  <a:cubicBezTo>
                    <a:pt x="71" y="710"/>
                    <a:pt x="73" y="713"/>
                    <a:pt x="77" y="713"/>
                  </a:cubicBezTo>
                  <a:cubicBezTo>
                    <a:pt x="164" y="713"/>
                    <a:pt x="164" y="713"/>
                    <a:pt x="164" y="713"/>
                  </a:cubicBezTo>
                  <a:cubicBezTo>
                    <a:pt x="167" y="713"/>
                    <a:pt x="168" y="710"/>
                    <a:pt x="168" y="707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288" y="324"/>
                    <a:pt x="288" y="324"/>
                    <a:pt x="288" y="324"/>
                  </a:cubicBezTo>
                  <a:cubicBezTo>
                    <a:pt x="293" y="324"/>
                    <a:pt x="295" y="322"/>
                    <a:pt x="297" y="318"/>
                  </a:cubicBezTo>
                  <a:cubicBezTo>
                    <a:pt x="316" y="280"/>
                    <a:pt x="316" y="280"/>
                    <a:pt x="316" y="280"/>
                  </a:cubicBezTo>
                  <a:cubicBezTo>
                    <a:pt x="317" y="276"/>
                    <a:pt x="314" y="274"/>
                    <a:pt x="310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68" y="134"/>
                    <a:pt x="200" y="59"/>
                    <a:pt x="311" y="59"/>
                  </a:cubicBezTo>
                  <a:cubicBezTo>
                    <a:pt x="362" y="59"/>
                    <a:pt x="404" y="75"/>
                    <a:pt x="434" y="95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63" name="Freeform 29"/>
            <p:cNvSpPr>
              <a:spLocks/>
            </p:cNvSpPr>
            <p:nvPr userDrawn="1"/>
          </p:nvSpPr>
          <p:spPr bwMode="auto">
            <a:xfrm>
              <a:off x="8636436" y="6550546"/>
              <a:ext cx="108949" cy="91072"/>
            </a:xfrm>
            <a:custGeom>
              <a:avLst/>
              <a:gdLst>
                <a:gd name="T0" fmla="*/ 466 w 560"/>
                <a:gd name="T1" fmla="*/ 446 h 467"/>
                <a:gd name="T2" fmla="*/ 495 w 560"/>
                <a:gd name="T3" fmla="*/ 391 h 467"/>
                <a:gd name="T4" fmla="*/ 489 w 560"/>
                <a:gd name="T5" fmla="*/ 384 h 467"/>
                <a:gd name="T6" fmla="*/ 324 w 560"/>
                <a:gd name="T7" fmla="*/ 407 h 467"/>
                <a:gd name="T8" fmla="*/ 111 w 560"/>
                <a:gd name="T9" fmla="*/ 235 h 467"/>
                <a:gd name="T10" fmla="*/ 285 w 560"/>
                <a:gd name="T11" fmla="*/ 56 h 467"/>
                <a:gd name="T12" fmla="*/ 439 w 560"/>
                <a:gd name="T13" fmla="*/ 207 h 467"/>
                <a:gd name="T14" fmla="*/ 172 w 560"/>
                <a:gd name="T15" fmla="*/ 207 h 467"/>
                <a:gd name="T16" fmla="*/ 165 w 560"/>
                <a:gd name="T17" fmla="*/ 213 h 467"/>
                <a:gd name="T18" fmla="*/ 165 w 560"/>
                <a:gd name="T19" fmla="*/ 250 h 467"/>
                <a:gd name="T20" fmla="*/ 172 w 560"/>
                <a:gd name="T21" fmla="*/ 256 h 467"/>
                <a:gd name="T22" fmla="*/ 535 w 560"/>
                <a:gd name="T23" fmla="*/ 256 h 467"/>
                <a:gd name="T24" fmla="*/ 547 w 560"/>
                <a:gd name="T25" fmla="*/ 248 h 467"/>
                <a:gd name="T26" fmla="*/ 285 w 560"/>
                <a:gd name="T27" fmla="*/ 0 h 467"/>
                <a:gd name="T28" fmla="*/ 0 w 560"/>
                <a:gd name="T29" fmla="*/ 235 h 467"/>
                <a:gd name="T30" fmla="*/ 308 w 560"/>
                <a:gd name="T31" fmla="*/ 467 h 467"/>
                <a:gd name="T32" fmla="*/ 466 w 560"/>
                <a:gd name="T33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0" h="467">
                  <a:moveTo>
                    <a:pt x="466" y="446"/>
                  </a:moveTo>
                  <a:cubicBezTo>
                    <a:pt x="495" y="391"/>
                    <a:pt x="495" y="391"/>
                    <a:pt x="495" y="391"/>
                  </a:cubicBezTo>
                  <a:cubicBezTo>
                    <a:pt x="497" y="386"/>
                    <a:pt x="494" y="382"/>
                    <a:pt x="489" y="384"/>
                  </a:cubicBezTo>
                  <a:cubicBezTo>
                    <a:pt x="453" y="395"/>
                    <a:pt x="401" y="407"/>
                    <a:pt x="324" y="407"/>
                  </a:cubicBezTo>
                  <a:cubicBezTo>
                    <a:pt x="183" y="407"/>
                    <a:pt x="111" y="345"/>
                    <a:pt x="111" y="235"/>
                  </a:cubicBezTo>
                  <a:cubicBezTo>
                    <a:pt x="111" y="119"/>
                    <a:pt x="172" y="56"/>
                    <a:pt x="285" y="56"/>
                  </a:cubicBezTo>
                  <a:cubicBezTo>
                    <a:pt x="395" y="56"/>
                    <a:pt x="445" y="133"/>
                    <a:pt x="439" y="207"/>
                  </a:cubicBezTo>
                  <a:cubicBezTo>
                    <a:pt x="172" y="207"/>
                    <a:pt x="172" y="207"/>
                    <a:pt x="172" y="207"/>
                  </a:cubicBezTo>
                  <a:cubicBezTo>
                    <a:pt x="168" y="207"/>
                    <a:pt x="165" y="210"/>
                    <a:pt x="165" y="213"/>
                  </a:cubicBezTo>
                  <a:cubicBezTo>
                    <a:pt x="165" y="250"/>
                    <a:pt x="165" y="250"/>
                    <a:pt x="165" y="250"/>
                  </a:cubicBezTo>
                  <a:cubicBezTo>
                    <a:pt x="165" y="254"/>
                    <a:pt x="166" y="256"/>
                    <a:pt x="172" y="256"/>
                  </a:cubicBezTo>
                  <a:cubicBezTo>
                    <a:pt x="535" y="256"/>
                    <a:pt x="535" y="256"/>
                    <a:pt x="535" y="256"/>
                  </a:cubicBezTo>
                  <a:cubicBezTo>
                    <a:pt x="542" y="256"/>
                    <a:pt x="546" y="255"/>
                    <a:pt x="547" y="248"/>
                  </a:cubicBezTo>
                  <a:cubicBezTo>
                    <a:pt x="560" y="120"/>
                    <a:pt x="479" y="0"/>
                    <a:pt x="285" y="0"/>
                  </a:cubicBezTo>
                  <a:cubicBezTo>
                    <a:pt x="110" y="0"/>
                    <a:pt x="0" y="100"/>
                    <a:pt x="0" y="235"/>
                  </a:cubicBezTo>
                  <a:cubicBezTo>
                    <a:pt x="0" y="390"/>
                    <a:pt x="110" y="467"/>
                    <a:pt x="308" y="467"/>
                  </a:cubicBezTo>
                  <a:cubicBezTo>
                    <a:pt x="373" y="467"/>
                    <a:pt x="428" y="459"/>
                    <a:pt x="466" y="446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64" name="Freeform 30"/>
            <p:cNvSpPr>
              <a:spLocks/>
            </p:cNvSpPr>
            <p:nvPr userDrawn="1"/>
          </p:nvSpPr>
          <p:spPr bwMode="auto">
            <a:xfrm>
              <a:off x="8142287" y="6550546"/>
              <a:ext cx="103102" cy="90659"/>
            </a:xfrm>
            <a:custGeom>
              <a:avLst/>
              <a:gdLst>
                <a:gd name="T0" fmla="*/ 289 w 530"/>
                <a:gd name="T1" fmla="*/ 0 h 465"/>
                <a:gd name="T2" fmla="*/ 0 w 530"/>
                <a:gd name="T3" fmla="*/ 232 h 465"/>
                <a:gd name="T4" fmla="*/ 278 w 530"/>
                <a:gd name="T5" fmla="*/ 465 h 465"/>
                <a:gd name="T6" fmla="*/ 355 w 530"/>
                <a:gd name="T7" fmla="*/ 458 h 465"/>
                <a:gd name="T8" fmla="*/ 383 w 530"/>
                <a:gd name="T9" fmla="*/ 402 h 465"/>
                <a:gd name="T10" fmla="*/ 376 w 530"/>
                <a:gd name="T11" fmla="*/ 391 h 465"/>
                <a:gd name="T12" fmla="*/ 276 w 530"/>
                <a:gd name="T13" fmla="*/ 406 h 465"/>
                <a:gd name="T14" fmla="*/ 110 w 530"/>
                <a:gd name="T15" fmla="*/ 232 h 465"/>
                <a:gd name="T16" fmla="*/ 288 w 530"/>
                <a:gd name="T17" fmla="*/ 58 h 465"/>
                <a:gd name="T18" fmla="*/ 466 w 530"/>
                <a:gd name="T19" fmla="*/ 174 h 465"/>
                <a:gd name="T20" fmla="*/ 479 w 530"/>
                <a:gd name="T21" fmla="*/ 174 h 465"/>
                <a:gd name="T22" fmla="*/ 530 w 530"/>
                <a:gd name="T23" fmla="*/ 75 h 465"/>
                <a:gd name="T24" fmla="*/ 289 w 530"/>
                <a:gd name="T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0" h="465">
                  <a:moveTo>
                    <a:pt x="289" y="0"/>
                  </a:moveTo>
                  <a:cubicBezTo>
                    <a:pt x="96" y="0"/>
                    <a:pt x="0" y="99"/>
                    <a:pt x="0" y="232"/>
                  </a:cubicBezTo>
                  <a:cubicBezTo>
                    <a:pt x="0" y="358"/>
                    <a:pt x="86" y="465"/>
                    <a:pt x="278" y="465"/>
                  </a:cubicBezTo>
                  <a:cubicBezTo>
                    <a:pt x="306" y="465"/>
                    <a:pt x="332" y="462"/>
                    <a:pt x="355" y="458"/>
                  </a:cubicBezTo>
                  <a:cubicBezTo>
                    <a:pt x="383" y="402"/>
                    <a:pt x="383" y="402"/>
                    <a:pt x="383" y="402"/>
                  </a:cubicBezTo>
                  <a:cubicBezTo>
                    <a:pt x="387" y="393"/>
                    <a:pt x="380" y="391"/>
                    <a:pt x="376" y="391"/>
                  </a:cubicBezTo>
                  <a:cubicBezTo>
                    <a:pt x="348" y="399"/>
                    <a:pt x="323" y="406"/>
                    <a:pt x="276" y="406"/>
                  </a:cubicBezTo>
                  <a:cubicBezTo>
                    <a:pt x="182" y="406"/>
                    <a:pt x="110" y="349"/>
                    <a:pt x="110" y="232"/>
                  </a:cubicBezTo>
                  <a:cubicBezTo>
                    <a:pt x="110" y="123"/>
                    <a:pt x="179" y="58"/>
                    <a:pt x="288" y="58"/>
                  </a:cubicBezTo>
                  <a:cubicBezTo>
                    <a:pt x="385" y="58"/>
                    <a:pt x="443" y="109"/>
                    <a:pt x="466" y="174"/>
                  </a:cubicBezTo>
                  <a:cubicBezTo>
                    <a:pt x="467" y="180"/>
                    <a:pt x="476" y="179"/>
                    <a:pt x="479" y="174"/>
                  </a:cubicBezTo>
                  <a:cubicBezTo>
                    <a:pt x="530" y="75"/>
                    <a:pt x="530" y="75"/>
                    <a:pt x="530" y="75"/>
                  </a:cubicBezTo>
                  <a:cubicBezTo>
                    <a:pt x="480" y="36"/>
                    <a:pt x="397" y="0"/>
                    <a:pt x="289" y="0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65" name="Freeform 31"/>
            <p:cNvSpPr>
              <a:spLocks/>
            </p:cNvSpPr>
            <p:nvPr userDrawn="1"/>
          </p:nvSpPr>
          <p:spPr bwMode="auto">
            <a:xfrm>
              <a:off x="8537606" y="6550734"/>
              <a:ext cx="91034" cy="90659"/>
            </a:xfrm>
            <a:custGeom>
              <a:avLst/>
              <a:gdLst>
                <a:gd name="T0" fmla="*/ 109 w 468"/>
                <a:gd name="T1" fmla="*/ 232 h 465"/>
                <a:gd name="T2" fmla="*/ 287 w 468"/>
                <a:gd name="T3" fmla="*/ 405 h 465"/>
                <a:gd name="T4" fmla="*/ 406 w 468"/>
                <a:gd name="T5" fmla="*/ 386 h 465"/>
                <a:gd name="T6" fmla="*/ 413 w 468"/>
                <a:gd name="T7" fmla="*/ 392 h 465"/>
                <a:gd name="T8" fmla="*/ 382 w 468"/>
                <a:gd name="T9" fmla="*/ 450 h 465"/>
                <a:gd name="T10" fmla="*/ 278 w 468"/>
                <a:gd name="T11" fmla="*/ 465 h 465"/>
                <a:gd name="T12" fmla="*/ 0 w 468"/>
                <a:gd name="T13" fmla="*/ 232 h 465"/>
                <a:gd name="T14" fmla="*/ 278 w 468"/>
                <a:gd name="T15" fmla="*/ 0 h 465"/>
                <a:gd name="T16" fmla="*/ 468 w 468"/>
                <a:gd name="T17" fmla="*/ 45 h 465"/>
                <a:gd name="T18" fmla="*/ 435 w 468"/>
                <a:gd name="T19" fmla="*/ 107 h 465"/>
                <a:gd name="T20" fmla="*/ 425 w 468"/>
                <a:gd name="T21" fmla="*/ 107 h 465"/>
                <a:gd name="T22" fmla="*/ 287 w 468"/>
                <a:gd name="T23" fmla="*/ 60 h 465"/>
                <a:gd name="T24" fmla="*/ 109 w 468"/>
                <a:gd name="T25" fmla="*/ 23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" h="465">
                  <a:moveTo>
                    <a:pt x="109" y="232"/>
                  </a:moveTo>
                  <a:cubicBezTo>
                    <a:pt x="109" y="343"/>
                    <a:pt x="186" y="405"/>
                    <a:pt x="287" y="405"/>
                  </a:cubicBezTo>
                  <a:cubicBezTo>
                    <a:pt x="330" y="405"/>
                    <a:pt x="363" y="402"/>
                    <a:pt x="406" y="386"/>
                  </a:cubicBezTo>
                  <a:cubicBezTo>
                    <a:pt x="411" y="384"/>
                    <a:pt x="416" y="386"/>
                    <a:pt x="413" y="392"/>
                  </a:cubicBezTo>
                  <a:cubicBezTo>
                    <a:pt x="382" y="450"/>
                    <a:pt x="382" y="450"/>
                    <a:pt x="382" y="450"/>
                  </a:cubicBezTo>
                  <a:cubicBezTo>
                    <a:pt x="346" y="462"/>
                    <a:pt x="319" y="465"/>
                    <a:pt x="278" y="465"/>
                  </a:cubicBezTo>
                  <a:cubicBezTo>
                    <a:pt x="101" y="465"/>
                    <a:pt x="0" y="365"/>
                    <a:pt x="0" y="232"/>
                  </a:cubicBezTo>
                  <a:cubicBezTo>
                    <a:pt x="0" y="100"/>
                    <a:pt x="101" y="0"/>
                    <a:pt x="278" y="0"/>
                  </a:cubicBezTo>
                  <a:cubicBezTo>
                    <a:pt x="364" y="0"/>
                    <a:pt x="433" y="23"/>
                    <a:pt x="468" y="45"/>
                  </a:cubicBezTo>
                  <a:cubicBezTo>
                    <a:pt x="435" y="107"/>
                    <a:pt x="435" y="107"/>
                    <a:pt x="435" y="107"/>
                  </a:cubicBezTo>
                  <a:cubicBezTo>
                    <a:pt x="433" y="111"/>
                    <a:pt x="429" y="111"/>
                    <a:pt x="425" y="107"/>
                  </a:cubicBezTo>
                  <a:cubicBezTo>
                    <a:pt x="396" y="78"/>
                    <a:pt x="344" y="60"/>
                    <a:pt x="287" y="60"/>
                  </a:cubicBezTo>
                  <a:cubicBezTo>
                    <a:pt x="186" y="60"/>
                    <a:pt x="109" y="122"/>
                    <a:pt x="109" y="232"/>
                  </a:cubicBezTo>
                </a:path>
              </a:pathLst>
            </a:custGeom>
            <a:solidFill>
              <a:srgbClr val="1D36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66" name="Freeform 32"/>
            <p:cNvSpPr>
              <a:spLocks/>
            </p:cNvSpPr>
            <p:nvPr userDrawn="1"/>
          </p:nvSpPr>
          <p:spPr bwMode="auto">
            <a:xfrm>
              <a:off x="8230810" y="6550546"/>
              <a:ext cx="102915" cy="90659"/>
            </a:xfrm>
            <a:custGeom>
              <a:avLst/>
              <a:gdLst>
                <a:gd name="T0" fmla="*/ 242 w 529"/>
                <a:gd name="T1" fmla="*/ 407 h 465"/>
                <a:gd name="T2" fmla="*/ 64 w 529"/>
                <a:gd name="T3" fmla="*/ 291 h 465"/>
                <a:gd name="T4" fmla="*/ 51 w 529"/>
                <a:gd name="T5" fmla="*/ 291 h 465"/>
                <a:gd name="T6" fmla="*/ 0 w 529"/>
                <a:gd name="T7" fmla="*/ 390 h 465"/>
                <a:gd name="T8" fmla="*/ 240 w 529"/>
                <a:gd name="T9" fmla="*/ 465 h 465"/>
                <a:gd name="T10" fmla="*/ 529 w 529"/>
                <a:gd name="T11" fmla="*/ 233 h 465"/>
                <a:gd name="T12" fmla="*/ 252 w 529"/>
                <a:gd name="T13" fmla="*/ 0 h 465"/>
                <a:gd name="T14" fmla="*/ 174 w 529"/>
                <a:gd name="T15" fmla="*/ 7 h 465"/>
                <a:gd name="T16" fmla="*/ 146 w 529"/>
                <a:gd name="T17" fmla="*/ 63 h 465"/>
                <a:gd name="T18" fmla="*/ 154 w 529"/>
                <a:gd name="T19" fmla="*/ 74 h 465"/>
                <a:gd name="T20" fmla="*/ 254 w 529"/>
                <a:gd name="T21" fmla="*/ 59 h 465"/>
                <a:gd name="T22" fmla="*/ 419 w 529"/>
                <a:gd name="T23" fmla="*/ 233 h 465"/>
                <a:gd name="T24" fmla="*/ 242 w 529"/>
                <a:gd name="T25" fmla="*/ 40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9" h="465">
                  <a:moveTo>
                    <a:pt x="242" y="407"/>
                  </a:moveTo>
                  <a:cubicBezTo>
                    <a:pt x="144" y="407"/>
                    <a:pt x="87" y="356"/>
                    <a:pt x="64" y="291"/>
                  </a:cubicBezTo>
                  <a:cubicBezTo>
                    <a:pt x="62" y="285"/>
                    <a:pt x="54" y="286"/>
                    <a:pt x="51" y="291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50" y="429"/>
                    <a:pt x="133" y="465"/>
                    <a:pt x="240" y="465"/>
                  </a:cubicBezTo>
                  <a:cubicBezTo>
                    <a:pt x="434" y="465"/>
                    <a:pt x="529" y="366"/>
                    <a:pt x="529" y="233"/>
                  </a:cubicBezTo>
                  <a:cubicBezTo>
                    <a:pt x="529" y="107"/>
                    <a:pt x="443" y="0"/>
                    <a:pt x="252" y="0"/>
                  </a:cubicBezTo>
                  <a:cubicBezTo>
                    <a:pt x="224" y="0"/>
                    <a:pt x="198" y="3"/>
                    <a:pt x="174" y="7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3" y="72"/>
                    <a:pt x="149" y="74"/>
                    <a:pt x="154" y="74"/>
                  </a:cubicBezTo>
                  <a:cubicBezTo>
                    <a:pt x="182" y="66"/>
                    <a:pt x="207" y="59"/>
                    <a:pt x="254" y="59"/>
                  </a:cubicBezTo>
                  <a:cubicBezTo>
                    <a:pt x="347" y="59"/>
                    <a:pt x="419" y="116"/>
                    <a:pt x="419" y="233"/>
                  </a:cubicBezTo>
                  <a:cubicBezTo>
                    <a:pt x="419" y="342"/>
                    <a:pt x="350" y="407"/>
                    <a:pt x="242" y="407"/>
                  </a:cubicBezTo>
                </a:path>
              </a:pathLst>
            </a:custGeom>
            <a:solidFill>
              <a:srgbClr val="5CB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512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880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4320" userDrawn="1">
          <p15:clr>
            <a:srgbClr val="F26B43"/>
          </p15:clr>
        </p15:guide>
        <p15:guide id="7" pos="249" userDrawn="1">
          <p15:clr>
            <a:srgbClr val="F26B43"/>
          </p15:clr>
        </p15:guide>
        <p15:guide id="8" pos="5511" userDrawn="1">
          <p15:clr>
            <a:srgbClr val="F26B43"/>
          </p15:clr>
        </p15:guide>
        <p15:guide id="9" pos="50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A3F48B-818E-4440-B2BA-2245DD423899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COFACE , O </a:t>
            </a:r>
            <a:r>
              <a:rPr lang="el-GR" dirty="0"/>
              <a:t>ΠΙΟ ΕΥΕΛΙΚΤΟΣ ΣΥΝΕΡΓΑΤΗΣ ΔΙΕΘΝΩΝ  ΕΜΠΟΡΙΚΩΝ ΠΙΣΤΩΣΕΩΝ ΣΤΗΝ ΑΓΟΡΑ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8634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l-GR" sz="2000" dirty="0"/>
              <a:t>Τραπεζεσ– Ασφαλιση Πιστωσεων – Χρηματοδοτηση</a:t>
            </a:r>
          </a:p>
          <a:p>
            <a:endParaRPr lang="el-G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1390650" y="1305342"/>
            <a:ext cx="57531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u="sng" dirty="0" smtClean="0">
              <a:solidFill>
                <a:schemeClr val="bg2"/>
              </a:solidFill>
            </a:endParaRPr>
          </a:p>
          <a:p>
            <a:pPr algn="ctr"/>
            <a:endParaRPr lang="el-GR" u="sng" dirty="0">
              <a:solidFill>
                <a:schemeClr val="bg2"/>
              </a:solidFill>
            </a:endParaRPr>
          </a:p>
          <a:p>
            <a:pPr algn="ctr"/>
            <a:r>
              <a:rPr lang="el-GR" u="sng" dirty="0" smtClean="0">
                <a:solidFill>
                  <a:schemeClr val="bg2"/>
                </a:solidFill>
              </a:rPr>
              <a:t>Χρηματοδότηση</a:t>
            </a:r>
            <a:endParaRPr lang="el-GR" u="sng" dirty="0">
              <a:solidFill>
                <a:schemeClr val="bg2"/>
              </a:solidFill>
            </a:endParaRPr>
          </a:p>
          <a:p>
            <a:pPr algn="ctr"/>
            <a:endParaRPr lang="el-GR" dirty="0">
              <a:solidFill>
                <a:srgbClr val="00206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sz="1600" b="1" dirty="0">
                <a:solidFill>
                  <a:schemeClr val="bg2"/>
                </a:solidFill>
              </a:rPr>
              <a:t>Σκοπός</a:t>
            </a:r>
            <a:r>
              <a:rPr lang="el-GR" sz="1600" dirty="0">
                <a:solidFill>
                  <a:schemeClr val="bg2"/>
                </a:solidFill>
              </a:rPr>
              <a:t>: Επενδύσεις (Μακροπρόθεσμος δανεισμός) – Κεφάλαια </a:t>
            </a:r>
            <a:r>
              <a:rPr lang="el-GR" sz="1600" dirty="0" smtClean="0">
                <a:solidFill>
                  <a:schemeClr val="bg2"/>
                </a:solidFill>
              </a:rPr>
              <a:t>Κ</a:t>
            </a:r>
            <a:r>
              <a:rPr lang="el-GR" sz="1600" dirty="0">
                <a:solidFill>
                  <a:schemeClr val="bg2"/>
                </a:solidFill>
              </a:rPr>
              <a:t>ί</a:t>
            </a:r>
            <a:r>
              <a:rPr lang="el-GR" sz="1600" dirty="0" smtClean="0">
                <a:solidFill>
                  <a:schemeClr val="bg2"/>
                </a:solidFill>
              </a:rPr>
              <a:t>νησης </a:t>
            </a:r>
            <a:r>
              <a:rPr lang="el-GR" sz="1600" dirty="0">
                <a:solidFill>
                  <a:schemeClr val="bg2"/>
                </a:solidFill>
              </a:rPr>
              <a:t>(Βραχυπρόθεσμος δανεισμός) – Αγορά πρώτων υλών / πληρωμή προμηθευτών / εξόφληση λοιπών υποχρεώσεων</a:t>
            </a:r>
          </a:p>
          <a:p>
            <a:r>
              <a:rPr lang="el-GR" sz="1600" dirty="0">
                <a:solidFill>
                  <a:schemeClr val="bg2"/>
                </a:solidFill>
              </a:rPr>
              <a:t> </a:t>
            </a:r>
            <a:endParaRPr lang="el-GR" sz="1600" dirty="0" smtClean="0">
              <a:solidFill>
                <a:schemeClr val="bg2"/>
              </a:solidFill>
            </a:endParaRPr>
          </a:p>
          <a:p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sz="1600" b="1" dirty="0">
                <a:solidFill>
                  <a:schemeClr val="bg2"/>
                </a:solidFill>
              </a:rPr>
              <a:t>Τρόπος</a:t>
            </a:r>
            <a:r>
              <a:rPr lang="el-GR" sz="1600" dirty="0">
                <a:solidFill>
                  <a:schemeClr val="bg2"/>
                </a:solidFill>
              </a:rPr>
              <a:t>: Ίδια Κεφάλαια – </a:t>
            </a:r>
            <a:r>
              <a:rPr lang="el-GR" sz="1600" dirty="0" smtClean="0">
                <a:solidFill>
                  <a:schemeClr val="bg2"/>
                </a:solidFill>
              </a:rPr>
              <a:t>Τράπεζες - Εταιρίες </a:t>
            </a:r>
            <a:r>
              <a:rPr lang="en-US" sz="1600" dirty="0">
                <a:solidFill>
                  <a:schemeClr val="bg2"/>
                </a:solidFill>
              </a:rPr>
              <a:t>Factoring</a:t>
            </a:r>
            <a:r>
              <a:rPr lang="el-GR" sz="1600" dirty="0">
                <a:solidFill>
                  <a:schemeClr val="bg2"/>
                </a:solidFill>
              </a:rPr>
              <a:t>-Ιδιωτικά Επενδυτικά </a:t>
            </a:r>
            <a:r>
              <a:rPr lang="el-GR" sz="1600" dirty="0" smtClean="0">
                <a:solidFill>
                  <a:schemeClr val="bg2"/>
                </a:solidFill>
              </a:rPr>
              <a:t>Κεφάλαια</a:t>
            </a:r>
            <a:endParaRPr lang="el-GR" sz="1600" dirty="0">
              <a:solidFill>
                <a:schemeClr val="bg2"/>
              </a:solidFill>
            </a:endParaRPr>
          </a:p>
          <a:p>
            <a:r>
              <a:rPr lang="el-GR" sz="1600" dirty="0">
                <a:solidFill>
                  <a:schemeClr val="bg2"/>
                </a:solidFill>
              </a:rPr>
              <a:t> </a:t>
            </a:r>
            <a:endParaRPr lang="el-GR" sz="1600" dirty="0" smtClean="0">
              <a:solidFill>
                <a:schemeClr val="bg2"/>
              </a:solidFill>
            </a:endParaRPr>
          </a:p>
          <a:p>
            <a:endParaRPr lang="el-GR" sz="16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1600" b="1" dirty="0">
                <a:solidFill>
                  <a:schemeClr val="bg2"/>
                </a:solidFill>
              </a:rPr>
              <a:t>Μέσα</a:t>
            </a:r>
            <a:r>
              <a:rPr lang="el-GR" sz="1600" dirty="0">
                <a:solidFill>
                  <a:schemeClr val="bg2"/>
                </a:solidFill>
              </a:rPr>
              <a:t>: Εμπράγματες Εξασφαλίσεις-Χρηματοδότηση </a:t>
            </a:r>
            <a:r>
              <a:rPr lang="en-US" sz="1600" dirty="0">
                <a:solidFill>
                  <a:schemeClr val="bg2"/>
                </a:solidFill>
              </a:rPr>
              <a:t>Business Plan</a:t>
            </a:r>
            <a:r>
              <a:rPr lang="el-GR" sz="1600" dirty="0">
                <a:solidFill>
                  <a:schemeClr val="bg2"/>
                </a:solidFill>
              </a:rPr>
              <a:t>-Ασφάλιση Πιστώσεων (Εκχώρηση Συμβολαίου)</a:t>
            </a:r>
          </a:p>
        </p:txBody>
      </p:sp>
    </p:spTree>
    <p:extLst>
      <p:ext uri="{BB962C8B-B14F-4D97-AF65-F5344CB8AC3E}">
        <p14:creationId xmlns:p14="http://schemas.microsoft.com/office/powerpoint/2010/main" val="63552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Espace réservé du texte 44"/>
          <p:cNvSpPr>
            <a:spLocks noGrp="1"/>
          </p:cNvSpPr>
          <p:nvPr>
            <p:ph type="body" sz="quarter" idx="10"/>
          </p:nvPr>
        </p:nvSpPr>
        <p:spPr>
          <a:xfrm>
            <a:off x="429940" y="2625090"/>
            <a:ext cx="3272110" cy="2105192"/>
          </a:xfrm>
        </p:spPr>
        <p:txBody>
          <a:bodyPr/>
          <a:lstStyle/>
          <a:p>
            <a:r>
              <a:rPr lang="el-GR" dirty="0" smtClean="0"/>
              <a:t>Ο ΠΙΟ ΕΥΕΛΙΚΤΟΣ</a:t>
            </a:r>
          </a:p>
          <a:p>
            <a:r>
              <a:rPr lang="el-GR" dirty="0" smtClean="0">
                <a:solidFill>
                  <a:schemeClr val="tx2"/>
                </a:solidFill>
              </a:rPr>
              <a:t>ΣΥΝΕΡΓΑΤΗΣ ΔΙΕΘΝΩΝ  ΕΜΠΟΡΙΚΩΝ ΠΙΣΤΩΣΕΩΝ</a:t>
            </a:r>
          </a:p>
          <a:p>
            <a:r>
              <a:rPr lang="el-GR" dirty="0" smtClean="0"/>
              <a:t>ΣΤΗΝ αγορα</a:t>
            </a:r>
            <a:endParaRPr lang="en-US" dirty="0"/>
          </a:p>
          <a:p>
            <a:endParaRPr lang="en-US" dirty="0" smtClean="0"/>
          </a:p>
          <a:p>
            <a:pPr lvl="2"/>
            <a:r>
              <a:rPr lang="el-GR" dirty="0" smtClean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201</a:t>
            </a:r>
            <a:r>
              <a:rPr lang="el-GR" dirty="0" smtClean="0">
                <a:solidFill>
                  <a:schemeClr val="tx2"/>
                </a:solidFill>
              </a:rPr>
              <a:t>8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1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5" b="50916"/>
          <a:stretch/>
        </p:blipFill>
        <p:spPr>
          <a:xfrm>
            <a:off x="-3504" y="1052162"/>
            <a:ext cx="9144000" cy="2314550"/>
          </a:xfrm>
          <a:prstGeom prst="rect">
            <a:avLst/>
          </a:prstGeom>
        </p:spPr>
      </p:pic>
      <p:sp>
        <p:nvSpPr>
          <p:cNvPr id="83" name="Rectangle 82"/>
          <p:cNvSpPr>
            <a:spLocks/>
          </p:cNvSpPr>
          <p:nvPr/>
        </p:nvSpPr>
        <p:spPr>
          <a:xfrm>
            <a:off x="-1" y="1051687"/>
            <a:ext cx="790578" cy="2315025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>
            <a:spLocks/>
          </p:cNvSpPr>
          <p:nvPr/>
        </p:nvSpPr>
        <p:spPr>
          <a:xfrm>
            <a:off x="-1" y="1051687"/>
            <a:ext cx="1039394" cy="2315025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>
            <a:spLocks/>
          </p:cNvSpPr>
          <p:nvPr/>
        </p:nvSpPr>
        <p:spPr>
          <a:xfrm>
            <a:off x="-1" y="1051687"/>
            <a:ext cx="1910248" cy="2315025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>
            <a:spLocks/>
          </p:cNvSpPr>
          <p:nvPr/>
        </p:nvSpPr>
        <p:spPr>
          <a:xfrm>
            <a:off x="5144667" y="1051687"/>
            <a:ext cx="4009160" cy="2315025"/>
          </a:xfrm>
          <a:prstGeom prst="rect">
            <a:avLst/>
          </a:prstGeom>
          <a:solidFill>
            <a:schemeClr val="tx2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>
            <a:spLocks/>
          </p:cNvSpPr>
          <p:nvPr/>
        </p:nvSpPr>
        <p:spPr>
          <a:xfrm>
            <a:off x="6897267" y="1051687"/>
            <a:ext cx="2256560" cy="2315025"/>
          </a:xfrm>
          <a:prstGeom prst="rect">
            <a:avLst/>
          </a:prstGeom>
          <a:solidFill>
            <a:schemeClr val="tx2">
              <a:alpha val="2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>
            <a:spLocks/>
          </p:cNvSpPr>
          <p:nvPr/>
        </p:nvSpPr>
        <p:spPr>
          <a:xfrm>
            <a:off x="7097292" y="1051687"/>
            <a:ext cx="2056535" cy="2315025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>
            <a:spLocks/>
          </p:cNvSpPr>
          <p:nvPr/>
        </p:nvSpPr>
        <p:spPr>
          <a:xfrm>
            <a:off x="8859417" y="1051687"/>
            <a:ext cx="294410" cy="2315025"/>
          </a:xfrm>
          <a:prstGeom prst="rect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77496" y="2912151"/>
            <a:ext cx="1676400" cy="2430027"/>
            <a:chOff x="377496" y="2912151"/>
            <a:chExt cx="1676400" cy="2430027"/>
          </a:xfrm>
        </p:grpSpPr>
        <p:sp>
          <p:nvSpPr>
            <p:cNvPr id="45" name="Rectangle 44"/>
            <p:cNvSpPr/>
            <p:nvPr/>
          </p:nvSpPr>
          <p:spPr>
            <a:xfrm>
              <a:off x="377496" y="3766362"/>
              <a:ext cx="1676400" cy="1575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l-GR" sz="1100" b="1" dirty="0" smtClean="0">
                  <a:solidFill>
                    <a:schemeClr val="tx2"/>
                  </a:solidFill>
                </a:rPr>
                <a:t>ΕΝΑΣ ΚΟΡΥΦΑΙΟΣ ΑΣΦΑΛΙΣΤΗΣ ΠΙΣΤΩΣΕΩΝ</a:t>
              </a:r>
              <a:endParaRPr lang="en-US" sz="1100" b="1" dirty="0">
                <a:solidFill>
                  <a:schemeClr val="tx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b="1" dirty="0" smtClean="0">
                  <a:solidFill>
                    <a:schemeClr val="bg2"/>
                  </a:solidFill>
                </a:rPr>
                <a:t>1,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354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 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εκατ. 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€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  </a:t>
              </a:r>
              <a:r>
                <a:rPr lang="el-GR" sz="1100" dirty="0" smtClean="0">
                  <a:solidFill>
                    <a:schemeClr val="bg2"/>
                  </a:solidFill>
                </a:rPr>
                <a:t>τα έσοδα για το  2</a:t>
              </a:r>
              <a:r>
                <a:rPr lang="en-US" sz="1100" dirty="0" smtClean="0">
                  <a:solidFill>
                    <a:schemeClr val="bg2"/>
                  </a:solidFill>
                </a:rPr>
                <a:t>01</a:t>
              </a:r>
              <a:r>
                <a:rPr lang="el-GR" sz="1100" dirty="0" smtClean="0">
                  <a:solidFill>
                    <a:schemeClr val="bg2"/>
                  </a:solidFill>
                </a:rPr>
                <a:t>7</a:t>
              </a:r>
              <a:endParaRPr lang="en-US" sz="1100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n-US" sz="1100" dirty="0" smtClean="0">
                  <a:solidFill>
                    <a:schemeClr val="bg2"/>
                  </a:solidFill>
                </a:rPr>
                <a:t>8</a:t>
              </a:r>
              <a:r>
                <a:rPr lang="el-GR" sz="1100" dirty="0" smtClean="0">
                  <a:solidFill>
                    <a:schemeClr val="bg2"/>
                  </a:solidFill>
                </a:rPr>
                <a:t>8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%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 </a:t>
              </a:r>
              <a:r>
                <a:rPr lang="en-US" sz="1100" dirty="0" smtClean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ασφαλίσεις πιστώσεων </a:t>
              </a:r>
              <a:endParaRPr lang="en-US" sz="1100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n-US" sz="1100" dirty="0" smtClean="0">
                  <a:solidFill>
                    <a:schemeClr val="bg2"/>
                  </a:solidFill>
                </a:rPr>
                <a:t>1</a:t>
              </a:r>
              <a:r>
                <a:rPr lang="el-GR" sz="1100" dirty="0" smtClean="0">
                  <a:solidFill>
                    <a:schemeClr val="bg2"/>
                  </a:solidFill>
                </a:rPr>
                <a:t>2</a:t>
              </a:r>
              <a:r>
                <a:rPr lang="en-US" sz="1100" dirty="0" smtClean="0">
                  <a:solidFill>
                    <a:schemeClr val="bg2"/>
                  </a:solidFill>
                </a:rPr>
                <a:t>% </a:t>
              </a:r>
              <a:r>
                <a:rPr lang="el-GR" sz="1100" dirty="0" smtClean="0">
                  <a:solidFill>
                    <a:schemeClr val="bg2"/>
                  </a:solidFill>
                </a:rPr>
                <a:t> συμπληρωματικές υπηρεσίες</a:t>
              </a:r>
              <a:endParaRPr lang="en-US" sz="1100" dirty="0">
                <a:solidFill>
                  <a:schemeClr val="bg2"/>
                </a:solidFill>
              </a:endParaRPr>
            </a:p>
          </p:txBody>
        </p:sp>
        <p:grpSp>
          <p:nvGrpSpPr>
            <p:cNvPr id="40" name="Groupe 39"/>
            <p:cNvGrpSpPr/>
            <p:nvPr/>
          </p:nvGrpSpPr>
          <p:grpSpPr>
            <a:xfrm>
              <a:off x="477838" y="2912151"/>
              <a:ext cx="780968" cy="780968"/>
              <a:chOff x="495382" y="3747176"/>
              <a:chExt cx="628568" cy="628568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495382" y="3747176"/>
                <a:ext cx="628568" cy="6285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1" name="Freeform 5"/>
              <p:cNvSpPr>
                <a:spLocks noEditPoints="1"/>
              </p:cNvSpPr>
              <p:nvPr/>
            </p:nvSpPr>
            <p:spPr bwMode="auto">
              <a:xfrm>
                <a:off x="587576" y="3846150"/>
                <a:ext cx="444180" cy="430620"/>
              </a:xfrm>
              <a:custGeom>
                <a:avLst/>
                <a:gdLst>
                  <a:gd name="T0" fmla="*/ 3512 w 3620"/>
                  <a:gd name="T1" fmla="*/ 4 h 3509"/>
                  <a:gd name="T2" fmla="*/ 2244 w 3620"/>
                  <a:gd name="T3" fmla="*/ 75 h 3509"/>
                  <a:gd name="T4" fmla="*/ 1807 w 3620"/>
                  <a:gd name="T5" fmla="*/ 1065 h 3509"/>
                  <a:gd name="T6" fmla="*/ 1366 w 3620"/>
                  <a:gd name="T7" fmla="*/ 75 h 3509"/>
                  <a:gd name="T8" fmla="*/ 734 w 3620"/>
                  <a:gd name="T9" fmla="*/ 2 h 3509"/>
                  <a:gd name="T10" fmla="*/ 27 w 3620"/>
                  <a:gd name="T11" fmla="*/ 104 h 3509"/>
                  <a:gd name="T12" fmla="*/ 881 w 3620"/>
                  <a:gd name="T13" fmla="*/ 2033 h 3509"/>
                  <a:gd name="T14" fmla="*/ 790 w 3620"/>
                  <a:gd name="T15" fmla="*/ 2491 h 3509"/>
                  <a:gd name="T16" fmla="*/ 2827 w 3620"/>
                  <a:gd name="T17" fmla="*/ 2491 h 3509"/>
                  <a:gd name="T18" fmla="*/ 2748 w 3620"/>
                  <a:gd name="T19" fmla="*/ 2017 h 3509"/>
                  <a:gd name="T20" fmla="*/ 1960 w 3620"/>
                  <a:gd name="T21" fmla="*/ 1021 h 3509"/>
                  <a:gd name="T22" fmla="*/ 2382 w 3620"/>
                  <a:gd name="T23" fmla="*/ 128 h 3509"/>
                  <a:gd name="T24" fmla="*/ 2212 w 3620"/>
                  <a:gd name="T25" fmla="*/ 1556 h 3509"/>
                  <a:gd name="T26" fmla="*/ 1984 w 3620"/>
                  <a:gd name="T27" fmla="*/ 1467 h 3509"/>
                  <a:gd name="T28" fmla="*/ 1960 w 3620"/>
                  <a:gd name="T29" fmla="*/ 1021 h 3509"/>
                  <a:gd name="T30" fmla="*/ 1808 w 3620"/>
                  <a:gd name="T31" fmla="*/ 1670 h 3509"/>
                  <a:gd name="T32" fmla="*/ 1010 w 3620"/>
                  <a:gd name="T33" fmla="*/ 2684 h 3509"/>
                  <a:gd name="T34" fmla="*/ 1386 w 3620"/>
                  <a:gd name="T35" fmla="*/ 3195 h 3509"/>
                  <a:gd name="T36" fmla="*/ 2629 w 3620"/>
                  <a:gd name="T37" fmla="*/ 2491 h 3509"/>
                  <a:gd name="T38" fmla="*/ 1386 w 3620"/>
                  <a:gd name="T39" fmla="*/ 3195 h 3509"/>
                  <a:gd name="T40" fmla="*/ 1272 w 3620"/>
                  <a:gd name="T41" fmla="*/ 172 h 3509"/>
                  <a:gd name="T42" fmla="*/ 1844 w 3620"/>
                  <a:gd name="T43" fmla="*/ 1465 h 3509"/>
                  <a:gd name="T44" fmla="*/ 1425 w 3620"/>
                  <a:gd name="T45" fmla="*/ 1547 h 3509"/>
                  <a:gd name="T46" fmla="*/ 766 w 3620"/>
                  <a:gd name="T47" fmla="*/ 127 h 3509"/>
                  <a:gd name="T48" fmla="*/ 166 w 3620"/>
                  <a:gd name="T49" fmla="*/ 133 h 3509"/>
                  <a:gd name="T50" fmla="*/ 586 w 3620"/>
                  <a:gd name="T51" fmla="*/ 128 h 3509"/>
                  <a:gd name="T52" fmla="*/ 1276 w 3620"/>
                  <a:gd name="T53" fmla="*/ 1594 h 3509"/>
                  <a:gd name="T54" fmla="*/ 1267 w 3620"/>
                  <a:gd name="T55" fmla="*/ 1628 h 3509"/>
                  <a:gd name="T56" fmla="*/ 166 w 3620"/>
                  <a:gd name="T57" fmla="*/ 133 h 3509"/>
                  <a:gd name="T58" fmla="*/ 2649 w 3620"/>
                  <a:gd name="T59" fmla="*/ 1916 h 3509"/>
                  <a:gd name="T60" fmla="*/ 2325 w 3620"/>
                  <a:gd name="T61" fmla="*/ 1603 h 3509"/>
                  <a:gd name="T62" fmla="*/ 2956 w 3620"/>
                  <a:gd name="T63" fmla="*/ 178 h 3509"/>
                  <a:gd name="T64" fmla="*/ 3449 w 3620"/>
                  <a:gd name="T65" fmla="*/ 127 h 3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20" h="3509">
                    <a:moveTo>
                      <a:pt x="3584" y="119"/>
                    </a:moveTo>
                    <a:cubicBezTo>
                      <a:pt x="3620" y="37"/>
                      <a:pt x="3599" y="4"/>
                      <a:pt x="3512" y="4"/>
                    </a:cubicBezTo>
                    <a:cubicBezTo>
                      <a:pt x="3125" y="4"/>
                      <a:pt x="2738" y="5"/>
                      <a:pt x="2352" y="3"/>
                    </a:cubicBezTo>
                    <a:cubicBezTo>
                      <a:pt x="2296" y="3"/>
                      <a:pt x="2265" y="25"/>
                      <a:pt x="2244" y="75"/>
                    </a:cubicBezTo>
                    <a:cubicBezTo>
                      <a:pt x="2174" y="240"/>
                      <a:pt x="2100" y="403"/>
                      <a:pt x="2027" y="567"/>
                    </a:cubicBezTo>
                    <a:cubicBezTo>
                      <a:pt x="1956" y="729"/>
                      <a:pt x="1884" y="890"/>
                      <a:pt x="1807" y="1065"/>
                    </a:cubicBezTo>
                    <a:cubicBezTo>
                      <a:pt x="1794" y="1037"/>
                      <a:pt x="1787" y="1024"/>
                      <a:pt x="1781" y="1010"/>
                    </a:cubicBezTo>
                    <a:cubicBezTo>
                      <a:pt x="1642" y="698"/>
                      <a:pt x="1503" y="387"/>
                      <a:pt x="1366" y="75"/>
                    </a:cubicBezTo>
                    <a:cubicBezTo>
                      <a:pt x="1344" y="23"/>
                      <a:pt x="1314" y="0"/>
                      <a:pt x="1255" y="1"/>
                    </a:cubicBezTo>
                    <a:cubicBezTo>
                      <a:pt x="1081" y="5"/>
                      <a:pt x="908" y="2"/>
                      <a:pt x="734" y="2"/>
                    </a:cubicBezTo>
                    <a:cubicBezTo>
                      <a:pt x="521" y="2"/>
                      <a:pt x="308" y="2"/>
                      <a:pt x="95" y="2"/>
                    </a:cubicBezTo>
                    <a:cubicBezTo>
                      <a:pt x="21" y="3"/>
                      <a:pt x="0" y="35"/>
                      <a:pt x="27" y="104"/>
                    </a:cubicBezTo>
                    <a:cubicBezTo>
                      <a:pt x="33" y="119"/>
                      <a:pt x="39" y="133"/>
                      <a:pt x="45" y="148"/>
                    </a:cubicBezTo>
                    <a:cubicBezTo>
                      <a:pt x="324" y="776"/>
                      <a:pt x="603" y="1404"/>
                      <a:pt x="881" y="2033"/>
                    </a:cubicBezTo>
                    <a:cubicBezTo>
                      <a:pt x="884" y="2040"/>
                      <a:pt x="886" y="2047"/>
                      <a:pt x="888" y="2056"/>
                    </a:cubicBezTo>
                    <a:cubicBezTo>
                      <a:pt x="825" y="2188"/>
                      <a:pt x="790" y="2335"/>
                      <a:pt x="790" y="2491"/>
                    </a:cubicBezTo>
                    <a:cubicBezTo>
                      <a:pt x="790" y="3053"/>
                      <a:pt x="1246" y="3509"/>
                      <a:pt x="1808" y="3509"/>
                    </a:cubicBezTo>
                    <a:cubicBezTo>
                      <a:pt x="2371" y="3509"/>
                      <a:pt x="2827" y="3053"/>
                      <a:pt x="2827" y="2491"/>
                    </a:cubicBezTo>
                    <a:cubicBezTo>
                      <a:pt x="2827" y="2342"/>
                      <a:pt x="2795" y="2201"/>
                      <a:pt x="2738" y="2074"/>
                    </a:cubicBezTo>
                    <a:cubicBezTo>
                      <a:pt x="2737" y="2054"/>
                      <a:pt x="2741" y="2033"/>
                      <a:pt x="2748" y="2017"/>
                    </a:cubicBezTo>
                    <a:cubicBezTo>
                      <a:pt x="3025" y="1384"/>
                      <a:pt x="3305" y="752"/>
                      <a:pt x="3584" y="119"/>
                    </a:cubicBezTo>
                    <a:close/>
                    <a:moveTo>
                      <a:pt x="1960" y="1021"/>
                    </a:moveTo>
                    <a:cubicBezTo>
                      <a:pt x="2096" y="742"/>
                      <a:pt x="2214" y="453"/>
                      <a:pt x="2341" y="169"/>
                    </a:cubicBezTo>
                    <a:cubicBezTo>
                      <a:pt x="2349" y="152"/>
                      <a:pt x="2368" y="129"/>
                      <a:pt x="2382" y="128"/>
                    </a:cubicBezTo>
                    <a:cubicBezTo>
                      <a:pt x="2532" y="125"/>
                      <a:pt x="2682" y="127"/>
                      <a:pt x="2846" y="127"/>
                    </a:cubicBezTo>
                    <a:cubicBezTo>
                      <a:pt x="2632" y="610"/>
                      <a:pt x="2422" y="1082"/>
                      <a:pt x="2212" y="1556"/>
                    </a:cubicBezTo>
                    <a:cubicBezTo>
                      <a:pt x="2146" y="1527"/>
                      <a:pt x="2077" y="1506"/>
                      <a:pt x="2005" y="1492"/>
                    </a:cubicBezTo>
                    <a:cubicBezTo>
                      <a:pt x="1997" y="1485"/>
                      <a:pt x="1989" y="1476"/>
                      <a:pt x="1984" y="1467"/>
                    </a:cubicBezTo>
                    <a:cubicBezTo>
                      <a:pt x="1973" y="1451"/>
                      <a:pt x="1970" y="1430"/>
                      <a:pt x="1959" y="1414"/>
                    </a:cubicBezTo>
                    <a:cubicBezTo>
                      <a:pt x="1867" y="1282"/>
                      <a:pt x="1893" y="1159"/>
                      <a:pt x="1960" y="1021"/>
                    </a:cubicBezTo>
                    <a:close/>
                    <a:moveTo>
                      <a:pt x="988" y="2491"/>
                    </a:moveTo>
                    <a:cubicBezTo>
                      <a:pt x="988" y="2037"/>
                      <a:pt x="1355" y="1670"/>
                      <a:pt x="1808" y="1670"/>
                    </a:cubicBezTo>
                    <a:cubicBezTo>
                      <a:pt x="1875" y="1670"/>
                      <a:pt x="1939" y="1678"/>
                      <a:pt x="2001" y="1693"/>
                    </a:cubicBezTo>
                    <a:cubicBezTo>
                      <a:pt x="1010" y="2684"/>
                      <a:pt x="1010" y="2684"/>
                      <a:pt x="1010" y="2684"/>
                    </a:cubicBezTo>
                    <a:cubicBezTo>
                      <a:pt x="996" y="2622"/>
                      <a:pt x="988" y="2557"/>
                      <a:pt x="988" y="2491"/>
                    </a:cubicBezTo>
                    <a:close/>
                    <a:moveTo>
                      <a:pt x="1386" y="3195"/>
                    </a:moveTo>
                    <a:cubicBezTo>
                      <a:pt x="2512" y="2068"/>
                      <a:pt x="2512" y="2068"/>
                      <a:pt x="2512" y="2068"/>
                    </a:cubicBezTo>
                    <a:cubicBezTo>
                      <a:pt x="2586" y="2192"/>
                      <a:pt x="2629" y="2336"/>
                      <a:pt x="2629" y="2491"/>
                    </a:cubicBezTo>
                    <a:cubicBezTo>
                      <a:pt x="2629" y="2944"/>
                      <a:pt x="2262" y="3312"/>
                      <a:pt x="1808" y="3312"/>
                    </a:cubicBezTo>
                    <a:cubicBezTo>
                      <a:pt x="1654" y="3312"/>
                      <a:pt x="1509" y="3269"/>
                      <a:pt x="1386" y="3195"/>
                    </a:cubicBezTo>
                    <a:close/>
                    <a:moveTo>
                      <a:pt x="1233" y="129"/>
                    </a:moveTo>
                    <a:cubicBezTo>
                      <a:pt x="1246" y="129"/>
                      <a:pt x="1265" y="155"/>
                      <a:pt x="1272" y="172"/>
                    </a:cubicBezTo>
                    <a:cubicBezTo>
                      <a:pt x="1435" y="537"/>
                      <a:pt x="1596" y="903"/>
                      <a:pt x="1757" y="1268"/>
                    </a:cubicBezTo>
                    <a:cubicBezTo>
                      <a:pt x="1787" y="1336"/>
                      <a:pt x="1817" y="1404"/>
                      <a:pt x="1844" y="1465"/>
                    </a:cubicBezTo>
                    <a:cubicBezTo>
                      <a:pt x="1831" y="1468"/>
                      <a:pt x="1818" y="1470"/>
                      <a:pt x="1805" y="1473"/>
                    </a:cubicBezTo>
                    <a:cubicBezTo>
                      <a:pt x="1671" y="1473"/>
                      <a:pt x="1543" y="1499"/>
                      <a:pt x="1425" y="1547"/>
                    </a:cubicBezTo>
                    <a:cubicBezTo>
                      <a:pt x="1414" y="1549"/>
                      <a:pt x="1403" y="1552"/>
                      <a:pt x="1392" y="1554"/>
                    </a:cubicBezTo>
                    <a:cubicBezTo>
                      <a:pt x="1188" y="1090"/>
                      <a:pt x="979" y="613"/>
                      <a:pt x="766" y="127"/>
                    </a:cubicBezTo>
                    <a:cubicBezTo>
                      <a:pt x="930" y="127"/>
                      <a:pt x="1081" y="126"/>
                      <a:pt x="1233" y="129"/>
                    </a:cubicBezTo>
                    <a:close/>
                    <a:moveTo>
                      <a:pt x="166" y="133"/>
                    </a:moveTo>
                    <a:cubicBezTo>
                      <a:pt x="185" y="130"/>
                      <a:pt x="196" y="127"/>
                      <a:pt x="207" y="127"/>
                    </a:cubicBezTo>
                    <a:cubicBezTo>
                      <a:pt x="333" y="127"/>
                      <a:pt x="459" y="125"/>
                      <a:pt x="586" y="128"/>
                    </a:cubicBezTo>
                    <a:cubicBezTo>
                      <a:pt x="605" y="129"/>
                      <a:pt x="635" y="146"/>
                      <a:pt x="642" y="163"/>
                    </a:cubicBezTo>
                    <a:cubicBezTo>
                      <a:pt x="855" y="639"/>
                      <a:pt x="1066" y="1117"/>
                      <a:pt x="1276" y="1594"/>
                    </a:cubicBezTo>
                    <a:cubicBezTo>
                      <a:pt x="1281" y="1605"/>
                      <a:pt x="1283" y="1616"/>
                      <a:pt x="1282" y="1613"/>
                    </a:cubicBezTo>
                    <a:cubicBezTo>
                      <a:pt x="1277" y="1618"/>
                      <a:pt x="1272" y="1623"/>
                      <a:pt x="1267" y="1628"/>
                    </a:cubicBezTo>
                    <a:cubicBezTo>
                      <a:pt x="1145" y="1705"/>
                      <a:pt x="1041" y="1807"/>
                      <a:pt x="961" y="1926"/>
                    </a:cubicBezTo>
                    <a:cubicBezTo>
                      <a:pt x="699" y="1337"/>
                      <a:pt x="434" y="737"/>
                      <a:pt x="166" y="133"/>
                    </a:cubicBezTo>
                    <a:close/>
                    <a:moveTo>
                      <a:pt x="2650" y="1917"/>
                    </a:moveTo>
                    <a:cubicBezTo>
                      <a:pt x="2650" y="1917"/>
                      <a:pt x="2649" y="1917"/>
                      <a:pt x="2649" y="1916"/>
                    </a:cubicBezTo>
                    <a:cubicBezTo>
                      <a:pt x="2571" y="1802"/>
                      <a:pt x="2471" y="1705"/>
                      <a:pt x="2354" y="1631"/>
                    </a:cubicBezTo>
                    <a:cubicBezTo>
                      <a:pt x="2344" y="1621"/>
                      <a:pt x="2334" y="1612"/>
                      <a:pt x="2325" y="1603"/>
                    </a:cubicBezTo>
                    <a:cubicBezTo>
                      <a:pt x="2396" y="1441"/>
                      <a:pt x="2474" y="1265"/>
                      <a:pt x="2552" y="1090"/>
                    </a:cubicBezTo>
                    <a:cubicBezTo>
                      <a:pt x="2687" y="786"/>
                      <a:pt x="2823" y="482"/>
                      <a:pt x="2956" y="178"/>
                    </a:cubicBezTo>
                    <a:cubicBezTo>
                      <a:pt x="2973" y="139"/>
                      <a:pt x="2993" y="125"/>
                      <a:pt x="3036" y="126"/>
                    </a:cubicBezTo>
                    <a:cubicBezTo>
                      <a:pt x="3169" y="128"/>
                      <a:pt x="3303" y="127"/>
                      <a:pt x="3449" y="127"/>
                    </a:cubicBezTo>
                    <a:cubicBezTo>
                      <a:pt x="3178" y="735"/>
                      <a:pt x="2912" y="1329"/>
                      <a:pt x="2650" y="19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</p:grpSp>
      </p:grpSp>
      <p:grpSp>
        <p:nvGrpSpPr>
          <p:cNvPr id="13" name="Groupe 12"/>
          <p:cNvGrpSpPr/>
          <p:nvPr/>
        </p:nvGrpSpPr>
        <p:grpSpPr>
          <a:xfrm>
            <a:off x="5406696" y="2912151"/>
            <a:ext cx="1819604" cy="2430027"/>
            <a:chOff x="5406696" y="2912151"/>
            <a:chExt cx="1819604" cy="2430027"/>
          </a:xfrm>
        </p:grpSpPr>
        <p:sp>
          <p:nvSpPr>
            <p:cNvPr id="59" name="Rectangle 58"/>
            <p:cNvSpPr/>
            <p:nvPr/>
          </p:nvSpPr>
          <p:spPr>
            <a:xfrm>
              <a:off x="5406696" y="3766362"/>
              <a:ext cx="1819604" cy="1575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100" b="1" dirty="0">
                  <a:solidFill>
                    <a:schemeClr val="tx2"/>
                  </a:solidFill>
                </a:rPr>
                <a:t>GLOBAL LEADER </a:t>
              </a:r>
              <a:br>
                <a:rPr lang="en-US" sz="1100" b="1" dirty="0">
                  <a:solidFill>
                    <a:schemeClr val="tx2"/>
                  </a:solidFill>
                </a:rPr>
              </a:br>
              <a:r>
                <a:rPr lang="en-US" sz="1100" b="1" dirty="0">
                  <a:solidFill>
                    <a:schemeClr val="tx2"/>
                  </a:solidFill>
                </a:rPr>
                <a:t>FOR SAFER TRADE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b="1" dirty="0">
                  <a:solidFill>
                    <a:schemeClr val="bg2"/>
                  </a:solidFill>
                </a:rPr>
                <a:t>~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€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51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3 </a:t>
              </a:r>
              <a:r>
                <a:rPr lang="en-US" sz="1100" b="1" dirty="0" err="1">
                  <a:solidFill>
                    <a:schemeClr val="bg2"/>
                  </a:solidFill>
                </a:rPr>
                <a:t>bn</a:t>
              </a:r>
              <a:r>
                <a:rPr lang="en-US" sz="1100" b="1" dirty="0">
                  <a:solidFill>
                    <a:schemeClr val="bg2"/>
                  </a:solidFill>
                </a:rPr>
                <a:t> </a:t>
              </a:r>
              <a:r>
                <a:rPr lang="en-US" sz="1100" dirty="0">
                  <a:solidFill>
                    <a:schemeClr val="bg2"/>
                  </a:solidFill>
                </a:rPr>
                <a:t>of capacity</a:t>
              </a:r>
              <a:r>
                <a:rPr lang="en-US" sz="1100" baseline="30000" dirty="0">
                  <a:solidFill>
                    <a:schemeClr val="bg2"/>
                  </a:solidFill>
                </a:rPr>
                <a:t>2</a:t>
              </a:r>
              <a:br>
                <a:rPr lang="en-US" sz="1100" baseline="30000" dirty="0">
                  <a:solidFill>
                    <a:schemeClr val="bg2"/>
                  </a:solidFill>
                </a:rPr>
              </a:br>
              <a:r>
                <a:rPr lang="en-US" sz="1100" dirty="0">
                  <a:solidFill>
                    <a:schemeClr val="bg2"/>
                  </a:solidFill>
                </a:rPr>
                <a:t>available for B2B credit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b="1" dirty="0">
                  <a:solidFill>
                    <a:schemeClr val="bg2"/>
                  </a:solidFill>
                </a:rPr>
                <a:t>50,000</a:t>
              </a: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υπογεγραμμένα συμβόλαιασε </a:t>
              </a:r>
              <a:r>
                <a:rPr lang="en-US" sz="1100" dirty="0" smtClean="0">
                  <a:solidFill>
                    <a:schemeClr val="bg2"/>
                  </a:solidFill>
                </a:rPr>
                <a:t> 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100</a:t>
              </a:r>
              <a:r>
                <a:rPr lang="en-US" sz="1100" dirty="0" smtClean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 χώρες </a:t>
              </a:r>
              <a:endParaRPr lang="en-US" sz="1100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l-GR" sz="1100" dirty="0" smtClean="0">
                  <a:solidFill>
                    <a:schemeClr val="bg2"/>
                  </a:solidFill>
                </a:rPr>
                <a:t>Κάλυψη κινδύνου σε πάνω από</a:t>
              </a:r>
              <a:r>
                <a:rPr lang="en-US" sz="1100" dirty="0" smtClean="0">
                  <a:solidFill>
                    <a:schemeClr val="bg2"/>
                  </a:solidFill>
                </a:rPr>
                <a:t> </a:t>
              </a:r>
              <a:r>
                <a:rPr lang="en-US" sz="1100" dirty="0">
                  <a:solidFill>
                    <a:schemeClr val="bg2"/>
                  </a:solidFill>
                </a:rPr>
                <a:t/>
              </a:r>
              <a:br>
                <a:rPr lang="en-US" sz="1100" dirty="0">
                  <a:solidFill>
                    <a:schemeClr val="bg2"/>
                  </a:solidFill>
                </a:rPr>
              </a:br>
              <a:r>
                <a:rPr lang="en-US" sz="1100" b="1" dirty="0">
                  <a:solidFill>
                    <a:schemeClr val="bg2"/>
                  </a:solidFill>
                </a:rPr>
                <a:t>200</a:t>
              </a: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χώρες</a:t>
              </a:r>
              <a:endParaRPr lang="en-US" sz="1100" dirty="0">
                <a:solidFill>
                  <a:schemeClr val="bg2"/>
                </a:solidFill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5507038" y="2912151"/>
              <a:ext cx="780968" cy="780968"/>
              <a:chOff x="5511882" y="3747176"/>
              <a:chExt cx="628568" cy="628568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5511882" y="3747176"/>
                <a:ext cx="628568" cy="6285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24" name="Groupe 23"/>
              <p:cNvGrpSpPr/>
              <p:nvPr/>
            </p:nvGrpSpPr>
            <p:grpSpPr>
              <a:xfrm>
                <a:off x="5645711" y="3841204"/>
                <a:ext cx="360910" cy="440513"/>
                <a:chOff x="1755776" y="0"/>
                <a:chExt cx="5635625" cy="6878638"/>
              </a:xfrm>
              <a:solidFill>
                <a:schemeClr val="bg1"/>
              </a:solidFill>
            </p:grpSpPr>
            <p:sp>
              <p:nvSpPr>
                <p:cNvPr id="25" name="Freeform 19"/>
                <p:cNvSpPr>
                  <a:spLocks noEditPoints="1"/>
                </p:cNvSpPr>
                <p:nvPr/>
              </p:nvSpPr>
              <p:spPr bwMode="auto">
                <a:xfrm>
                  <a:off x="1755776" y="0"/>
                  <a:ext cx="5635625" cy="6878638"/>
                </a:xfrm>
                <a:custGeom>
                  <a:avLst/>
                  <a:gdLst>
                    <a:gd name="T0" fmla="*/ 1 w 3753"/>
                    <a:gd name="T1" fmla="*/ 625 h 4580"/>
                    <a:gd name="T2" fmla="*/ 1876 w 3753"/>
                    <a:gd name="T3" fmla="*/ 0 h 4580"/>
                    <a:gd name="T4" fmla="*/ 3751 w 3753"/>
                    <a:gd name="T5" fmla="*/ 625 h 4580"/>
                    <a:gd name="T6" fmla="*/ 3751 w 3753"/>
                    <a:gd name="T7" fmla="*/ 835 h 4580"/>
                    <a:gd name="T8" fmla="*/ 3557 w 3753"/>
                    <a:gd name="T9" fmla="*/ 2362 h 4580"/>
                    <a:gd name="T10" fmla="*/ 2731 w 3753"/>
                    <a:gd name="T11" fmla="*/ 3982 h 4580"/>
                    <a:gd name="T12" fmla="*/ 2022 w 3753"/>
                    <a:gd name="T13" fmla="*/ 4527 h 4580"/>
                    <a:gd name="T14" fmla="*/ 1732 w 3753"/>
                    <a:gd name="T15" fmla="*/ 4528 h 4580"/>
                    <a:gd name="T16" fmla="*/ 816 w 3753"/>
                    <a:gd name="T17" fmla="*/ 3732 h 4580"/>
                    <a:gd name="T18" fmla="*/ 120 w 3753"/>
                    <a:gd name="T19" fmla="*/ 2025 h 4580"/>
                    <a:gd name="T20" fmla="*/ 1 w 3753"/>
                    <a:gd name="T21" fmla="*/ 708 h 4580"/>
                    <a:gd name="T22" fmla="*/ 1 w 3753"/>
                    <a:gd name="T23" fmla="*/ 625 h 4580"/>
                    <a:gd name="T24" fmla="*/ 3613 w 3753"/>
                    <a:gd name="T25" fmla="*/ 765 h 4580"/>
                    <a:gd name="T26" fmla="*/ 3302 w 3753"/>
                    <a:gd name="T27" fmla="*/ 726 h 4580"/>
                    <a:gd name="T28" fmla="*/ 1912 w 3753"/>
                    <a:gd name="T29" fmla="*/ 214 h 4580"/>
                    <a:gd name="T30" fmla="*/ 1835 w 3753"/>
                    <a:gd name="T31" fmla="*/ 218 h 4580"/>
                    <a:gd name="T32" fmla="*/ 563 w 3753"/>
                    <a:gd name="T33" fmla="*/ 708 h 4580"/>
                    <a:gd name="T34" fmla="*/ 143 w 3753"/>
                    <a:gd name="T35" fmla="*/ 766 h 4580"/>
                    <a:gd name="T36" fmla="*/ 180 w 3753"/>
                    <a:gd name="T37" fmla="*/ 1379 h 4580"/>
                    <a:gd name="T38" fmla="*/ 575 w 3753"/>
                    <a:gd name="T39" fmla="*/ 3016 h 4580"/>
                    <a:gd name="T40" fmla="*/ 1568 w 3753"/>
                    <a:gd name="T41" fmla="*/ 4257 h 4580"/>
                    <a:gd name="T42" fmla="*/ 2184 w 3753"/>
                    <a:gd name="T43" fmla="*/ 4258 h 4580"/>
                    <a:gd name="T44" fmla="*/ 3148 w 3753"/>
                    <a:gd name="T45" fmla="*/ 3080 h 4580"/>
                    <a:gd name="T46" fmla="*/ 3555 w 3753"/>
                    <a:gd name="T47" fmla="*/ 1539 h 4580"/>
                    <a:gd name="T48" fmla="*/ 3613 w 3753"/>
                    <a:gd name="T49" fmla="*/ 765 h 45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753" h="4580">
                      <a:moveTo>
                        <a:pt x="1" y="625"/>
                      </a:moveTo>
                      <a:cubicBezTo>
                        <a:pt x="685" y="569"/>
                        <a:pt x="1333" y="442"/>
                        <a:pt x="1876" y="0"/>
                      </a:cubicBezTo>
                      <a:cubicBezTo>
                        <a:pt x="2419" y="444"/>
                        <a:pt x="3068" y="570"/>
                        <a:pt x="3751" y="625"/>
                      </a:cubicBezTo>
                      <a:cubicBezTo>
                        <a:pt x="3751" y="695"/>
                        <a:pt x="3753" y="765"/>
                        <a:pt x="3751" y="835"/>
                      </a:cubicBezTo>
                      <a:cubicBezTo>
                        <a:pt x="3736" y="1350"/>
                        <a:pt x="3686" y="1861"/>
                        <a:pt x="3557" y="2362"/>
                      </a:cubicBezTo>
                      <a:cubicBezTo>
                        <a:pt x="3402" y="2963"/>
                        <a:pt x="3154" y="3517"/>
                        <a:pt x="2731" y="3982"/>
                      </a:cubicBezTo>
                      <a:cubicBezTo>
                        <a:pt x="2528" y="4206"/>
                        <a:pt x="2294" y="4390"/>
                        <a:pt x="2022" y="4527"/>
                      </a:cubicBezTo>
                      <a:cubicBezTo>
                        <a:pt x="1920" y="4579"/>
                        <a:pt x="1834" y="4580"/>
                        <a:pt x="1732" y="4528"/>
                      </a:cubicBezTo>
                      <a:cubicBezTo>
                        <a:pt x="1358" y="4340"/>
                        <a:pt x="1061" y="4066"/>
                        <a:pt x="816" y="3732"/>
                      </a:cubicBezTo>
                      <a:cubicBezTo>
                        <a:pt x="441" y="3221"/>
                        <a:pt x="239" y="2639"/>
                        <a:pt x="120" y="2025"/>
                      </a:cubicBezTo>
                      <a:cubicBezTo>
                        <a:pt x="36" y="1590"/>
                        <a:pt x="3" y="1150"/>
                        <a:pt x="1" y="708"/>
                      </a:cubicBezTo>
                      <a:cubicBezTo>
                        <a:pt x="0" y="681"/>
                        <a:pt x="1" y="654"/>
                        <a:pt x="1" y="625"/>
                      </a:cubicBezTo>
                      <a:close/>
                      <a:moveTo>
                        <a:pt x="3613" y="765"/>
                      </a:moveTo>
                      <a:cubicBezTo>
                        <a:pt x="3496" y="750"/>
                        <a:pt x="3399" y="740"/>
                        <a:pt x="3302" y="726"/>
                      </a:cubicBezTo>
                      <a:cubicBezTo>
                        <a:pt x="2804" y="650"/>
                        <a:pt x="2328" y="514"/>
                        <a:pt x="1912" y="214"/>
                      </a:cubicBezTo>
                      <a:cubicBezTo>
                        <a:pt x="1895" y="202"/>
                        <a:pt x="1853" y="205"/>
                        <a:pt x="1835" y="218"/>
                      </a:cubicBezTo>
                      <a:cubicBezTo>
                        <a:pt x="1454" y="492"/>
                        <a:pt x="1019" y="628"/>
                        <a:pt x="563" y="708"/>
                      </a:cubicBezTo>
                      <a:cubicBezTo>
                        <a:pt x="427" y="732"/>
                        <a:pt x="290" y="746"/>
                        <a:pt x="143" y="766"/>
                      </a:cubicBezTo>
                      <a:cubicBezTo>
                        <a:pt x="155" y="972"/>
                        <a:pt x="162" y="1176"/>
                        <a:pt x="180" y="1379"/>
                      </a:cubicBezTo>
                      <a:cubicBezTo>
                        <a:pt x="227" y="1945"/>
                        <a:pt x="342" y="2495"/>
                        <a:pt x="575" y="3016"/>
                      </a:cubicBezTo>
                      <a:cubicBezTo>
                        <a:pt x="799" y="3515"/>
                        <a:pt x="1104" y="3954"/>
                        <a:pt x="1568" y="4257"/>
                      </a:cubicBezTo>
                      <a:cubicBezTo>
                        <a:pt x="1911" y="4482"/>
                        <a:pt x="1840" y="4480"/>
                        <a:pt x="2184" y="4258"/>
                      </a:cubicBezTo>
                      <a:cubicBezTo>
                        <a:pt x="2629" y="3971"/>
                        <a:pt x="2927" y="3554"/>
                        <a:pt x="3148" y="3080"/>
                      </a:cubicBezTo>
                      <a:cubicBezTo>
                        <a:pt x="3377" y="2591"/>
                        <a:pt x="3497" y="2072"/>
                        <a:pt x="3555" y="1539"/>
                      </a:cubicBezTo>
                      <a:cubicBezTo>
                        <a:pt x="3582" y="1283"/>
                        <a:pt x="3594" y="1026"/>
                        <a:pt x="3613" y="7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  <p:sp>
              <p:nvSpPr>
                <p:cNvPr id="26" name="Freeform 20"/>
                <p:cNvSpPr>
                  <a:spLocks/>
                </p:cNvSpPr>
                <p:nvPr/>
              </p:nvSpPr>
              <p:spPr bwMode="auto">
                <a:xfrm>
                  <a:off x="4576763" y="652463"/>
                  <a:ext cx="2295525" cy="5611813"/>
                </a:xfrm>
                <a:custGeom>
                  <a:avLst/>
                  <a:gdLst>
                    <a:gd name="T0" fmla="*/ 1528 w 1528"/>
                    <a:gd name="T1" fmla="*/ 528 h 3737"/>
                    <a:gd name="T2" fmla="*/ 1492 w 1528"/>
                    <a:gd name="T3" fmla="*/ 1138 h 3737"/>
                    <a:gd name="T4" fmla="*/ 1175 w 1528"/>
                    <a:gd name="T5" fmla="*/ 2456 h 3737"/>
                    <a:gd name="T6" fmla="*/ 187 w 1528"/>
                    <a:gd name="T7" fmla="*/ 3645 h 3737"/>
                    <a:gd name="T8" fmla="*/ 0 w 1528"/>
                    <a:gd name="T9" fmla="*/ 3737 h 3737"/>
                    <a:gd name="T10" fmla="*/ 0 w 1528"/>
                    <a:gd name="T11" fmla="*/ 0 h 3737"/>
                    <a:gd name="T12" fmla="*/ 721 w 1528"/>
                    <a:gd name="T13" fmla="*/ 358 h 3737"/>
                    <a:gd name="T14" fmla="*/ 1528 w 1528"/>
                    <a:gd name="T15" fmla="*/ 528 h 37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28" h="3737">
                      <a:moveTo>
                        <a:pt x="1528" y="528"/>
                      </a:moveTo>
                      <a:cubicBezTo>
                        <a:pt x="1517" y="722"/>
                        <a:pt x="1512" y="931"/>
                        <a:pt x="1492" y="1138"/>
                      </a:cubicBezTo>
                      <a:cubicBezTo>
                        <a:pt x="1450" y="1592"/>
                        <a:pt x="1357" y="2035"/>
                        <a:pt x="1175" y="2456"/>
                      </a:cubicBezTo>
                      <a:cubicBezTo>
                        <a:pt x="962" y="2948"/>
                        <a:pt x="660" y="3368"/>
                        <a:pt x="187" y="3645"/>
                      </a:cubicBezTo>
                      <a:cubicBezTo>
                        <a:pt x="130" y="3678"/>
                        <a:pt x="67" y="3704"/>
                        <a:pt x="0" y="3737"/>
                      </a:cubicBezTo>
                      <a:cubicBezTo>
                        <a:pt x="0" y="2487"/>
                        <a:pt x="0" y="1251"/>
                        <a:pt x="0" y="0"/>
                      </a:cubicBezTo>
                      <a:cubicBezTo>
                        <a:pt x="221" y="169"/>
                        <a:pt x="460" y="290"/>
                        <a:pt x="721" y="358"/>
                      </a:cubicBezTo>
                      <a:cubicBezTo>
                        <a:pt x="981" y="425"/>
                        <a:pt x="1247" y="470"/>
                        <a:pt x="1528" y="5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</p:grpSp>
        </p:grpSp>
      </p:grpSp>
      <p:grpSp>
        <p:nvGrpSpPr>
          <p:cNvPr id="8" name="Groupe 7"/>
          <p:cNvGrpSpPr/>
          <p:nvPr/>
        </p:nvGrpSpPr>
        <p:grpSpPr>
          <a:xfrm>
            <a:off x="2053896" y="2912151"/>
            <a:ext cx="1676400" cy="2362659"/>
            <a:chOff x="2053896" y="2912151"/>
            <a:chExt cx="2035042" cy="2880416"/>
          </a:xfrm>
        </p:grpSpPr>
        <p:sp>
          <p:nvSpPr>
            <p:cNvPr id="51" name="Rectangle 50"/>
            <p:cNvSpPr/>
            <p:nvPr/>
          </p:nvSpPr>
          <p:spPr>
            <a:xfrm>
              <a:off x="2053896" y="3766362"/>
              <a:ext cx="2035042" cy="2026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l-GR" sz="1100" b="1" dirty="0" smtClean="0">
                  <a:solidFill>
                    <a:schemeClr val="tx2"/>
                  </a:solidFill>
                </a:rPr>
                <a:t>ΣΤΑΘΕΡΗ </a:t>
              </a:r>
              <a:r>
                <a:rPr lang="el-GR" sz="1100" b="1" dirty="0" smtClean="0">
                  <a:solidFill>
                    <a:srgbClr val="002060"/>
                  </a:solidFill>
                </a:rPr>
                <a:t>ΧΡΗΜΑΤΟΟΙΚΟΝΟΜΙΚΗ</a:t>
              </a:r>
              <a:r>
                <a:rPr lang="el-GR" sz="1100" b="1" dirty="0" smtClean="0">
                  <a:solidFill>
                    <a:schemeClr val="tx2"/>
                  </a:solidFill>
                </a:rPr>
                <a:t> ΔΟΜΗ</a:t>
              </a:r>
              <a:endParaRPr lang="fr-FR" sz="1100" b="1" dirty="0">
                <a:solidFill>
                  <a:schemeClr val="tx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000" b="1" dirty="0" smtClean="0">
                  <a:solidFill>
                    <a:schemeClr val="bg2"/>
                  </a:solidFill>
                </a:rPr>
                <a:t>1,</a:t>
              </a:r>
              <a:r>
                <a:rPr lang="el-GR" sz="1000" b="1" dirty="0" smtClean="0">
                  <a:solidFill>
                    <a:schemeClr val="bg2"/>
                  </a:solidFill>
                </a:rPr>
                <a:t>802</a:t>
              </a:r>
              <a:r>
                <a:rPr lang="en-US" sz="1000" b="1" dirty="0" smtClean="0">
                  <a:solidFill>
                    <a:schemeClr val="bg2"/>
                  </a:solidFill>
                </a:rPr>
                <a:t> </a:t>
              </a:r>
              <a:r>
                <a:rPr lang="el-GR" sz="1000" b="1" dirty="0" smtClean="0">
                  <a:solidFill>
                    <a:schemeClr val="bg2"/>
                  </a:solidFill>
                </a:rPr>
                <a:t>εκατ. </a:t>
              </a:r>
              <a:r>
                <a:rPr lang="en-US" sz="1000" b="1" dirty="0" smtClean="0">
                  <a:solidFill>
                    <a:schemeClr val="bg2"/>
                  </a:solidFill>
                </a:rPr>
                <a:t>€ </a:t>
              </a:r>
              <a:r>
                <a:rPr lang="el-GR" sz="1000" b="1" dirty="0" smtClean="0">
                  <a:solidFill>
                    <a:schemeClr val="bg2"/>
                  </a:solidFill>
                </a:rPr>
                <a:t> </a:t>
              </a:r>
              <a:r>
                <a:rPr lang="en-US" sz="1000" baseline="30000" dirty="0" smtClean="0">
                  <a:solidFill>
                    <a:schemeClr val="bg2"/>
                  </a:solidFill>
                </a:rPr>
                <a:t>1</a:t>
              </a:r>
              <a:r>
                <a:rPr lang="en-US" sz="1000" dirty="0" smtClean="0">
                  <a:solidFill>
                    <a:schemeClr val="bg2"/>
                  </a:solidFill>
                </a:rPr>
                <a:t> </a:t>
              </a:r>
              <a:r>
                <a:rPr lang="el-GR" sz="1000" dirty="0" smtClean="0">
                  <a:solidFill>
                    <a:schemeClr val="bg2"/>
                  </a:solidFill>
                </a:rPr>
                <a:t> σε κεφάλαιο το </a:t>
              </a:r>
              <a:r>
                <a:rPr lang="en-US" sz="1000" dirty="0" smtClean="0">
                  <a:solidFill>
                    <a:schemeClr val="bg2"/>
                  </a:solidFill>
                </a:rPr>
                <a:t>201</a:t>
              </a:r>
              <a:r>
                <a:rPr lang="el-GR" sz="1000" dirty="0" smtClean="0">
                  <a:solidFill>
                    <a:schemeClr val="bg2"/>
                  </a:solidFill>
                </a:rPr>
                <a:t>7</a:t>
              </a:r>
              <a:endParaRPr lang="en-US" sz="1000" dirty="0" smtClean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000" b="1" dirty="0" smtClean="0">
                  <a:solidFill>
                    <a:schemeClr val="bg2"/>
                  </a:solidFill>
                </a:rPr>
                <a:t>AA-</a:t>
              </a:r>
              <a:r>
                <a:rPr lang="en-US" sz="1000" dirty="0" smtClean="0">
                  <a:solidFill>
                    <a:schemeClr val="bg2"/>
                  </a:solidFill>
                </a:rPr>
                <a:t> </a:t>
              </a:r>
              <a:r>
                <a:rPr lang="el-GR" sz="1000" dirty="0" smtClean="0">
                  <a:solidFill>
                    <a:schemeClr val="bg2"/>
                  </a:solidFill>
                </a:rPr>
                <a:t>από την </a:t>
              </a:r>
              <a:r>
                <a:rPr lang="en-US" sz="1000" dirty="0" smtClean="0">
                  <a:solidFill>
                    <a:schemeClr val="bg2"/>
                  </a:solidFill>
                </a:rPr>
                <a:t> </a:t>
              </a:r>
              <a:r>
                <a:rPr lang="en-US" sz="1000" b="1" dirty="0" smtClean="0">
                  <a:solidFill>
                    <a:schemeClr val="bg2"/>
                  </a:solidFill>
                </a:rPr>
                <a:t>Fitch</a:t>
              </a:r>
              <a:r>
                <a:rPr lang="en-US" sz="1000" dirty="0" smtClean="0">
                  <a:solidFill>
                    <a:schemeClr val="bg2"/>
                  </a:solidFill>
                </a:rPr>
                <a:t> / </a:t>
              </a:r>
              <a:r>
                <a:rPr lang="en-US" sz="1000" b="1" dirty="0" smtClean="0">
                  <a:solidFill>
                    <a:schemeClr val="bg2"/>
                  </a:solidFill>
                </a:rPr>
                <a:t>A2</a:t>
              </a:r>
              <a:r>
                <a:rPr lang="en-US" sz="1000" dirty="0" smtClean="0">
                  <a:solidFill>
                    <a:schemeClr val="bg2"/>
                  </a:solidFill>
                </a:rPr>
                <a:t> </a:t>
              </a:r>
              <a:r>
                <a:rPr lang="el-GR" sz="1000" dirty="0" smtClean="0">
                  <a:solidFill>
                    <a:schemeClr val="bg2"/>
                  </a:solidFill>
                </a:rPr>
                <a:t>από την </a:t>
              </a:r>
              <a:r>
                <a:rPr lang="en-US" sz="1000" b="1" dirty="0" smtClean="0">
                  <a:solidFill>
                    <a:schemeClr val="bg2"/>
                  </a:solidFill>
                </a:rPr>
                <a:t>Moody’s</a:t>
              </a:r>
              <a:r>
                <a:rPr lang="en-US" sz="1000" dirty="0" smtClean="0">
                  <a:solidFill>
                    <a:schemeClr val="bg2"/>
                  </a:solidFill>
                </a:rPr>
                <a:t>, </a:t>
              </a:r>
              <a:r>
                <a:rPr lang="el-GR" sz="1000" dirty="0" smtClean="0">
                  <a:solidFill>
                    <a:schemeClr val="bg2"/>
                  </a:solidFill>
                </a:rPr>
                <a:t>αυτόνομο ΔΧΣ</a:t>
              </a:r>
              <a:endParaRPr lang="en-US" sz="1000" dirty="0" smtClean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l-GR" sz="1000" b="1" dirty="0" smtClean="0">
                  <a:solidFill>
                    <a:schemeClr val="bg2"/>
                  </a:solidFill>
                </a:rPr>
                <a:t>86</a:t>
              </a:r>
              <a:r>
                <a:rPr lang="en-US" sz="1000" b="1" dirty="0" smtClean="0">
                  <a:solidFill>
                    <a:schemeClr val="bg2"/>
                  </a:solidFill>
                </a:rPr>
                <a:t>.</a:t>
              </a:r>
              <a:r>
                <a:rPr lang="el-GR" sz="1000" b="1" dirty="0" smtClean="0">
                  <a:solidFill>
                    <a:schemeClr val="bg2"/>
                  </a:solidFill>
                </a:rPr>
                <a:t>6</a:t>
              </a:r>
              <a:r>
                <a:rPr lang="en-US" sz="1000" b="1" dirty="0" smtClean="0">
                  <a:solidFill>
                    <a:schemeClr val="bg2"/>
                  </a:solidFill>
                </a:rPr>
                <a:t>% </a:t>
              </a:r>
              <a:r>
                <a:rPr lang="el-GR" sz="1000" dirty="0" smtClean="0">
                  <a:solidFill>
                    <a:schemeClr val="bg2"/>
                  </a:solidFill>
                </a:rPr>
                <a:t>καθαρη συνδιασμενη αναλογια το 2017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2154238" y="2912151"/>
              <a:ext cx="780968" cy="780968"/>
              <a:chOff x="1644732" y="3747176"/>
              <a:chExt cx="628568" cy="628568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644732" y="3747176"/>
                <a:ext cx="628568" cy="6285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1714583" y="3865598"/>
                <a:ext cx="488868" cy="391726"/>
              </a:xfrm>
              <a:custGeom>
                <a:avLst/>
                <a:gdLst>
                  <a:gd name="T0" fmla="*/ 3834 w 4242"/>
                  <a:gd name="T1" fmla="*/ 0 h 3398"/>
                  <a:gd name="T2" fmla="*/ 3426 w 4242"/>
                  <a:gd name="T3" fmla="*/ 408 h 3398"/>
                  <a:gd name="T4" fmla="*/ 3578 w 4242"/>
                  <a:gd name="T5" fmla="*/ 725 h 3398"/>
                  <a:gd name="T6" fmla="*/ 2845 w 4242"/>
                  <a:gd name="T7" fmla="*/ 2128 h 3398"/>
                  <a:gd name="T8" fmla="*/ 2730 w 4242"/>
                  <a:gd name="T9" fmla="*/ 2112 h 3398"/>
                  <a:gd name="T10" fmla="*/ 2421 w 4242"/>
                  <a:gd name="T11" fmla="*/ 2254 h 3398"/>
                  <a:gd name="T12" fmla="*/ 1912 w 4242"/>
                  <a:gd name="T13" fmla="*/ 1968 h 3398"/>
                  <a:gd name="T14" fmla="*/ 1938 w 4242"/>
                  <a:gd name="T15" fmla="*/ 1824 h 3398"/>
                  <a:gd name="T16" fmla="*/ 1530 w 4242"/>
                  <a:gd name="T17" fmla="*/ 1416 h 3398"/>
                  <a:gd name="T18" fmla="*/ 1122 w 4242"/>
                  <a:gd name="T19" fmla="*/ 1824 h 3398"/>
                  <a:gd name="T20" fmla="*/ 1184 w 4242"/>
                  <a:gd name="T21" fmla="*/ 2040 h 3398"/>
                  <a:gd name="T22" fmla="*/ 623 w 4242"/>
                  <a:gd name="T23" fmla="*/ 2642 h 3398"/>
                  <a:gd name="T24" fmla="*/ 408 w 4242"/>
                  <a:gd name="T25" fmla="*/ 2582 h 3398"/>
                  <a:gd name="T26" fmla="*/ 0 w 4242"/>
                  <a:gd name="T27" fmla="*/ 2990 h 3398"/>
                  <a:gd name="T28" fmla="*/ 408 w 4242"/>
                  <a:gd name="T29" fmla="*/ 3398 h 3398"/>
                  <a:gd name="T30" fmla="*/ 816 w 4242"/>
                  <a:gd name="T31" fmla="*/ 2990 h 3398"/>
                  <a:gd name="T32" fmla="*/ 740 w 4242"/>
                  <a:gd name="T33" fmla="*/ 2751 h 3398"/>
                  <a:gd name="T34" fmla="*/ 1294 w 4242"/>
                  <a:gd name="T35" fmla="*/ 2156 h 3398"/>
                  <a:gd name="T36" fmla="*/ 1530 w 4242"/>
                  <a:gd name="T37" fmla="*/ 2232 h 3398"/>
                  <a:gd name="T38" fmla="*/ 1827 w 4242"/>
                  <a:gd name="T39" fmla="*/ 2103 h 3398"/>
                  <a:gd name="T40" fmla="*/ 2342 w 4242"/>
                  <a:gd name="T41" fmla="*/ 2393 h 3398"/>
                  <a:gd name="T42" fmla="*/ 2322 w 4242"/>
                  <a:gd name="T43" fmla="*/ 2520 h 3398"/>
                  <a:gd name="T44" fmla="*/ 2730 w 4242"/>
                  <a:gd name="T45" fmla="*/ 2928 h 3398"/>
                  <a:gd name="T46" fmla="*/ 3138 w 4242"/>
                  <a:gd name="T47" fmla="*/ 2520 h 3398"/>
                  <a:gd name="T48" fmla="*/ 2987 w 4242"/>
                  <a:gd name="T49" fmla="*/ 2202 h 3398"/>
                  <a:gd name="T50" fmla="*/ 3720 w 4242"/>
                  <a:gd name="T51" fmla="*/ 800 h 3398"/>
                  <a:gd name="T52" fmla="*/ 3834 w 4242"/>
                  <a:gd name="T53" fmla="*/ 816 h 3398"/>
                  <a:gd name="T54" fmla="*/ 4242 w 4242"/>
                  <a:gd name="T55" fmla="*/ 408 h 3398"/>
                  <a:gd name="T56" fmla="*/ 3834 w 4242"/>
                  <a:gd name="T57" fmla="*/ 0 h 3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42" h="3398">
                    <a:moveTo>
                      <a:pt x="3834" y="0"/>
                    </a:moveTo>
                    <a:cubicBezTo>
                      <a:pt x="3609" y="0"/>
                      <a:pt x="3426" y="182"/>
                      <a:pt x="3426" y="408"/>
                    </a:cubicBezTo>
                    <a:cubicBezTo>
                      <a:pt x="3426" y="536"/>
                      <a:pt x="3486" y="650"/>
                      <a:pt x="3578" y="725"/>
                    </a:cubicBezTo>
                    <a:cubicBezTo>
                      <a:pt x="2845" y="2128"/>
                      <a:pt x="2845" y="2128"/>
                      <a:pt x="2845" y="2128"/>
                    </a:cubicBezTo>
                    <a:cubicBezTo>
                      <a:pt x="2808" y="2118"/>
                      <a:pt x="2770" y="2112"/>
                      <a:pt x="2730" y="2112"/>
                    </a:cubicBezTo>
                    <a:cubicBezTo>
                      <a:pt x="2607" y="2112"/>
                      <a:pt x="2496" y="2167"/>
                      <a:pt x="2421" y="2254"/>
                    </a:cubicBezTo>
                    <a:cubicBezTo>
                      <a:pt x="1912" y="1968"/>
                      <a:pt x="1912" y="1968"/>
                      <a:pt x="1912" y="1968"/>
                    </a:cubicBezTo>
                    <a:cubicBezTo>
                      <a:pt x="1929" y="1923"/>
                      <a:pt x="1938" y="1874"/>
                      <a:pt x="1938" y="1824"/>
                    </a:cubicBezTo>
                    <a:cubicBezTo>
                      <a:pt x="1938" y="1599"/>
                      <a:pt x="1756" y="1416"/>
                      <a:pt x="1530" y="1416"/>
                    </a:cubicBezTo>
                    <a:cubicBezTo>
                      <a:pt x="1305" y="1416"/>
                      <a:pt x="1122" y="1599"/>
                      <a:pt x="1122" y="1824"/>
                    </a:cubicBezTo>
                    <a:cubicBezTo>
                      <a:pt x="1122" y="1903"/>
                      <a:pt x="1145" y="1977"/>
                      <a:pt x="1184" y="2040"/>
                    </a:cubicBezTo>
                    <a:cubicBezTo>
                      <a:pt x="623" y="2642"/>
                      <a:pt x="623" y="2642"/>
                      <a:pt x="623" y="2642"/>
                    </a:cubicBezTo>
                    <a:cubicBezTo>
                      <a:pt x="560" y="2604"/>
                      <a:pt x="487" y="2582"/>
                      <a:pt x="408" y="2582"/>
                    </a:cubicBezTo>
                    <a:cubicBezTo>
                      <a:pt x="183" y="2582"/>
                      <a:pt x="0" y="2764"/>
                      <a:pt x="0" y="2990"/>
                    </a:cubicBezTo>
                    <a:cubicBezTo>
                      <a:pt x="0" y="3215"/>
                      <a:pt x="183" y="3398"/>
                      <a:pt x="408" y="3398"/>
                    </a:cubicBezTo>
                    <a:cubicBezTo>
                      <a:pt x="634" y="3398"/>
                      <a:pt x="816" y="3215"/>
                      <a:pt x="816" y="2990"/>
                    </a:cubicBezTo>
                    <a:cubicBezTo>
                      <a:pt x="816" y="2901"/>
                      <a:pt x="788" y="2818"/>
                      <a:pt x="740" y="2751"/>
                    </a:cubicBezTo>
                    <a:cubicBezTo>
                      <a:pt x="1294" y="2156"/>
                      <a:pt x="1294" y="2156"/>
                      <a:pt x="1294" y="2156"/>
                    </a:cubicBezTo>
                    <a:cubicBezTo>
                      <a:pt x="1360" y="2204"/>
                      <a:pt x="1442" y="2232"/>
                      <a:pt x="1530" y="2232"/>
                    </a:cubicBezTo>
                    <a:cubicBezTo>
                      <a:pt x="1647" y="2232"/>
                      <a:pt x="1753" y="2183"/>
                      <a:pt x="1827" y="2103"/>
                    </a:cubicBezTo>
                    <a:cubicBezTo>
                      <a:pt x="2342" y="2393"/>
                      <a:pt x="2342" y="2393"/>
                      <a:pt x="2342" y="2393"/>
                    </a:cubicBezTo>
                    <a:cubicBezTo>
                      <a:pt x="2329" y="2433"/>
                      <a:pt x="2322" y="2476"/>
                      <a:pt x="2322" y="2520"/>
                    </a:cubicBezTo>
                    <a:cubicBezTo>
                      <a:pt x="2322" y="2745"/>
                      <a:pt x="2505" y="2928"/>
                      <a:pt x="2730" y="2928"/>
                    </a:cubicBezTo>
                    <a:cubicBezTo>
                      <a:pt x="2956" y="2928"/>
                      <a:pt x="3138" y="2745"/>
                      <a:pt x="3138" y="2520"/>
                    </a:cubicBezTo>
                    <a:cubicBezTo>
                      <a:pt x="3138" y="2392"/>
                      <a:pt x="3079" y="2277"/>
                      <a:pt x="2987" y="2202"/>
                    </a:cubicBezTo>
                    <a:cubicBezTo>
                      <a:pt x="3720" y="800"/>
                      <a:pt x="3720" y="800"/>
                      <a:pt x="3720" y="800"/>
                    </a:cubicBezTo>
                    <a:cubicBezTo>
                      <a:pt x="3756" y="810"/>
                      <a:pt x="3795" y="816"/>
                      <a:pt x="3834" y="816"/>
                    </a:cubicBezTo>
                    <a:cubicBezTo>
                      <a:pt x="4060" y="816"/>
                      <a:pt x="4242" y="633"/>
                      <a:pt x="4242" y="408"/>
                    </a:cubicBezTo>
                    <a:cubicBezTo>
                      <a:pt x="4242" y="182"/>
                      <a:pt x="4060" y="0"/>
                      <a:pt x="383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</p:grpSp>
      </p:grpSp>
      <p:grpSp>
        <p:nvGrpSpPr>
          <p:cNvPr id="12" name="Groupe 11"/>
          <p:cNvGrpSpPr/>
          <p:nvPr/>
        </p:nvGrpSpPr>
        <p:grpSpPr>
          <a:xfrm>
            <a:off x="3730296" y="2912151"/>
            <a:ext cx="1676400" cy="2565449"/>
            <a:chOff x="3730296" y="2912151"/>
            <a:chExt cx="1819604" cy="2565449"/>
          </a:xfrm>
        </p:grpSpPr>
        <p:sp>
          <p:nvSpPr>
            <p:cNvPr id="55" name="Rectangle 54"/>
            <p:cNvSpPr/>
            <p:nvPr/>
          </p:nvSpPr>
          <p:spPr>
            <a:xfrm>
              <a:off x="3730296" y="3766362"/>
              <a:ext cx="1819604" cy="1711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l-GR" sz="1100" b="1" dirty="0" smtClean="0">
                  <a:solidFill>
                    <a:schemeClr val="tx2"/>
                  </a:solidFill>
                </a:rPr>
                <a:t>ΜΑΚΡΟΧΡΟΝΙΑ ΕΜΠΕΙΡΙΑ</a:t>
              </a:r>
              <a:endParaRPr lang="en-US" sz="1100" dirty="0">
                <a:solidFill>
                  <a:schemeClr val="tx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l-GR" sz="1100" dirty="0" smtClean="0">
                  <a:solidFill>
                    <a:schemeClr val="bg2"/>
                  </a:solidFill>
                </a:rPr>
                <a:t>Δραστηριοποιείται στον χώρο των επιχειρήσεων από το 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1946</a:t>
              </a:r>
              <a:endParaRPr lang="en-US" sz="1100" b="1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l-GR" sz="1100" dirty="0" smtClean="0">
                  <a:solidFill>
                    <a:schemeClr val="bg2"/>
                  </a:solidFill>
                </a:rPr>
                <a:t>Μεγάλη Αναγνωρισιμότητα της </a:t>
              </a:r>
              <a:r>
                <a:rPr lang="en-US" sz="1100" dirty="0" err="1">
                  <a:solidFill>
                    <a:schemeClr val="bg2"/>
                  </a:solidFill>
                </a:rPr>
                <a:t>Coface</a:t>
              </a: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στην αγορά</a:t>
              </a:r>
              <a:r>
                <a:rPr lang="en-US" sz="1100" dirty="0" smtClean="0">
                  <a:solidFill>
                    <a:schemeClr val="bg2"/>
                  </a:solidFill>
                </a:rPr>
                <a:t>– </a:t>
              </a:r>
              <a:r>
                <a:rPr lang="el-GR" sz="1100" dirty="0" smtClean="0">
                  <a:solidFill>
                    <a:schemeClr val="bg2"/>
                  </a:solidFill>
                </a:rPr>
                <a:t>ένα ιστορικό όνομα</a:t>
              </a:r>
              <a:endParaRPr lang="en-US" sz="1100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l-GR" sz="1100" dirty="0" smtClean="0">
                  <a:solidFill>
                    <a:schemeClr val="bg2"/>
                  </a:solidFill>
                </a:rPr>
                <a:t>Περίφημοι </a:t>
              </a:r>
              <a:r>
                <a:rPr lang="en-US" sz="1100" dirty="0" smtClean="0">
                  <a:solidFill>
                    <a:schemeClr val="bg2"/>
                  </a:solidFill>
                </a:rPr>
                <a:t> 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μακρο και μικρο οικονομικοί ειδικοί </a:t>
              </a:r>
              <a:endParaRPr lang="en-US" sz="1100" b="1" dirty="0">
                <a:solidFill>
                  <a:schemeClr val="bg2"/>
                </a:solidFill>
              </a:endParaRPr>
            </a:p>
          </p:txBody>
        </p:sp>
        <p:grpSp>
          <p:nvGrpSpPr>
            <p:cNvPr id="64" name="Groupe 63"/>
            <p:cNvGrpSpPr/>
            <p:nvPr/>
          </p:nvGrpSpPr>
          <p:grpSpPr>
            <a:xfrm>
              <a:off x="3830638" y="2912151"/>
              <a:ext cx="780968" cy="780968"/>
              <a:chOff x="4222832" y="3747176"/>
              <a:chExt cx="628568" cy="628568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222832" y="3747176"/>
                <a:ext cx="628568" cy="6285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66" name="Groupe 65"/>
              <p:cNvGrpSpPr/>
              <p:nvPr/>
            </p:nvGrpSpPr>
            <p:grpSpPr>
              <a:xfrm>
                <a:off x="4299950" y="3868554"/>
                <a:ext cx="474333" cy="385813"/>
                <a:chOff x="1081088" y="-1588"/>
                <a:chExt cx="6676879" cy="5430838"/>
              </a:xfrm>
              <a:solidFill>
                <a:schemeClr val="bg1"/>
              </a:solidFill>
            </p:grpSpPr>
            <p:sp>
              <p:nvSpPr>
                <p:cNvPr id="67" name="Freeform 13"/>
                <p:cNvSpPr>
                  <a:spLocks/>
                </p:cNvSpPr>
                <p:nvPr/>
              </p:nvSpPr>
              <p:spPr bwMode="auto">
                <a:xfrm>
                  <a:off x="2279650" y="-1588"/>
                  <a:ext cx="3998913" cy="3803650"/>
                </a:xfrm>
                <a:custGeom>
                  <a:avLst/>
                  <a:gdLst>
                    <a:gd name="T0" fmla="*/ 1259 w 2519"/>
                    <a:gd name="T1" fmla="*/ 0 h 2396"/>
                    <a:gd name="T2" fmla="*/ 1648 w 2519"/>
                    <a:gd name="T3" fmla="*/ 789 h 2396"/>
                    <a:gd name="T4" fmla="*/ 2519 w 2519"/>
                    <a:gd name="T5" fmla="*/ 916 h 2396"/>
                    <a:gd name="T6" fmla="*/ 1889 w 2519"/>
                    <a:gd name="T7" fmla="*/ 1529 h 2396"/>
                    <a:gd name="T8" fmla="*/ 2037 w 2519"/>
                    <a:gd name="T9" fmla="*/ 2396 h 2396"/>
                    <a:gd name="T10" fmla="*/ 1259 w 2519"/>
                    <a:gd name="T11" fmla="*/ 1987 h 2396"/>
                    <a:gd name="T12" fmla="*/ 481 w 2519"/>
                    <a:gd name="T13" fmla="*/ 2396 h 2396"/>
                    <a:gd name="T14" fmla="*/ 630 w 2519"/>
                    <a:gd name="T15" fmla="*/ 1529 h 2396"/>
                    <a:gd name="T16" fmla="*/ 0 w 2519"/>
                    <a:gd name="T17" fmla="*/ 916 h 2396"/>
                    <a:gd name="T18" fmla="*/ 870 w 2519"/>
                    <a:gd name="T19" fmla="*/ 789 h 2396"/>
                    <a:gd name="T20" fmla="*/ 1259 w 2519"/>
                    <a:gd name="T21" fmla="*/ 0 h 23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19" h="2396">
                      <a:moveTo>
                        <a:pt x="1259" y="0"/>
                      </a:moveTo>
                      <a:lnTo>
                        <a:pt x="1648" y="789"/>
                      </a:lnTo>
                      <a:lnTo>
                        <a:pt x="2519" y="916"/>
                      </a:lnTo>
                      <a:lnTo>
                        <a:pt x="1889" y="1529"/>
                      </a:lnTo>
                      <a:lnTo>
                        <a:pt x="2037" y="2396"/>
                      </a:lnTo>
                      <a:lnTo>
                        <a:pt x="1259" y="1987"/>
                      </a:lnTo>
                      <a:lnTo>
                        <a:pt x="481" y="2396"/>
                      </a:lnTo>
                      <a:lnTo>
                        <a:pt x="630" y="1529"/>
                      </a:lnTo>
                      <a:lnTo>
                        <a:pt x="0" y="916"/>
                      </a:lnTo>
                      <a:lnTo>
                        <a:pt x="870" y="789"/>
                      </a:lnTo>
                      <a:lnTo>
                        <a:pt x="125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  <p:sp>
              <p:nvSpPr>
                <p:cNvPr id="68" name="Freeform 14"/>
                <p:cNvSpPr>
                  <a:spLocks/>
                </p:cNvSpPr>
                <p:nvPr/>
              </p:nvSpPr>
              <p:spPr bwMode="auto">
                <a:xfrm>
                  <a:off x="1081088" y="3759200"/>
                  <a:ext cx="1681163" cy="1670050"/>
                </a:xfrm>
                <a:custGeom>
                  <a:avLst/>
                  <a:gdLst>
                    <a:gd name="T0" fmla="*/ 286 w 1059"/>
                    <a:gd name="T1" fmla="*/ 0 h 1052"/>
                    <a:gd name="T2" fmla="*/ 590 w 1059"/>
                    <a:gd name="T3" fmla="*/ 216 h 1052"/>
                    <a:gd name="T4" fmla="*/ 941 w 1059"/>
                    <a:gd name="T5" fmla="*/ 89 h 1052"/>
                    <a:gd name="T6" fmla="*/ 829 w 1059"/>
                    <a:gd name="T7" fmla="*/ 445 h 1052"/>
                    <a:gd name="T8" fmla="*/ 1059 w 1059"/>
                    <a:gd name="T9" fmla="*/ 739 h 1052"/>
                    <a:gd name="T10" fmla="*/ 687 w 1059"/>
                    <a:gd name="T11" fmla="*/ 743 h 1052"/>
                    <a:gd name="T12" fmla="*/ 478 w 1059"/>
                    <a:gd name="T13" fmla="*/ 1052 h 1052"/>
                    <a:gd name="T14" fmla="*/ 359 w 1059"/>
                    <a:gd name="T15" fmla="*/ 699 h 1052"/>
                    <a:gd name="T16" fmla="*/ 0 w 1059"/>
                    <a:gd name="T17" fmla="*/ 596 h 1052"/>
                    <a:gd name="T18" fmla="*/ 300 w 1059"/>
                    <a:gd name="T19" fmla="*/ 374 h 1052"/>
                    <a:gd name="T20" fmla="*/ 286 w 1059"/>
                    <a:gd name="T21" fmla="*/ 0 h 10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59" h="1052">
                      <a:moveTo>
                        <a:pt x="286" y="0"/>
                      </a:moveTo>
                      <a:lnTo>
                        <a:pt x="590" y="216"/>
                      </a:lnTo>
                      <a:lnTo>
                        <a:pt x="941" y="89"/>
                      </a:lnTo>
                      <a:lnTo>
                        <a:pt x="829" y="445"/>
                      </a:lnTo>
                      <a:lnTo>
                        <a:pt x="1059" y="739"/>
                      </a:lnTo>
                      <a:lnTo>
                        <a:pt x="687" y="743"/>
                      </a:lnTo>
                      <a:lnTo>
                        <a:pt x="478" y="1052"/>
                      </a:lnTo>
                      <a:lnTo>
                        <a:pt x="359" y="699"/>
                      </a:lnTo>
                      <a:lnTo>
                        <a:pt x="0" y="596"/>
                      </a:lnTo>
                      <a:lnTo>
                        <a:pt x="300" y="374"/>
                      </a:lnTo>
                      <a:lnTo>
                        <a:pt x="28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  <p:sp>
              <p:nvSpPr>
                <p:cNvPr id="69" name="Freeform 15"/>
                <p:cNvSpPr>
                  <a:spLocks/>
                </p:cNvSpPr>
                <p:nvPr/>
              </p:nvSpPr>
              <p:spPr bwMode="auto">
                <a:xfrm>
                  <a:off x="5351321" y="3021917"/>
                  <a:ext cx="2406646" cy="2389192"/>
                </a:xfrm>
                <a:custGeom>
                  <a:avLst/>
                  <a:gdLst>
                    <a:gd name="T0" fmla="*/ 410 w 1516"/>
                    <a:gd name="T1" fmla="*/ 0 h 1505"/>
                    <a:gd name="T2" fmla="*/ 845 w 1516"/>
                    <a:gd name="T3" fmla="*/ 309 h 1505"/>
                    <a:gd name="T4" fmla="*/ 1347 w 1516"/>
                    <a:gd name="T5" fmla="*/ 126 h 1505"/>
                    <a:gd name="T6" fmla="*/ 1187 w 1516"/>
                    <a:gd name="T7" fmla="*/ 636 h 1505"/>
                    <a:gd name="T8" fmla="*/ 1516 w 1516"/>
                    <a:gd name="T9" fmla="*/ 1056 h 1505"/>
                    <a:gd name="T10" fmla="*/ 982 w 1516"/>
                    <a:gd name="T11" fmla="*/ 1062 h 1505"/>
                    <a:gd name="T12" fmla="*/ 684 w 1516"/>
                    <a:gd name="T13" fmla="*/ 1505 h 1505"/>
                    <a:gd name="T14" fmla="*/ 514 w 1516"/>
                    <a:gd name="T15" fmla="*/ 999 h 1505"/>
                    <a:gd name="T16" fmla="*/ 0 w 1516"/>
                    <a:gd name="T17" fmla="*/ 852 h 1505"/>
                    <a:gd name="T18" fmla="*/ 429 w 1516"/>
                    <a:gd name="T19" fmla="*/ 534 h 1505"/>
                    <a:gd name="T20" fmla="*/ 410 w 1516"/>
                    <a:gd name="T21" fmla="*/ 0 h 15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16" h="1505">
                      <a:moveTo>
                        <a:pt x="410" y="0"/>
                      </a:moveTo>
                      <a:lnTo>
                        <a:pt x="845" y="309"/>
                      </a:lnTo>
                      <a:lnTo>
                        <a:pt x="1347" y="126"/>
                      </a:lnTo>
                      <a:lnTo>
                        <a:pt x="1187" y="636"/>
                      </a:lnTo>
                      <a:lnTo>
                        <a:pt x="1516" y="1056"/>
                      </a:lnTo>
                      <a:lnTo>
                        <a:pt x="982" y="1062"/>
                      </a:lnTo>
                      <a:lnTo>
                        <a:pt x="684" y="1505"/>
                      </a:lnTo>
                      <a:lnTo>
                        <a:pt x="514" y="999"/>
                      </a:lnTo>
                      <a:lnTo>
                        <a:pt x="0" y="852"/>
                      </a:lnTo>
                      <a:lnTo>
                        <a:pt x="429" y="534"/>
                      </a:lnTo>
                      <a:lnTo>
                        <a:pt x="4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</p:grpSp>
        </p:grpSp>
      </p:grpSp>
      <p:grpSp>
        <p:nvGrpSpPr>
          <p:cNvPr id="14" name="Groupe 13"/>
          <p:cNvGrpSpPr/>
          <p:nvPr/>
        </p:nvGrpSpPr>
        <p:grpSpPr>
          <a:xfrm>
            <a:off x="7083096" y="2912151"/>
            <a:ext cx="1819604" cy="2490043"/>
            <a:chOff x="7083096" y="2912151"/>
            <a:chExt cx="1819604" cy="2490043"/>
          </a:xfrm>
        </p:grpSpPr>
        <p:sp>
          <p:nvSpPr>
            <p:cNvPr id="63" name="Rectangle 62"/>
            <p:cNvSpPr/>
            <p:nvPr/>
          </p:nvSpPr>
          <p:spPr>
            <a:xfrm>
              <a:off x="7083096" y="3766362"/>
              <a:ext cx="1819604" cy="1635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l-GR" sz="1100" b="1" dirty="0" smtClean="0">
                  <a:solidFill>
                    <a:schemeClr val="tx2"/>
                  </a:solidFill>
                </a:rPr>
                <a:t>ΕΥΡΥ ΓΕΩΓΡΑΦΙΚΟ ΦΑΣΜΑ</a:t>
              </a:r>
              <a:endParaRPr lang="en-US" sz="1100" b="1" dirty="0">
                <a:solidFill>
                  <a:schemeClr val="tx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b="1" dirty="0">
                  <a:solidFill>
                    <a:schemeClr val="bg2"/>
                  </a:solidFill>
                </a:rPr>
                <a:t>4,300</a:t>
              </a: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εργαζόμενοι</a:t>
              </a:r>
              <a:r>
                <a:rPr lang="en-US" sz="1100" dirty="0" smtClean="0">
                  <a:solidFill>
                    <a:schemeClr val="bg2"/>
                  </a:solidFill>
                </a:rPr>
                <a:t>, </a:t>
              </a:r>
              <a:r>
                <a:rPr lang="en-US" sz="1100" dirty="0">
                  <a:solidFill>
                    <a:schemeClr val="bg2"/>
                  </a:solidFill>
                </a:rPr>
                <a:t/>
              </a:r>
              <a:br>
                <a:rPr lang="en-US" sz="1100" dirty="0">
                  <a:solidFill>
                    <a:schemeClr val="bg2"/>
                  </a:solidFill>
                </a:rPr>
              </a:br>
              <a:r>
                <a:rPr lang="en-US" sz="1100" b="1" dirty="0">
                  <a:solidFill>
                    <a:schemeClr val="bg2"/>
                  </a:solidFill>
                </a:rPr>
                <a:t>70</a:t>
              </a: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εθνικότητες</a:t>
              </a:r>
              <a:endParaRPr lang="en-US" sz="1100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b="1" dirty="0" smtClean="0">
                  <a:solidFill>
                    <a:schemeClr val="bg2"/>
                  </a:solidFill>
                </a:rPr>
                <a:t>3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4</a:t>
              </a:r>
              <a:r>
                <a:rPr lang="en-US" sz="1100" b="1" dirty="0" smtClean="0">
                  <a:solidFill>
                    <a:schemeClr val="bg2"/>
                  </a:solidFill>
                </a:rPr>
                <a:t>0</a:t>
              </a:r>
              <a:r>
                <a:rPr lang="en-US" sz="1100" dirty="0" smtClean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 Πιστωτικοί αναλυτές</a:t>
              </a:r>
              <a:endParaRPr lang="en-US" sz="1100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l-GR" sz="1100" dirty="0" smtClean="0">
                  <a:solidFill>
                    <a:schemeClr val="bg2"/>
                  </a:solidFill>
                </a:rPr>
                <a:t>Άμεση </a:t>
              </a:r>
              <a:r>
                <a:rPr lang="en-US" sz="1100" dirty="0" smtClean="0">
                  <a:solidFill>
                    <a:schemeClr val="bg2"/>
                  </a:solidFill>
                </a:rPr>
                <a:t>&amp; </a:t>
              </a:r>
              <a:r>
                <a:rPr lang="el-GR" sz="1100" dirty="0" smtClean="0">
                  <a:solidFill>
                    <a:schemeClr val="bg2"/>
                  </a:solidFill>
                </a:rPr>
                <a:t>Έμμεση παρουσία σε  </a:t>
              </a:r>
              <a:r>
                <a:rPr lang="el-GR" sz="1100" b="1" dirty="0" smtClean="0">
                  <a:solidFill>
                    <a:schemeClr val="bg2"/>
                  </a:solidFill>
                </a:rPr>
                <a:t>100 </a:t>
              </a:r>
              <a:r>
                <a:rPr lang="en-US" sz="1100" dirty="0" smtClean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χώρες </a:t>
              </a:r>
              <a:endParaRPr lang="en-US" sz="1100" dirty="0">
                <a:solidFill>
                  <a:schemeClr val="bg2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  <a:buClr>
                  <a:schemeClr val="accent1"/>
                </a:buClr>
              </a:pPr>
              <a:r>
                <a:rPr lang="en-US" sz="1100" dirty="0">
                  <a:solidFill>
                    <a:schemeClr val="bg2"/>
                  </a:solidFill>
                </a:rPr>
                <a:t>Largest footprint </a:t>
              </a:r>
              <a:r>
                <a:rPr lang="en-US" sz="1100" dirty="0" smtClean="0">
                  <a:solidFill>
                    <a:schemeClr val="bg2"/>
                  </a:solidFill>
                </a:rPr>
                <a:t>vs</a:t>
              </a:r>
              <a:r>
                <a:rPr lang="en-US" sz="1100" i="1" dirty="0">
                  <a:solidFill>
                    <a:schemeClr val="bg2"/>
                  </a:solidFill>
                </a:rPr>
                <a:t>.</a:t>
              </a:r>
              <a:r>
                <a:rPr lang="en-US" sz="1100" dirty="0">
                  <a:solidFill>
                    <a:schemeClr val="bg2"/>
                  </a:solidFill>
                </a:rPr>
                <a:t> </a:t>
              </a:r>
              <a:r>
                <a:rPr lang="el-GR" sz="1100" dirty="0" smtClean="0">
                  <a:solidFill>
                    <a:schemeClr val="bg2"/>
                  </a:solidFill>
                </a:rPr>
                <a:t>Κορυφαίοι διεθνής ανταγωνιστές</a:t>
              </a:r>
              <a:endParaRPr lang="en-US" sz="1100" dirty="0">
                <a:solidFill>
                  <a:schemeClr val="bg2"/>
                </a:solidFill>
              </a:endParaRPr>
            </a:p>
          </p:txBody>
        </p:sp>
        <p:grpSp>
          <p:nvGrpSpPr>
            <p:cNvPr id="70" name="Groupe 69"/>
            <p:cNvGrpSpPr/>
            <p:nvPr/>
          </p:nvGrpSpPr>
          <p:grpSpPr>
            <a:xfrm>
              <a:off x="7183438" y="2912151"/>
              <a:ext cx="780968" cy="780968"/>
              <a:chOff x="2933782" y="3747176"/>
              <a:chExt cx="628568" cy="628568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2933782" y="3747176"/>
                <a:ext cx="628568" cy="6285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72" name="Groupe 71"/>
              <p:cNvGrpSpPr/>
              <p:nvPr/>
            </p:nvGrpSpPr>
            <p:grpSpPr>
              <a:xfrm>
                <a:off x="3016905" y="3830139"/>
                <a:ext cx="462322" cy="462643"/>
                <a:chOff x="1144588" y="-1588"/>
                <a:chExt cx="6854825" cy="6859588"/>
              </a:xfrm>
              <a:solidFill>
                <a:schemeClr val="bg1"/>
              </a:solidFill>
            </p:grpSpPr>
            <p:sp>
              <p:nvSpPr>
                <p:cNvPr id="73" name="Freeform 24"/>
                <p:cNvSpPr>
                  <a:spLocks noEditPoints="1"/>
                </p:cNvSpPr>
                <p:nvPr/>
              </p:nvSpPr>
              <p:spPr bwMode="auto">
                <a:xfrm>
                  <a:off x="1144588" y="-1588"/>
                  <a:ext cx="6854825" cy="6859588"/>
                </a:xfrm>
                <a:custGeom>
                  <a:avLst/>
                  <a:gdLst>
                    <a:gd name="T0" fmla="*/ 2006 w 4016"/>
                    <a:gd name="T1" fmla="*/ 4018 h 4018"/>
                    <a:gd name="T2" fmla="*/ 1858 w 4016"/>
                    <a:gd name="T3" fmla="*/ 1058 h 4018"/>
                    <a:gd name="T4" fmla="*/ 2047 w 4016"/>
                    <a:gd name="T5" fmla="*/ 917 h 4018"/>
                    <a:gd name="T6" fmla="*/ 2260 w 4016"/>
                    <a:gd name="T7" fmla="*/ 894 h 4018"/>
                    <a:gd name="T8" fmla="*/ 2244 w 4016"/>
                    <a:gd name="T9" fmla="*/ 757 h 4018"/>
                    <a:gd name="T10" fmla="*/ 2189 w 4016"/>
                    <a:gd name="T11" fmla="*/ 797 h 4018"/>
                    <a:gd name="T12" fmla="*/ 2051 w 4016"/>
                    <a:gd name="T13" fmla="*/ 805 h 4018"/>
                    <a:gd name="T14" fmla="*/ 1949 w 4016"/>
                    <a:gd name="T15" fmla="*/ 797 h 4018"/>
                    <a:gd name="T16" fmla="*/ 2232 w 4016"/>
                    <a:gd name="T17" fmla="*/ 500 h 4018"/>
                    <a:gd name="T18" fmla="*/ 2573 w 4016"/>
                    <a:gd name="T19" fmla="*/ 389 h 4018"/>
                    <a:gd name="T20" fmla="*/ 2280 w 4016"/>
                    <a:gd name="T21" fmla="*/ 237 h 4018"/>
                    <a:gd name="T22" fmla="*/ 1873 w 4016"/>
                    <a:gd name="T23" fmla="*/ 293 h 4018"/>
                    <a:gd name="T24" fmla="*/ 1510 w 4016"/>
                    <a:gd name="T25" fmla="*/ 515 h 4018"/>
                    <a:gd name="T26" fmla="*/ 1225 w 4016"/>
                    <a:gd name="T27" fmla="*/ 552 h 4018"/>
                    <a:gd name="T28" fmla="*/ 1445 w 4016"/>
                    <a:gd name="T29" fmla="*/ 230 h 4018"/>
                    <a:gd name="T30" fmla="*/ 1156 w 4016"/>
                    <a:gd name="T31" fmla="*/ 363 h 4018"/>
                    <a:gd name="T32" fmla="*/ 806 w 4016"/>
                    <a:gd name="T33" fmla="*/ 553 h 4018"/>
                    <a:gd name="T34" fmla="*/ 1001 w 4016"/>
                    <a:gd name="T35" fmla="*/ 515 h 4018"/>
                    <a:gd name="T36" fmla="*/ 794 w 4016"/>
                    <a:gd name="T37" fmla="*/ 744 h 4018"/>
                    <a:gd name="T38" fmla="*/ 715 w 4016"/>
                    <a:gd name="T39" fmla="*/ 858 h 4018"/>
                    <a:gd name="T40" fmla="*/ 570 w 4016"/>
                    <a:gd name="T41" fmla="*/ 866 h 4018"/>
                    <a:gd name="T42" fmla="*/ 199 w 4016"/>
                    <a:gd name="T43" fmla="*/ 1674 h 4018"/>
                    <a:gd name="T44" fmla="*/ 147 w 4016"/>
                    <a:gd name="T45" fmla="*/ 1901 h 4018"/>
                    <a:gd name="T46" fmla="*/ 297 w 4016"/>
                    <a:gd name="T47" fmla="*/ 2334 h 4018"/>
                    <a:gd name="T48" fmla="*/ 636 w 4016"/>
                    <a:gd name="T49" fmla="*/ 2865 h 4018"/>
                    <a:gd name="T50" fmla="*/ 1724 w 4016"/>
                    <a:gd name="T51" fmla="*/ 3913 h 4018"/>
                    <a:gd name="T52" fmla="*/ 3877 w 4016"/>
                    <a:gd name="T53" fmla="*/ 1983 h 4018"/>
                    <a:gd name="T54" fmla="*/ 3656 w 4016"/>
                    <a:gd name="T55" fmla="*/ 1620 h 4018"/>
                    <a:gd name="T56" fmla="*/ 3201 w 4016"/>
                    <a:gd name="T57" fmla="*/ 1616 h 4018"/>
                    <a:gd name="T58" fmla="*/ 3282 w 4016"/>
                    <a:gd name="T59" fmla="*/ 1767 h 4018"/>
                    <a:gd name="T60" fmla="*/ 3460 w 4016"/>
                    <a:gd name="T61" fmla="*/ 1773 h 4018"/>
                    <a:gd name="T62" fmla="*/ 3153 w 4016"/>
                    <a:gd name="T63" fmla="*/ 2218 h 4018"/>
                    <a:gd name="T64" fmla="*/ 2801 w 4016"/>
                    <a:gd name="T65" fmla="*/ 1735 h 4018"/>
                    <a:gd name="T66" fmla="*/ 2940 w 4016"/>
                    <a:gd name="T67" fmla="*/ 2050 h 4018"/>
                    <a:gd name="T68" fmla="*/ 3354 w 4016"/>
                    <a:gd name="T69" fmla="*/ 2177 h 4018"/>
                    <a:gd name="T70" fmla="*/ 3040 w 4016"/>
                    <a:gd name="T71" fmla="*/ 2950 h 4018"/>
                    <a:gd name="T72" fmla="*/ 2839 w 4016"/>
                    <a:gd name="T73" fmla="*/ 3400 h 4018"/>
                    <a:gd name="T74" fmla="*/ 2307 w 4016"/>
                    <a:gd name="T75" fmla="*/ 3663 h 4018"/>
                    <a:gd name="T76" fmla="*/ 2176 w 4016"/>
                    <a:gd name="T77" fmla="*/ 3174 h 4018"/>
                    <a:gd name="T78" fmla="*/ 2058 w 4016"/>
                    <a:gd name="T79" fmla="*/ 2731 h 4018"/>
                    <a:gd name="T80" fmla="*/ 1802 w 4016"/>
                    <a:gd name="T81" fmla="*/ 2572 h 4018"/>
                    <a:gd name="T82" fmla="*/ 1433 w 4016"/>
                    <a:gd name="T83" fmla="*/ 2602 h 4018"/>
                    <a:gd name="T84" fmla="*/ 1217 w 4016"/>
                    <a:gd name="T85" fmla="*/ 2028 h 4018"/>
                    <a:gd name="T86" fmla="*/ 1477 w 4016"/>
                    <a:gd name="T87" fmla="*/ 1705 h 4018"/>
                    <a:gd name="T88" fmla="*/ 2087 w 4016"/>
                    <a:gd name="T89" fmla="*/ 1516 h 4018"/>
                    <a:gd name="T90" fmla="*/ 2360 w 4016"/>
                    <a:gd name="T91" fmla="*/ 1698 h 4018"/>
                    <a:gd name="T92" fmla="*/ 2765 w 4016"/>
                    <a:gd name="T93" fmla="*/ 1599 h 4018"/>
                    <a:gd name="T94" fmla="*/ 2484 w 4016"/>
                    <a:gd name="T95" fmla="*/ 1345 h 4018"/>
                    <a:gd name="T96" fmla="*/ 2292 w 4016"/>
                    <a:gd name="T97" fmla="*/ 1348 h 4018"/>
                    <a:gd name="T98" fmla="*/ 2114 w 4016"/>
                    <a:gd name="T99" fmla="*/ 1230 h 4018"/>
                    <a:gd name="T100" fmla="*/ 2233 w 4016"/>
                    <a:gd name="T101" fmla="*/ 1454 h 4018"/>
                    <a:gd name="T102" fmla="*/ 1849 w 4016"/>
                    <a:gd name="T103" fmla="*/ 1338 h 4018"/>
                    <a:gd name="T104" fmla="*/ 1689 w 4016"/>
                    <a:gd name="T105" fmla="*/ 1511 h 4018"/>
                    <a:gd name="T106" fmla="*/ 1539 w 4016"/>
                    <a:gd name="T107" fmla="*/ 1413 h 4018"/>
                    <a:gd name="T108" fmla="*/ 1713 w 4016"/>
                    <a:gd name="T109" fmla="*/ 1125 h 4018"/>
                    <a:gd name="T110" fmla="*/ 2516 w 4016"/>
                    <a:gd name="T111" fmla="*/ 1348 h 4018"/>
                    <a:gd name="T112" fmla="*/ 2814 w 4016"/>
                    <a:gd name="T113" fmla="*/ 1243 h 4018"/>
                    <a:gd name="T114" fmla="*/ 2516 w 4016"/>
                    <a:gd name="T115" fmla="*/ 1348 h 4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016" h="4018">
                      <a:moveTo>
                        <a:pt x="1998" y="1"/>
                      </a:moveTo>
                      <a:cubicBezTo>
                        <a:pt x="3116" y="0"/>
                        <a:pt x="4016" y="899"/>
                        <a:pt x="4016" y="2014"/>
                      </a:cubicBezTo>
                      <a:cubicBezTo>
                        <a:pt x="4016" y="3117"/>
                        <a:pt x="3113" y="4017"/>
                        <a:pt x="2006" y="4018"/>
                      </a:cubicBezTo>
                      <a:cubicBezTo>
                        <a:pt x="903" y="4018"/>
                        <a:pt x="0" y="3115"/>
                        <a:pt x="0" y="2011"/>
                      </a:cubicBezTo>
                      <a:cubicBezTo>
                        <a:pt x="0" y="908"/>
                        <a:pt x="900" y="2"/>
                        <a:pt x="1998" y="1"/>
                      </a:cubicBezTo>
                      <a:close/>
                      <a:moveTo>
                        <a:pt x="1858" y="1058"/>
                      </a:moveTo>
                      <a:cubicBezTo>
                        <a:pt x="1909" y="1026"/>
                        <a:pt x="1959" y="995"/>
                        <a:pt x="2012" y="962"/>
                      </a:cubicBezTo>
                      <a:cubicBezTo>
                        <a:pt x="2008" y="889"/>
                        <a:pt x="2008" y="889"/>
                        <a:pt x="2056" y="868"/>
                      </a:cubicBezTo>
                      <a:cubicBezTo>
                        <a:pt x="2052" y="889"/>
                        <a:pt x="2046" y="903"/>
                        <a:pt x="2047" y="917"/>
                      </a:cubicBezTo>
                      <a:cubicBezTo>
                        <a:pt x="2048" y="932"/>
                        <a:pt x="2052" y="951"/>
                        <a:pt x="2062" y="958"/>
                      </a:cubicBezTo>
                      <a:cubicBezTo>
                        <a:pt x="2086" y="975"/>
                        <a:pt x="2234" y="954"/>
                        <a:pt x="2255" y="931"/>
                      </a:cubicBezTo>
                      <a:cubicBezTo>
                        <a:pt x="2262" y="923"/>
                        <a:pt x="2262" y="906"/>
                        <a:pt x="2260" y="894"/>
                      </a:cubicBezTo>
                      <a:cubicBezTo>
                        <a:pt x="2253" y="846"/>
                        <a:pt x="2264" y="810"/>
                        <a:pt x="2317" y="796"/>
                      </a:cubicBezTo>
                      <a:cubicBezTo>
                        <a:pt x="2334" y="792"/>
                        <a:pt x="2349" y="780"/>
                        <a:pt x="2366" y="772"/>
                      </a:cubicBezTo>
                      <a:cubicBezTo>
                        <a:pt x="2321" y="761"/>
                        <a:pt x="2271" y="776"/>
                        <a:pt x="2244" y="757"/>
                      </a:cubicBezTo>
                      <a:cubicBezTo>
                        <a:pt x="2194" y="723"/>
                        <a:pt x="2232" y="679"/>
                        <a:pt x="2266" y="636"/>
                      </a:cubicBezTo>
                      <a:cubicBezTo>
                        <a:pt x="2191" y="608"/>
                        <a:pt x="2197" y="682"/>
                        <a:pt x="2170" y="704"/>
                      </a:cubicBezTo>
                      <a:cubicBezTo>
                        <a:pt x="2130" y="738"/>
                        <a:pt x="2161" y="773"/>
                        <a:pt x="2189" y="797"/>
                      </a:cubicBezTo>
                      <a:cubicBezTo>
                        <a:pt x="2177" y="817"/>
                        <a:pt x="2167" y="835"/>
                        <a:pt x="2157" y="853"/>
                      </a:cubicBezTo>
                      <a:cubicBezTo>
                        <a:pt x="2144" y="877"/>
                        <a:pt x="2131" y="901"/>
                        <a:pt x="2110" y="937"/>
                      </a:cubicBezTo>
                      <a:cubicBezTo>
                        <a:pt x="2085" y="880"/>
                        <a:pt x="2068" y="843"/>
                        <a:pt x="2051" y="805"/>
                      </a:cubicBezTo>
                      <a:cubicBezTo>
                        <a:pt x="2037" y="812"/>
                        <a:pt x="2028" y="816"/>
                        <a:pt x="2019" y="820"/>
                      </a:cubicBezTo>
                      <a:cubicBezTo>
                        <a:pt x="2004" y="828"/>
                        <a:pt x="1984" y="846"/>
                        <a:pt x="1975" y="841"/>
                      </a:cubicBezTo>
                      <a:cubicBezTo>
                        <a:pt x="1962" y="835"/>
                        <a:pt x="1948" y="812"/>
                        <a:pt x="1949" y="797"/>
                      </a:cubicBezTo>
                      <a:cubicBezTo>
                        <a:pt x="1951" y="771"/>
                        <a:pt x="1958" y="741"/>
                        <a:pt x="1973" y="721"/>
                      </a:cubicBezTo>
                      <a:cubicBezTo>
                        <a:pt x="2024" y="657"/>
                        <a:pt x="2076" y="593"/>
                        <a:pt x="2134" y="536"/>
                      </a:cubicBezTo>
                      <a:cubicBezTo>
                        <a:pt x="2157" y="513"/>
                        <a:pt x="2201" y="496"/>
                        <a:pt x="2232" y="500"/>
                      </a:cubicBezTo>
                      <a:cubicBezTo>
                        <a:pt x="2307" y="510"/>
                        <a:pt x="2380" y="535"/>
                        <a:pt x="2477" y="560"/>
                      </a:cubicBezTo>
                      <a:cubicBezTo>
                        <a:pt x="2493" y="530"/>
                        <a:pt x="2520" y="479"/>
                        <a:pt x="2546" y="429"/>
                      </a:cubicBezTo>
                      <a:cubicBezTo>
                        <a:pt x="2510" y="433"/>
                        <a:pt x="2576" y="402"/>
                        <a:pt x="2573" y="389"/>
                      </a:cubicBezTo>
                      <a:cubicBezTo>
                        <a:pt x="2528" y="309"/>
                        <a:pt x="2490" y="242"/>
                        <a:pt x="2450" y="170"/>
                      </a:cubicBezTo>
                      <a:cubicBezTo>
                        <a:pt x="2477" y="165"/>
                        <a:pt x="2496" y="161"/>
                        <a:pt x="2516" y="157"/>
                      </a:cubicBezTo>
                      <a:cubicBezTo>
                        <a:pt x="2425" y="120"/>
                        <a:pt x="2312" y="158"/>
                        <a:pt x="2280" y="237"/>
                      </a:cubicBezTo>
                      <a:cubicBezTo>
                        <a:pt x="2256" y="235"/>
                        <a:pt x="2225" y="223"/>
                        <a:pt x="2209" y="234"/>
                      </a:cubicBezTo>
                      <a:cubicBezTo>
                        <a:pt x="2105" y="301"/>
                        <a:pt x="1997" y="276"/>
                        <a:pt x="1891" y="257"/>
                      </a:cubicBezTo>
                      <a:cubicBezTo>
                        <a:pt x="1885" y="268"/>
                        <a:pt x="1882" y="284"/>
                        <a:pt x="1873" y="293"/>
                      </a:cubicBezTo>
                      <a:cubicBezTo>
                        <a:pt x="1843" y="322"/>
                        <a:pt x="1811" y="347"/>
                        <a:pt x="1781" y="375"/>
                      </a:cubicBezTo>
                      <a:cubicBezTo>
                        <a:pt x="1707" y="446"/>
                        <a:pt x="1644" y="536"/>
                        <a:pt x="1521" y="511"/>
                      </a:cubicBezTo>
                      <a:cubicBezTo>
                        <a:pt x="1518" y="510"/>
                        <a:pt x="1513" y="513"/>
                        <a:pt x="1510" y="515"/>
                      </a:cubicBezTo>
                      <a:cubicBezTo>
                        <a:pt x="1425" y="560"/>
                        <a:pt x="1320" y="559"/>
                        <a:pt x="1247" y="632"/>
                      </a:cubicBezTo>
                      <a:cubicBezTo>
                        <a:pt x="1244" y="635"/>
                        <a:pt x="1211" y="620"/>
                        <a:pt x="1211" y="613"/>
                      </a:cubicBezTo>
                      <a:cubicBezTo>
                        <a:pt x="1210" y="592"/>
                        <a:pt x="1212" y="564"/>
                        <a:pt x="1225" y="552"/>
                      </a:cubicBezTo>
                      <a:cubicBezTo>
                        <a:pt x="1276" y="505"/>
                        <a:pt x="1326" y="454"/>
                        <a:pt x="1386" y="421"/>
                      </a:cubicBezTo>
                      <a:cubicBezTo>
                        <a:pt x="1472" y="375"/>
                        <a:pt x="1523" y="302"/>
                        <a:pt x="1590" y="222"/>
                      </a:cubicBezTo>
                      <a:cubicBezTo>
                        <a:pt x="1531" y="219"/>
                        <a:pt x="1483" y="190"/>
                        <a:pt x="1445" y="230"/>
                      </a:cubicBezTo>
                      <a:cubicBezTo>
                        <a:pt x="1422" y="256"/>
                        <a:pt x="1372" y="288"/>
                        <a:pt x="1441" y="337"/>
                      </a:cubicBezTo>
                      <a:cubicBezTo>
                        <a:pt x="1321" y="361"/>
                        <a:pt x="1239" y="456"/>
                        <a:pt x="1107" y="453"/>
                      </a:cubicBezTo>
                      <a:cubicBezTo>
                        <a:pt x="1127" y="416"/>
                        <a:pt x="1145" y="391"/>
                        <a:pt x="1156" y="363"/>
                      </a:cubicBezTo>
                      <a:cubicBezTo>
                        <a:pt x="1162" y="346"/>
                        <a:pt x="1155" y="325"/>
                        <a:pt x="1154" y="306"/>
                      </a:cubicBezTo>
                      <a:cubicBezTo>
                        <a:pt x="1137" y="307"/>
                        <a:pt x="1116" y="303"/>
                        <a:pt x="1102" y="310"/>
                      </a:cubicBezTo>
                      <a:cubicBezTo>
                        <a:pt x="988" y="369"/>
                        <a:pt x="878" y="435"/>
                        <a:pt x="806" y="553"/>
                      </a:cubicBezTo>
                      <a:cubicBezTo>
                        <a:pt x="890" y="505"/>
                        <a:pt x="974" y="457"/>
                        <a:pt x="1058" y="409"/>
                      </a:cubicBezTo>
                      <a:cubicBezTo>
                        <a:pt x="1060" y="412"/>
                        <a:pt x="1062" y="414"/>
                        <a:pt x="1065" y="417"/>
                      </a:cubicBezTo>
                      <a:cubicBezTo>
                        <a:pt x="1043" y="449"/>
                        <a:pt x="1022" y="481"/>
                        <a:pt x="1001" y="515"/>
                      </a:cubicBezTo>
                      <a:cubicBezTo>
                        <a:pt x="1020" y="515"/>
                        <a:pt x="1033" y="515"/>
                        <a:pt x="1034" y="515"/>
                      </a:cubicBezTo>
                      <a:cubicBezTo>
                        <a:pt x="1002" y="578"/>
                        <a:pt x="966" y="642"/>
                        <a:pt x="935" y="708"/>
                      </a:cubicBezTo>
                      <a:cubicBezTo>
                        <a:pt x="906" y="768"/>
                        <a:pt x="850" y="784"/>
                        <a:pt x="794" y="744"/>
                      </a:cubicBezTo>
                      <a:cubicBezTo>
                        <a:pt x="781" y="735"/>
                        <a:pt x="765" y="728"/>
                        <a:pt x="758" y="724"/>
                      </a:cubicBezTo>
                      <a:cubicBezTo>
                        <a:pt x="730" y="766"/>
                        <a:pt x="708" y="800"/>
                        <a:pt x="686" y="834"/>
                      </a:cubicBezTo>
                      <a:cubicBezTo>
                        <a:pt x="695" y="842"/>
                        <a:pt x="705" y="850"/>
                        <a:pt x="715" y="858"/>
                      </a:cubicBezTo>
                      <a:cubicBezTo>
                        <a:pt x="715" y="863"/>
                        <a:pt x="714" y="868"/>
                        <a:pt x="713" y="873"/>
                      </a:cubicBezTo>
                      <a:cubicBezTo>
                        <a:pt x="683" y="873"/>
                        <a:pt x="652" y="874"/>
                        <a:pt x="622" y="872"/>
                      </a:cubicBezTo>
                      <a:cubicBezTo>
                        <a:pt x="604" y="872"/>
                        <a:pt x="585" y="861"/>
                        <a:pt x="570" y="866"/>
                      </a:cubicBezTo>
                      <a:cubicBezTo>
                        <a:pt x="466" y="898"/>
                        <a:pt x="384" y="961"/>
                        <a:pt x="334" y="1060"/>
                      </a:cubicBezTo>
                      <a:cubicBezTo>
                        <a:pt x="293" y="1143"/>
                        <a:pt x="253" y="1226"/>
                        <a:pt x="214" y="1311"/>
                      </a:cubicBezTo>
                      <a:cubicBezTo>
                        <a:pt x="160" y="1429"/>
                        <a:pt x="137" y="1550"/>
                        <a:pt x="199" y="1674"/>
                      </a:cubicBezTo>
                      <a:cubicBezTo>
                        <a:pt x="200" y="1675"/>
                        <a:pt x="196" y="1679"/>
                        <a:pt x="191" y="1685"/>
                      </a:cubicBezTo>
                      <a:cubicBezTo>
                        <a:pt x="171" y="1654"/>
                        <a:pt x="152" y="1625"/>
                        <a:pt x="133" y="1594"/>
                      </a:cubicBezTo>
                      <a:cubicBezTo>
                        <a:pt x="97" y="1702"/>
                        <a:pt x="84" y="1802"/>
                        <a:pt x="147" y="1901"/>
                      </a:cubicBezTo>
                      <a:cubicBezTo>
                        <a:pt x="164" y="1929"/>
                        <a:pt x="162" y="1970"/>
                        <a:pt x="173" y="2002"/>
                      </a:cubicBezTo>
                      <a:cubicBezTo>
                        <a:pt x="199" y="2078"/>
                        <a:pt x="228" y="2152"/>
                        <a:pt x="256" y="2226"/>
                      </a:cubicBezTo>
                      <a:cubicBezTo>
                        <a:pt x="270" y="2262"/>
                        <a:pt x="298" y="2298"/>
                        <a:pt x="297" y="2334"/>
                      </a:cubicBezTo>
                      <a:cubicBezTo>
                        <a:pt x="293" y="2433"/>
                        <a:pt x="358" y="2505"/>
                        <a:pt x="416" y="2553"/>
                      </a:cubicBezTo>
                      <a:cubicBezTo>
                        <a:pt x="486" y="2611"/>
                        <a:pt x="553" y="2672"/>
                        <a:pt x="620" y="2733"/>
                      </a:cubicBezTo>
                      <a:cubicBezTo>
                        <a:pt x="648" y="2758"/>
                        <a:pt x="663" y="2840"/>
                        <a:pt x="636" y="2865"/>
                      </a:cubicBezTo>
                      <a:cubicBezTo>
                        <a:pt x="580" y="2917"/>
                        <a:pt x="587" y="2977"/>
                        <a:pt x="595" y="3043"/>
                      </a:cubicBezTo>
                      <a:cubicBezTo>
                        <a:pt x="610" y="3159"/>
                        <a:pt x="603" y="3166"/>
                        <a:pt x="481" y="3183"/>
                      </a:cubicBezTo>
                      <a:cubicBezTo>
                        <a:pt x="807" y="3591"/>
                        <a:pt x="1217" y="3846"/>
                        <a:pt x="1724" y="3913"/>
                      </a:cubicBezTo>
                      <a:cubicBezTo>
                        <a:pt x="2507" y="4015"/>
                        <a:pt x="3140" y="3737"/>
                        <a:pt x="3598" y="3093"/>
                      </a:cubicBezTo>
                      <a:cubicBezTo>
                        <a:pt x="3999" y="2529"/>
                        <a:pt x="3991" y="1827"/>
                        <a:pt x="3836" y="1454"/>
                      </a:cubicBezTo>
                      <a:cubicBezTo>
                        <a:pt x="3849" y="1630"/>
                        <a:pt x="3863" y="1807"/>
                        <a:pt x="3877" y="1983"/>
                      </a:cubicBezTo>
                      <a:cubicBezTo>
                        <a:pt x="3871" y="1984"/>
                        <a:pt x="3865" y="1985"/>
                        <a:pt x="3860" y="1985"/>
                      </a:cubicBezTo>
                      <a:cubicBezTo>
                        <a:pt x="3810" y="1884"/>
                        <a:pt x="3761" y="1783"/>
                        <a:pt x="3709" y="1682"/>
                      </a:cubicBezTo>
                      <a:cubicBezTo>
                        <a:pt x="3697" y="1658"/>
                        <a:pt x="3678" y="1629"/>
                        <a:pt x="3656" y="1620"/>
                      </a:cubicBezTo>
                      <a:cubicBezTo>
                        <a:pt x="3621" y="1607"/>
                        <a:pt x="3580" y="1609"/>
                        <a:pt x="3542" y="1604"/>
                      </a:cubicBezTo>
                      <a:cubicBezTo>
                        <a:pt x="3479" y="1611"/>
                        <a:pt x="3425" y="1688"/>
                        <a:pt x="3343" y="1628"/>
                      </a:cubicBezTo>
                      <a:cubicBezTo>
                        <a:pt x="3290" y="1670"/>
                        <a:pt x="3251" y="1666"/>
                        <a:pt x="3201" y="1616"/>
                      </a:cubicBezTo>
                      <a:cubicBezTo>
                        <a:pt x="3186" y="1602"/>
                        <a:pt x="3162" y="1598"/>
                        <a:pt x="3142" y="1589"/>
                      </a:cubicBezTo>
                      <a:cubicBezTo>
                        <a:pt x="3148" y="1611"/>
                        <a:pt x="3147" y="1639"/>
                        <a:pt x="3161" y="1655"/>
                      </a:cubicBezTo>
                      <a:cubicBezTo>
                        <a:pt x="3194" y="1692"/>
                        <a:pt x="3234" y="1724"/>
                        <a:pt x="3282" y="1767"/>
                      </a:cubicBezTo>
                      <a:cubicBezTo>
                        <a:pt x="3304" y="1737"/>
                        <a:pt x="3326" y="1704"/>
                        <a:pt x="3341" y="1683"/>
                      </a:cubicBezTo>
                      <a:cubicBezTo>
                        <a:pt x="3370" y="1697"/>
                        <a:pt x="3400" y="1708"/>
                        <a:pt x="3426" y="1726"/>
                      </a:cubicBezTo>
                      <a:cubicBezTo>
                        <a:pt x="3441" y="1737"/>
                        <a:pt x="3462" y="1759"/>
                        <a:pt x="3460" y="1773"/>
                      </a:cubicBezTo>
                      <a:cubicBezTo>
                        <a:pt x="3452" y="1827"/>
                        <a:pt x="3440" y="1881"/>
                        <a:pt x="3421" y="1931"/>
                      </a:cubicBezTo>
                      <a:cubicBezTo>
                        <a:pt x="3410" y="1960"/>
                        <a:pt x="3372" y="1979"/>
                        <a:pt x="3362" y="2007"/>
                      </a:cubicBezTo>
                      <a:cubicBezTo>
                        <a:pt x="3322" y="2115"/>
                        <a:pt x="3226" y="2159"/>
                        <a:pt x="3153" y="2218"/>
                      </a:cubicBezTo>
                      <a:cubicBezTo>
                        <a:pt x="3109" y="2147"/>
                        <a:pt x="3072" y="2082"/>
                        <a:pt x="3029" y="2020"/>
                      </a:cubicBezTo>
                      <a:cubicBezTo>
                        <a:pt x="3011" y="1994"/>
                        <a:pt x="2980" y="1978"/>
                        <a:pt x="2961" y="1953"/>
                      </a:cubicBezTo>
                      <a:cubicBezTo>
                        <a:pt x="2906" y="1881"/>
                        <a:pt x="2854" y="1807"/>
                        <a:pt x="2801" y="1735"/>
                      </a:cubicBezTo>
                      <a:cubicBezTo>
                        <a:pt x="2795" y="1736"/>
                        <a:pt x="2789" y="1738"/>
                        <a:pt x="2783" y="1740"/>
                      </a:cubicBezTo>
                      <a:cubicBezTo>
                        <a:pt x="2787" y="1763"/>
                        <a:pt x="2784" y="1791"/>
                        <a:pt x="2795" y="1810"/>
                      </a:cubicBezTo>
                      <a:cubicBezTo>
                        <a:pt x="2841" y="1891"/>
                        <a:pt x="2891" y="1970"/>
                        <a:pt x="2940" y="2050"/>
                      </a:cubicBezTo>
                      <a:cubicBezTo>
                        <a:pt x="2942" y="2054"/>
                        <a:pt x="2945" y="2057"/>
                        <a:pt x="2948" y="2059"/>
                      </a:cubicBezTo>
                      <a:cubicBezTo>
                        <a:pt x="3022" y="2136"/>
                        <a:pt x="3096" y="2212"/>
                        <a:pt x="3176" y="2294"/>
                      </a:cubicBezTo>
                      <a:cubicBezTo>
                        <a:pt x="3231" y="2258"/>
                        <a:pt x="3284" y="2223"/>
                        <a:pt x="3354" y="2177"/>
                      </a:cubicBezTo>
                      <a:cubicBezTo>
                        <a:pt x="3343" y="2243"/>
                        <a:pt x="3339" y="2294"/>
                        <a:pt x="3326" y="2342"/>
                      </a:cubicBezTo>
                      <a:cubicBezTo>
                        <a:pt x="3288" y="2488"/>
                        <a:pt x="3192" y="2601"/>
                        <a:pt x="3100" y="2715"/>
                      </a:cubicBezTo>
                      <a:cubicBezTo>
                        <a:pt x="3043" y="2786"/>
                        <a:pt x="3019" y="2862"/>
                        <a:pt x="3040" y="2950"/>
                      </a:cubicBezTo>
                      <a:cubicBezTo>
                        <a:pt x="3070" y="3076"/>
                        <a:pt x="3047" y="3174"/>
                        <a:pt x="2918" y="3233"/>
                      </a:cubicBezTo>
                      <a:cubicBezTo>
                        <a:pt x="2876" y="3252"/>
                        <a:pt x="2838" y="3285"/>
                        <a:pt x="2858" y="3346"/>
                      </a:cubicBezTo>
                      <a:cubicBezTo>
                        <a:pt x="2863" y="3361"/>
                        <a:pt x="2852" y="3394"/>
                        <a:pt x="2839" y="3400"/>
                      </a:cubicBezTo>
                      <a:cubicBezTo>
                        <a:pt x="2783" y="3425"/>
                        <a:pt x="2758" y="3482"/>
                        <a:pt x="2716" y="3517"/>
                      </a:cubicBezTo>
                      <a:cubicBezTo>
                        <a:pt x="2635" y="3585"/>
                        <a:pt x="2539" y="3636"/>
                        <a:pt x="2450" y="3694"/>
                      </a:cubicBezTo>
                      <a:cubicBezTo>
                        <a:pt x="2391" y="3732"/>
                        <a:pt x="2340" y="3701"/>
                        <a:pt x="2307" y="3663"/>
                      </a:cubicBezTo>
                      <a:cubicBezTo>
                        <a:pt x="2269" y="3617"/>
                        <a:pt x="2248" y="3556"/>
                        <a:pt x="2221" y="3501"/>
                      </a:cubicBezTo>
                      <a:cubicBezTo>
                        <a:pt x="2202" y="3461"/>
                        <a:pt x="2191" y="3416"/>
                        <a:pt x="2168" y="3378"/>
                      </a:cubicBezTo>
                      <a:cubicBezTo>
                        <a:pt x="2112" y="3285"/>
                        <a:pt x="2111" y="3263"/>
                        <a:pt x="2176" y="3174"/>
                      </a:cubicBezTo>
                      <a:cubicBezTo>
                        <a:pt x="2186" y="3161"/>
                        <a:pt x="2195" y="3141"/>
                        <a:pt x="2193" y="3125"/>
                      </a:cubicBezTo>
                      <a:cubicBezTo>
                        <a:pt x="2181" y="3040"/>
                        <a:pt x="2155" y="2960"/>
                        <a:pt x="2091" y="2898"/>
                      </a:cubicBezTo>
                      <a:cubicBezTo>
                        <a:pt x="2040" y="2849"/>
                        <a:pt x="2035" y="2796"/>
                        <a:pt x="2058" y="2731"/>
                      </a:cubicBezTo>
                      <a:cubicBezTo>
                        <a:pt x="2080" y="2670"/>
                        <a:pt x="2049" y="2639"/>
                        <a:pt x="1984" y="2634"/>
                      </a:cubicBezTo>
                      <a:cubicBezTo>
                        <a:pt x="1950" y="2631"/>
                        <a:pt x="1908" y="2622"/>
                        <a:pt x="1887" y="2599"/>
                      </a:cubicBezTo>
                      <a:cubicBezTo>
                        <a:pt x="1860" y="2570"/>
                        <a:pt x="1836" y="2563"/>
                        <a:pt x="1802" y="2572"/>
                      </a:cubicBezTo>
                      <a:cubicBezTo>
                        <a:pt x="1748" y="2586"/>
                        <a:pt x="1690" y="2618"/>
                        <a:pt x="1641" y="2608"/>
                      </a:cubicBezTo>
                      <a:cubicBezTo>
                        <a:pt x="1579" y="2595"/>
                        <a:pt x="1524" y="2605"/>
                        <a:pt x="1466" y="2612"/>
                      </a:cubicBezTo>
                      <a:cubicBezTo>
                        <a:pt x="1455" y="2613"/>
                        <a:pt x="1440" y="2610"/>
                        <a:pt x="1433" y="2602"/>
                      </a:cubicBezTo>
                      <a:cubicBezTo>
                        <a:pt x="1341" y="2517"/>
                        <a:pt x="1251" y="2430"/>
                        <a:pt x="1128" y="2390"/>
                      </a:cubicBezTo>
                      <a:cubicBezTo>
                        <a:pt x="1148" y="2328"/>
                        <a:pt x="1161" y="2271"/>
                        <a:pt x="1184" y="2218"/>
                      </a:cubicBezTo>
                      <a:cubicBezTo>
                        <a:pt x="1210" y="2157"/>
                        <a:pt x="1231" y="2098"/>
                        <a:pt x="1217" y="2028"/>
                      </a:cubicBezTo>
                      <a:cubicBezTo>
                        <a:pt x="1211" y="2001"/>
                        <a:pt x="1221" y="1963"/>
                        <a:pt x="1238" y="1941"/>
                      </a:cubicBezTo>
                      <a:cubicBezTo>
                        <a:pt x="1296" y="1871"/>
                        <a:pt x="1330" y="1776"/>
                        <a:pt x="1432" y="1747"/>
                      </a:cubicBezTo>
                      <a:cubicBezTo>
                        <a:pt x="1450" y="1742"/>
                        <a:pt x="1475" y="1721"/>
                        <a:pt x="1477" y="1705"/>
                      </a:cubicBezTo>
                      <a:cubicBezTo>
                        <a:pt x="1488" y="1618"/>
                        <a:pt x="1558" y="1587"/>
                        <a:pt x="1616" y="1540"/>
                      </a:cubicBezTo>
                      <a:cubicBezTo>
                        <a:pt x="1670" y="1580"/>
                        <a:pt x="1723" y="1575"/>
                        <a:pt x="1777" y="1543"/>
                      </a:cubicBezTo>
                      <a:cubicBezTo>
                        <a:pt x="1879" y="1484"/>
                        <a:pt x="1987" y="1542"/>
                        <a:pt x="2087" y="1516"/>
                      </a:cubicBezTo>
                      <a:cubicBezTo>
                        <a:pt x="2087" y="1559"/>
                        <a:pt x="2075" y="1612"/>
                        <a:pt x="2089" y="1620"/>
                      </a:cubicBezTo>
                      <a:cubicBezTo>
                        <a:pt x="2161" y="1662"/>
                        <a:pt x="2239" y="1693"/>
                        <a:pt x="2317" y="1724"/>
                      </a:cubicBezTo>
                      <a:cubicBezTo>
                        <a:pt x="2327" y="1728"/>
                        <a:pt x="2361" y="1706"/>
                        <a:pt x="2360" y="1698"/>
                      </a:cubicBezTo>
                      <a:cubicBezTo>
                        <a:pt x="2353" y="1631"/>
                        <a:pt x="2395" y="1650"/>
                        <a:pt x="2431" y="1653"/>
                      </a:cubicBezTo>
                      <a:cubicBezTo>
                        <a:pt x="2515" y="1662"/>
                        <a:pt x="2599" y="1676"/>
                        <a:pt x="2683" y="1673"/>
                      </a:cubicBezTo>
                      <a:cubicBezTo>
                        <a:pt x="2712" y="1671"/>
                        <a:pt x="2754" y="1630"/>
                        <a:pt x="2765" y="1599"/>
                      </a:cubicBezTo>
                      <a:cubicBezTo>
                        <a:pt x="2779" y="1556"/>
                        <a:pt x="2768" y="1506"/>
                        <a:pt x="2768" y="1456"/>
                      </a:cubicBezTo>
                      <a:cubicBezTo>
                        <a:pt x="2715" y="1461"/>
                        <a:pt x="2667" y="1462"/>
                        <a:pt x="2620" y="1470"/>
                      </a:cubicBezTo>
                      <a:cubicBezTo>
                        <a:pt x="2548" y="1484"/>
                        <a:pt x="2487" y="1435"/>
                        <a:pt x="2484" y="1345"/>
                      </a:cubicBezTo>
                      <a:cubicBezTo>
                        <a:pt x="2454" y="1357"/>
                        <a:pt x="2427" y="1367"/>
                        <a:pt x="2400" y="1378"/>
                      </a:cubicBezTo>
                      <a:cubicBezTo>
                        <a:pt x="2412" y="1404"/>
                        <a:pt x="2424" y="1429"/>
                        <a:pt x="2443" y="1473"/>
                      </a:cubicBezTo>
                      <a:cubicBezTo>
                        <a:pt x="2387" y="1422"/>
                        <a:pt x="2307" y="1431"/>
                        <a:pt x="2292" y="1348"/>
                      </a:cubicBezTo>
                      <a:cubicBezTo>
                        <a:pt x="2290" y="1339"/>
                        <a:pt x="2282" y="1329"/>
                        <a:pt x="2274" y="1323"/>
                      </a:cubicBezTo>
                      <a:cubicBezTo>
                        <a:pt x="2234" y="1292"/>
                        <a:pt x="2194" y="1262"/>
                        <a:pt x="2153" y="1234"/>
                      </a:cubicBezTo>
                      <a:cubicBezTo>
                        <a:pt x="2143" y="1227"/>
                        <a:pt x="2127" y="1231"/>
                        <a:pt x="2114" y="1230"/>
                      </a:cubicBezTo>
                      <a:cubicBezTo>
                        <a:pt x="2113" y="1241"/>
                        <a:pt x="2107" y="1258"/>
                        <a:pt x="2113" y="1264"/>
                      </a:cubicBezTo>
                      <a:cubicBezTo>
                        <a:pt x="2142" y="1294"/>
                        <a:pt x="2169" y="1329"/>
                        <a:pt x="2205" y="1348"/>
                      </a:cubicBezTo>
                      <a:cubicBezTo>
                        <a:pt x="2256" y="1377"/>
                        <a:pt x="2265" y="1418"/>
                        <a:pt x="2233" y="1454"/>
                      </a:cubicBezTo>
                      <a:cubicBezTo>
                        <a:pt x="2207" y="1426"/>
                        <a:pt x="2185" y="1390"/>
                        <a:pt x="2153" y="1372"/>
                      </a:cubicBezTo>
                      <a:cubicBezTo>
                        <a:pt x="2085" y="1333"/>
                        <a:pt x="2039" y="1235"/>
                        <a:pt x="1929" y="1295"/>
                      </a:cubicBezTo>
                      <a:cubicBezTo>
                        <a:pt x="1904" y="1309"/>
                        <a:pt x="1871" y="1305"/>
                        <a:pt x="1849" y="1338"/>
                      </a:cubicBezTo>
                      <a:cubicBezTo>
                        <a:pt x="1831" y="1365"/>
                        <a:pt x="1798" y="1382"/>
                        <a:pt x="1773" y="1405"/>
                      </a:cubicBezTo>
                      <a:cubicBezTo>
                        <a:pt x="1768" y="1409"/>
                        <a:pt x="1767" y="1421"/>
                        <a:pt x="1769" y="1429"/>
                      </a:cubicBezTo>
                      <a:cubicBezTo>
                        <a:pt x="1781" y="1494"/>
                        <a:pt x="1735" y="1503"/>
                        <a:pt x="1689" y="1511"/>
                      </a:cubicBezTo>
                      <a:cubicBezTo>
                        <a:pt x="1664" y="1515"/>
                        <a:pt x="1640" y="1516"/>
                        <a:pt x="1619" y="1519"/>
                      </a:cubicBezTo>
                      <a:cubicBezTo>
                        <a:pt x="1602" y="1503"/>
                        <a:pt x="1583" y="1492"/>
                        <a:pt x="1570" y="1475"/>
                      </a:cubicBezTo>
                      <a:cubicBezTo>
                        <a:pt x="1557" y="1457"/>
                        <a:pt x="1540" y="1434"/>
                        <a:pt x="1539" y="1413"/>
                      </a:cubicBezTo>
                      <a:cubicBezTo>
                        <a:pt x="1537" y="1307"/>
                        <a:pt x="1585" y="1269"/>
                        <a:pt x="1693" y="1285"/>
                      </a:cubicBezTo>
                      <a:cubicBezTo>
                        <a:pt x="1760" y="1296"/>
                        <a:pt x="1795" y="1253"/>
                        <a:pt x="1767" y="1189"/>
                      </a:cubicBezTo>
                      <a:cubicBezTo>
                        <a:pt x="1757" y="1164"/>
                        <a:pt x="1732" y="1146"/>
                        <a:pt x="1713" y="1125"/>
                      </a:cubicBezTo>
                      <a:cubicBezTo>
                        <a:pt x="1765" y="1106"/>
                        <a:pt x="1834" y="1125"/>
                        <a:pt x="1860" y="1056"/>
                      </a:cubicBezTo>
                      <a:lnTo>
                        <a:pt x="1858" y="1058"/>
                      </a:lnTo>
                      <a:close/>
                      <a:moveTo>
                        <a:pt x="2516" y="1348"/>
                      </a:moveTo>
                      <a:cubicBezTo>
                        <a:pt x="2592" y="1319"/>
                        <a:pt x="2659" y="1255"/>
                        <a:pt x="2751" y="1299"/>
                      </a:cubicBezTo>
                      <a:cubicBezTo>
                        <a:pt x="2765" y="1306"/>
                        <a:pt x="2792" y="1292"/>
                        <a:pt x="2809" y="1281"/>
                      </a:cubicBezTo>
                      <a:cubicBezTo>
                        <a:pt x="2816" y="1276"/>
                        <a:pt x="2818" y="1244"/>
                        <a:pt x="2814" y="1243"/>
                      </a:cubicBezTo>
                      <a:cubicBezTo>
                        <a:pt x="2768" y="1225"/>
                        <a:pt x="2718" y="1191"/>
                        <a:pt x="2674" y="1197"/>
                      </a:cubicBezTo>
                      <a:cubicBezTo>
                        <a:pt x="2613" y="1205"/>
                        <a:pt x="2556" y="1244"/>
                        <a:pt x="2498" y="1269"/>
                      </a:cubicBezTo>
                      <a:cubicBezTo>
                        <a:pt x="2505" y="1299"/>
                        <a:pt x="2510" y="1322"/>
                        <a:pt x="2516" y="13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  <p:sp>
              <p:nvSpPr>
                <p:cNvPr id="74" name="Freeform 25"/>
                <p:cNvSpPr>
                  <a:spLocks/>
                </p:cNvSpPr>
                <p:nvPr/>
              </p:nvSpPr>
              <p:spPr bwMode="auto">
                <a:xfrm>
                  <a:off x="6405563" y="5105400"/>
                  <a:ext cx="387350" cy="620713"/>
                </a:xfrm>
                <a:custGeom>
                  <a:avLst/>
                  <a:gdLst>
                    <a:gd name="T0" fmla="*/ 227 w 227"/>
                    <a:gd name="T1" fmla="*/ 0 h 364"/>
                    <a:gd name="T2" fmla="*/ 194 w 227"/>
                    <a:gd name="T3" fmla="*/ 118 h 364"/>
                    <a:gd name="T4" fmla="*/ 105 w 227"/>
                    <a:gd name="T5" fmla="*/ 287 h 364"/>
                    <a:gd name="T6" fmla="*/ 75 w 227"/>
                    <a:gd name="T7" fmla="*/ 333 h 364"/>
                    <a:gd name="T8" fmla="*/ 1 w 227"/>
                    <a:gd name="T9" fmla="*/ 364 h 364"/>
                    <a:gd name="T10" fmla="*/ 7 w 227"/>
                    <a:gd name="T11" fmla="*/ 280 h 364"/>
                    <a:gd name="T12" fmla="*/ 46 w 227"/>
                    <a:gd name="T13" fmla="*/ 176 h 364"/>
                    <a:gd name="T14" fmla="*/ 74 w 227"/>
                    <a:gd name="T15" fmla="*/ 129 h 364"/>
                    <a:gd name="T16" fmla="*/ 212 w 227"/>
                    <a:gd name="T17" fmla="*/ 0 h 364"/>
                    <a:gd name="T18" fmla="*/ 227 w 227"/>
                    <a:gd name="T19" fmla="*/ 0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7" h="364">
                      <a:moveTo>
                        <a:pt x="227" y="0"/>
                      </a:moveTo>
                      <a:cubicBezTo>
                        <a:pt x="216" y="40"/>
                        <a:pt x="211" y="81"/>
                        <a:pt x="194" y="118"/>
                      </a:cubicBezTo>
                      <a:cubicBezTo>
                        <a:pt x="168" y="176"/>
                        <a:pt x="135" y="231"/>
                        <a:pt x="105" y="287"/>
                      </a:cubicBezTo>
                      <a:cubicBezTo>
                        <a:pt x="96" y="303"/>
                        <a:pt x="89" y="323"/>
                        <a:pt x="75" y="333"/>
                      </a:cubicBezTo>
                      <a:cubicBezTo>
                        <a:pt x="53" y="347"/>
                        <a:pt x="26" y="354"/>
                        <a:pt x="1" y="364"/>
                      </a:cubicBezTo>
                      <a:cubicBezTo>
                        <a:pt x="3" y="336"/>
                        <a:pt x="0" y="307"/>
                        <a:pt x="7" y="280"/>
                      </a:cubicBezTo>
                      <a:cubicBezTo>
                        <a:pt x="16" y="244"/>
                        <a:pt x="31" y="210"/>
                        <a:pt x="46" y="176"/>
                      </a:cubicBezTo>
                      <a:cubicBezTo>
                        <a:pt x="53" y="159"/>
                        <a:pt x="61" y="142"/>
                        <a:pt x="74" y="129"/>
                      </a:cubicBezTo>
                      <a:cubicBezTo>
                        <a:pt x="119" y="85"/>
                        <a:pt x="166" y="43"/>
                        <a:pt x="212" y="0"/>
                      </a:cubicBezTo>
                      <a:cubicBezTo>
                        <a:pt x="217" y="0"/>
                        <a:pt x="222" y="0"/>
                        <a:pt x="2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  <p:sp>
              <p:nvSpPr>
                <p:cNvPr id="75" name="Freeform 26"/>
                <p:cNvSpPr>
                  <a:spLocks/>
                </p:cNvSpPr>
                <p:nvPr/>
              </p:nvSpPr>
              <p:spPr bwMode="auto">
                <a:xfrm>
                  <a:off x="4081463" y="1371600"/>
                  <a:ext cx="250825" cy="433388"/>
                </a:xfrm>
                <a:custGeom>
                  <a:avLst/>
                  <a:gdLst>
                    <a:gd name="T0" fmla="*/ 139 w 147"/>
                    <a:gd name="T1" fmla="*/ 252 h 254"/>
                    <a:gd name="T2" fmla="*/ 0 w 147"/>
                    <a:gd name="T3" fmla="*/ 252 h 254"/>
                    <a:gd name="T4" fmla="*/ 41 w 147"/>
                    <a:gd name="T5" fmla="*/ 161 h 254"/>
                    <a:gd name="T6" fmla="*/ 17 w 147"/>
                    <a:gd name="T7" fmla="*/ 26 h 254"/>
                    <a:gd name="T8" fmla="*/ 113 w 147"/>
                    <a:gd name="T9" fmla="*/ 0 h 254"/>
                    <a:gd name="T10" fmla="*/ 138 w 147"/>
                    <a:gd name="T11" fmla="*/ 196 h 254"/>
                    <a:gd name="T12" fmla="*/ 137 w 147"/>
                    <a:gd name="T13" fmla="*/ 254 h 254"/>
                    <a:gd name="T14" fmla="*/ 139 w 147"/>
                    <a:gd name="T15" fmla="*/ 252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7" h="254">
                      <a:moveTo>
                        <a:pt x="139" y="252"/>
                      </a:moveTo>
                      <a:cubicBezTo>
                        <a:pt x="95" y="252"/>
                        <a:pt x="51" y="252"/>
                        <a:pt x="0" y="252"/>
                      </a:cubicBezTo>
                      <a:cubicBezTo>
                        <a:pt x="13" y="221"/>
                        <a:pt x="29" y="187"/>
                        <a:pt x="41" y="161"/>
                      </a:cubicBezTo>
                      <a:cubicBezTo>
                        <a:pt x="31" y="114"/>
                        <a:pt x="20" y="70"/>
                        <a:pt x="17" y="26"/>
                      </a:cubicBezTo>
                      <a:cubicBezTo>
                        <a:pt x="17" y="21"/>
                        <a:pt x="65" y="13"/>
                        <a:pt x="113" y="0"/>
                      </a:cubicBezTo>
                      <a:cubicBezTo>
                        <a:pt x="59" y="89"/>
                        <a:pt x="101" y="141"/>
                        <a:pt x="138" y="196"/>
                      </a:cubicBezTo>
                      <a:cubicBezTo>
                        <a:pt x="147" y="209"/>
                        <a:pt x="138" y="234"/>
                        <a:pt x="137" y="254"/>
                      </a:cubicBezTo>
                      <a:cubicBezTo>
                        <a:pt x="137" y="254"/>
                        <a:pt x="139" y="252"/>
                        <a:pt x="139" y="2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  <p:sp>
              <p:nvSpPr>
                <p:cNvPr id="76" name="Freeform 27"/>
                <p:cNvSpPr>
                  <a:spLocks/>
                </p:cNvSpPr>
                <p:nvPr/>
              </p:nvSpPr>
              <p:spPr bwMode="auto">
                <a:xfrm>
                  <a:off x="3798888" y="993775"/>
                  <a:ext cx="242888" cy="136525"/>
                </a:xfrm>
                <a:custGeom>
                  <a:avLst/>
                  <a:gdLst>
                    <a:gd name="T0" fmla="*/ 139 w 142"/>
                    <a:gd name="T1" fmla="*/ 57 h 80"/>
                    <a:gd name="T2" fmla="*/ 0 w 142"/>
                    <a:gd name="T3" fmla="*/ 80 h 80"/>
                    <a:gd name="T4" fmla="*/ 28 w 142"/>
                    <a:gd name="T5" fmla="*/ 5 h 80"/>
                    <a:gd name="T6" fmla="*/ 142 w 142"/>
                    <a:gd name="T7" fmla="*/ 34 h 80"/>
                    <a:gd name="T8" fmla="*/ 139 w 142"/>
                    <a:gd name="T9" fmla="*/ 57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2" h="80">
                      <a:moveTo>
                        <a:pt x="139" y="57"/>
                      </a:moveTo>
                      <a:cubicBezTo>
                        <a:pt x="99" y="64"/>
                        <a:pt x="59" y="70"/>
                        <a:pt x="0" y="80"/>
                      </a:cubicBezTo>
                      <a:cubicBezTo>
                        <a:pt x="14" y="42"/>
                        <a:pt x="20" y="6"/>
                        <a:pt x="28" y="5"/>
                      </a:cubicBezTo>
                      <a:cubicBezTo>
                        <a:pt x="68" y="3"/>
                        <a:pt x="113" y="0"/>
                        <a:pt x="142" y="34"/>
                      </a:cubicBezTo>
                      <a:cubicBezTo>
                        <a:pt x="141" y="42"/>
                        <a:pt x="140" y="50"/>
                        <a:pt x="139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  <p:sp>
              <p:nvSpPr>
                <p:cNvPr id="77" name="Freeform 28"/>
                <p:cNvSpPr>
                  <a:spLocks/>
                </p:cNvSpPr>
                <p:nvPr/>
              </p:nvSpPr>
              <p:spPr bwMode="auto">
                <a:xfrm>
                  <a:off x="3897313" y="1550988"/>
                  <a:ext cx="184150" cy="190500"/>
                </a:xfrm>
                <a:custGeom>
                  <a:avLst/>
                  <a:gdLst>
                    <a:gd name="T0" fmla="*/ 0 w 108"/>
                    <a:gd name="T1" fmla="*/ 104 h 112"/>
                    <a:gd name="T2" fmla="*/ 60 w 108"/>
                    <a:gd name="T3" fmla="*/ 15 h 112"/>
                    <a:gd name="T4" fmla="*/ 93 w 108"/>
                    <a:gd name="T5" fmla="*/ 5 h 112"/>
                    <a:gd name="T6" fmla="*/ 106 w 108"/>
                    <a:gd name="T7" fmla="*/ 40 h 112"/>
                    <a:gd name="T8" fmla="*/ 0 w 108"/>
                    <a:gd name="T9" fmla="*/ 104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8" h="112">
                      <a:moveTo>
                        <a:pt x="0" y="104"/>
                      </a:moveTo>
                      <a:cubicBezTo>
                        <a:pt x="22" y="70"/>
                        <a:pt x="39" y="41"/>
                        <a:pt x="60" y="15"/>
                      </a:cubicBezTo>
                      <a:cubicBezTo>
                        <a:pt x="66" y="7"/>
                        <a:pt x="88" y="0"/>
                        <a:pt x="93" y="5"/>
                      </a:cubicBezTo>
                      <a:cubicBezTo>
                        <a:pt x="101" y="12"/>
                        <a:pt x="108" y="30"/>
                        <a:pt x="106" y="40"/>
                      </a:cubicBezTo>
                      <a:cubicBezTo>
                        <a:pt x="93" y="87"/>
                        <a:pt x="62" y="112"/>
                        <a:pt x="0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600"/>
                </a:p>
              </p:txBody>
            </p:sp>
          </p:grpSp>
        </p:grpSp>
      </p:grpSp>
      <p:cxnSp>
        <p:nvCxnSpPr>
          <p:cNvPr id="84" name="Connecteur droit 83"/>
          <p:cNvCxnSpPr>
            <a:cxnSpLocks/>
          </p:cNvCxnSpPr>
          <p:nvPr/>
        </p:nvCxnSpPr>
        <p:spPr>
          <a:xfrm>
            <a:off x="1891003" y="1885950"/>
            <a:ext cx="0" cy="77424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93"/>
          <p:cNvCxnSpPr>
            <a:cxnSpLocks/>
          </p:cNvCxnSpPr>
          <p:nvPr/>
        </p:nvCxnSpPr>
        <p:spPr>
          <a:xfrm>
            <a:off x="5161253" y="1424940"/>
            <a:ext cx="0" cy="77424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>
            <a:cxnSpLocks/>
          </p:cNvCxnSpPr>
          <p:nvPr/>
        </p:nvCxnSpPr>
        <p:spPr>
          <a:xfrm>
            <a:off x="6913853" y="2270760"/>
            <a:ext cx="0" cy="4591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>
            <a:cxnSpLocks/>
          </p:cNvCxnSpPr>
          <p:nvPr/>
        </p:nvCxnSpPr>
        <p:spPr>
          <a:xfrm>
            <a:off x="771815" y="1051687"/>
            <a:ext cx="0" cy="4953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98"/>
          <p:cNvCxnSpPr>
            <a:cxnSpLocks/>
          </p:cNvCxnSpPr>
          <p:nvPr/>
        </p:nvCxnSpPr>
        <p:spPr>
          <a:xfrm>
            <a:off x="8879973" y="1051687"/>
            <a:ext cx="0" cy="45910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/>
          <p:cNvSpPr/>
          <p:nvPr/>
        </p:nvSpPr>
        <p:spPr>
          <a:xfrm>
            <a:off x="-1" y="0"/>
            <a:ext cx="9143999" cy="1051687"/>
          </a:xfrm>
          <a:prstGeom prst="rect">
            <a:avLst/>
          </a:prstGeom>
          <a:ln w="12700" cap="rnd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A3F48B-818E-4440-B2BA-2245DD42389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COFACE , O </a:t>
            </a:r>
            <a:r>
              <a:rPr lang="el-GR" dirty="0"/>
              <a:t>ΠΙΟ ΕΥΕΛΙΚΤΟΣ ΣΥΝΕΡΓΑΤΗΣ ΔΙΕΘΝΩΝ  ΕΜΠΟΡΙΚΩΝ ΠΙΣΤΩΣΕΩΝ ΣΤΗΝ </a:t>
            </a:r>
            <a:r>
              <a:rPr lang="el-GR" dirty="0" smtClean="0"/>
              <a:t>ΑΓΟΡΑ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378565"/>
          </a:xfrm>
        </p:spPr>
        <p:txBody>
          <a:bodyPr/>
          <a:lstStyle/>
          <a:p>
            <a:r>
              <a:rPr lang="el-GR" dirty="0" smtClean="0"/>
              <a:t> Η </a:t>
            </a:r>
            <a:r>
              <a:rPr lang="fr-FR" dirty="0" smtClean="0"/>
              <a:t>Coface </a:t>
            </a:r>
            <a:r>
              <a:rPr lang="el-GR" dirty="0" smtClean="0"/>
              <a:t>Με μια ματια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fr-FR"/>
          </a:p>
        </p:txBody>
      </p:sp>
      <p:sp>
        <p:nvSpPr>
          <p:cNvPr id="82" name="Rectangle 81"/>
          <p:cNvSpPr/>
          <p:nvPr/>
        </p:nvSpPr>
        <p:spPr>
          <a:xfrm>
            <a:off x="395288" y="6180155"/>
            <a:ext cx="5077346" cy="33855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1 </a:t>
            </a:r>
            <a:r>
              <a:rPr lang="el-GR" sz="800" dirty="0" smtClean="0">
                <a:solidFill>
                  <a:schemeClr val="bg1">
                    <a:lumMod val="65000"/>
                  </a:schemeClr>
                </a:solidFill>
              </a:rPr>
              <a:t>Συνολικό μετοχικό κεφάλαιο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(IFRS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>
              <a:buClr>
                <a:schemeClr val="accent1"/>
              </a:buClr>
            </a:pP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2 </a:t>
            </a:r>
            <a:r>
              <a:rPr lang="el-GR" sz="800" dirty="0" smtClean="0">
                <a:solidFill>
                  <a:schemeClr val="bg1">
                    <a:lumMod val="65000"/>
                  </a:schemeClr>
                </a:solidFill>
              </a:rPr>
              <a:t> Ασφαλιστικές εισφορές 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(t</a:t>
            </a:r>
            <a:r>
              <a:rPr lang="el-GR" sz="800" dirty="0" smtClean="0">
                <a:solidFill>
                  <a:schemeClr val="bg1">
                    <a:lumMod val="65000"/>
                  </a:schemeClr>
                </a:solidFill>
              </a:rPr>
              <a:t>θεωρητικά η μέγιστη έκθεση 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l-GR" sz="800" dirty="0" smtClean="0">
                <a:solidFill>
                  <a:schemeClr val="bg1">
                    <a:lumMod val="65000"/>
                  </a:schemeClr>
                </a:solidFill>
              </a:rPr>
              <a:t>υπό την ασφαλιστική πολιτική του ομίλου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) </a:t>
            </a:r>
            <a:r>
              <a:rPr lang="el-GR" sz="800" dirty="0" smtClean="0">
                <a:solidFill>
                  <a:schemeClr val="bg1">
                    <a:lumMod val="65000"/>
                  </a:schemeClr>
                </a:solidFill>
              </a:rPr>
              <a:t>-στο τέλος του 2015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-1" y="5465288"/>
            <a:ext cx="9144002" cy="52322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cap="all" dirty="0" smtClean="0">
                <a:solidFill>
                  <a:schemeClr val="bg1"/>
                </a:solidFill>
              </a:rPr>
              <a:t>…</a:t>
            </a:r>
            <a:r>
              <a:rPr lang="el-GR" sz="1400" cap="all" dirty="0" smtClean="0">
                <a:solidFill>
                  <a:schemeClr val="bg1"/>
                </a:solidFill>
              </a:rPr>
              <a:t>με την </a:t>
            </a:r>
            <a:r>
              <a:rPr lang="en-US" sz="1400" cap="all" dirty="0" smtClean="0">
                <a:solidFill>
                  <a:schemeClr val="bg1"/>
                </a:solidFill>
              </a:rPr>
              <a:t> </a:t>
            </a:r>
            <a:r>
              <a:rPr lang="el-GR" sz="1400" b="1" cap="all" dirty="0" smtClean="0">
                <a:solidFill>
                  <a:schemeClr val="bg1"/>
                </a:solidFill>
              </a:rPr>
              <a:t>φιλοδοξια</a:t>
            </a:r>
            <a:r>
              <a:rPr lang="en-US" sz="1400" b="1" cap="all" dirty="0" smtClean="0">
                <a:solidFill>
                  <a:schemeClr val="bg1"/>
                </a:solidFill>
              </a:rPr>
              <a:t> </a:t>
            </a:r>
            <a:r>
              <a:rPr lang="el-GR" sz="1400" cap="all" dirty="0" smtClean="0">
                <a:solidFill>
                  <a:schemeClr val="bg1"/>
                </a:solidFill>
              </a:rPr>
              <a:t>να</a:t>
            </a:r>
            <a:r>
              <a:rPr lang="en-US" sz="1400" cap="all" dirty="0" smtClean="0">
                <a:solidFill>
                  <a:schemeClr val="bg1"/>
                </a:solidFill>
              </a:rPr>
              <a:t> </a:t>
            </a:r>
            <a:r>
              <a:rPr lang="el-GR" sz="1400" cap="all" dirty="0" smtClean="0">
                <a:solidFill>
                  <a:schemeClr val="bg1"/>
                </a:solidFill>
              </a:rPr>
              <a:t>γινει </a:t>
            </a:r>
            <a:r>
              <a:rPr lang="en-US" sz="1400" b="1" cap="all" dirty="0">
                <a:solidFill>
                  <a:schemeClr val="bg1"/>
                </a:solidFill>
              </a:rPr>
              <a:t/>
            </a:r>
            <a:br>
              <a:rPr lang="en-US" sz="1400" b="1" cap="all" dirty="0">
                <a:solidFill>
                  <a:schemeClr val="bg1"/>
                </a:solidFill>
              </a:rPr>
            </a:br>
            <a:r>
              <a:rPr lang="el-GR" sz="1400" cap="all" dirty="0" smtClean="0">
                <a:solidFill>
                  <a:schemeClr val="bg1"/>
                </a:solidFill>
              </a:rPr>
              <a:t>ο</a:t>
            </a:r>
            <a:r>
              <a:rPr lang="en-US" sz="1400" b="1" cap="all" dirty="0" smtClean="0">
                <a:solidFill>
                  <a:schemeClr val="bg1"/>
                </a:solidFill>
              </a:rPr>
              <a:t> </a:t>
            </a:r>
            <a:r>
              <a:rPr lang="el-GR" sz="1400" b="1" cap="all" dirty="0" smtClean="0">
                <a:solidFill>
                  <a:schemeClr val="bg1"/>
                </a:solidFill>
              </a:rPr>
              <a:t>πιο </a:t>
            </a:r>
            <a:r>
              <a:rPr lang="en-US" sz="1400" b="1" cap="all" dirty="0" smtClean="0">
                <a:solidFill>
                  <a:schemeClr val="bg1"/>
                </a:solidFill>
              </a:rPr>
              <a:t> </a:t>
            </a:r>
            <a:r>
              <a:rPr lang="el-GR" sz="1400" b="1" cap="all" dirty="0" smtClean="0">
                <a:solidFill>
                  <a:schemeClr val="bg1"/>
                </a:solidFill>
              </a:rPr>
              <a:t>ευελικτοσ συνεργατησ πιστωσεων στην </a:t>
            </a:r>
            <a:r>
              <a:rPr lang="en-US" sz="1400" b="1" cap="all" dirty="0" smtClean="0">
                <a:solidFill>
                  <a:schemeClr val="bg1"/>
                </a:solidFill>
              </a:rPr>
              <a:t> </a:t>
            </a:r>
            <a:r>
              <a:rPr lang="el-GR" sz="1400" cap="all" dirty="0" smtClean="0">
                <a:solidFill>
                  <a:schemeClr val="bg1"/>
                </a:solidFill>
              </a:rPr>
              <a:t>στην ΑΓΟΡΑ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-1" y="5465288"/>
            <a:ext cx="1927761" cy="521086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-1" y="5465288"/>
            <a:ext cx="1383101" cy="521086"/>
          </a:xfrm>
          <a:prstGeom prst="rect">
            <a:avLst/>
          </a:prstGeom>
          <a:solidFill>
            <a:schemeClr val="accent4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 rot="10800000">
            <a:off x="7296543" y="5465288"/>
            <a:ext cx="1857284" cy="521086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 rot="10800000">
            <a:off x="7841202" y="5465288"/>
            <a:ext cx="1312625" cy="521086"/>
          </a:xfrm>
          <a:prstGeom prst="rect">
            <a:avLst/>
          </a:prstGeom>
          <a:solidFill>
            <a:schemeClr val="accent4">
              <a:alpha val="1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9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88889E-6 1.85185E-6 L 3.88889E-6 -0.08171 " pathEditMode="relative" rAng="0" ptsTypes="AA">
                                      <p:cBhvr>
                                        <p:cTn id="93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7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88889E-6 1.85185E-6 L 3.88889E-6 -0.08171 " pathEditMode="relative" rAng="0" ptsTypes="AA">
                                      <p:cBhvr>
                                        <p:cTn id="98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88889E-6 1.85185E-6 L 3.88889E-6 -0.08171 " pathEditMode="relative" rAng="0" ptsTypes="AA">
                                      <p:cBhvr>
                                        <p:cTn id="103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1.85185E-6 L 3.88889E-6 -0.08171 " pathEditMode="relative" rAng="0" ptsTypes="AA">
                                      <p:cBhvr>
                                        <p:cTn id="108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7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88889E-6 1.85185E-6 L 3.88889E-6 -0.08171 " pathEditMode="relative" rAng="0" ptsTypes="AA">
                                      <p:cBhvr>
                                        <p:cTn id="113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2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" presetClass="entr" presetSubtype="2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3" grpId="1" animBg="1"/>
      <p:bldP spid="85" grpId="0" animBg="1"/>
      <p:bldP spid="85" grpId="1" animBg="1"/>
      <p:bldP spid="86" grpId="0" animBg="1"/>
      <p:bldP spid="86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57" grpId="0" animBg="1"/>
      <p:bldP spid="54" grpId="0" animBg="1"/>
      <p:bldP spid="54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98" t="15485" r="-2998" b="15485"/>
          <a:stretch/>
        </p:blipFill>
        <p:spPr>
          <a:xfrm>
            <a:off x="-192861" y="2095091"/>
            <a:ext cx="8941574" cy="43673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287" y="2645997"/>
            <a:ext cx="1125169" cy="16390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A3F48B-818E-4440-B2BA-2245DD423899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COFACE , O </a:t>
            </a:r>
            <a:r>
              <a:rPr lang="el-GR" dirty="0"/>
              <a:t>ΠΙΟ ΕΥΕΛΙΚΤΟΣ ΣΥΝΕΡΓΑΤΗΣ ΔΙΕΘΝΩΝ  ΕΜΠΟΡΙΚΩΝ ΠΙΣΤΩΣΕΩΝ </a:t>
            </a:r>
            <a:r>
              <a:rPr lang="el-GR" dirty="0" smtClean="0"/>
              <a:t>ΣΤΗΝ ΑΓΟΡΑ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378565"/>
          </a:xfrm>
        </p:spPr>
        <p:txBody>
          <a:bodyPr/>
          <a:lstStyle/>
          <a:p>
            <a:r>
              <a:rPr lang="el-GR" dirty="0" smtClean="0"/>
              <a:t>Διεθνεισ λυσεισ , τοπικεσ υπηρεσιεσ 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95287" y="1165723"/>
            <a:ext cx="8353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b="1" dirty="0" smtClean="0">
                <a:solidFill>
                  <a:schemeClr val="bg2"/>
                </a:solidFill>
              </a:rPr>
              <a:t>Η </a:t>
            </a:r>
            <a:r>
              <a:rPr lang="en-US" sz="1200" b="1" dirty="0" smtClean="0">
                <a:solidFill>
                  <a:schemeClr val="bg2"/>
                </a:solidFill>
              </a:rPr>
              <a:t>COFACE</a:t>
            </a:r>
            <a:r>
              <a:rPr lang="en-US" sz="1200" dirty="0" smtClean="0">
                <a:solidFill>
                  <a:schemeClr val="bg2"/>
                </a:solidFill>
              </a:rPr>
              <a:t> </a:t>
            </a:r>
            <a:r>
              <a:rPr lang="el-GR" sz="1200" dirty="0" smtClean="0">
                <a:solidFill>
                  <a:schemeClr val="bg2"/>
                </a:solidFill>
              </a:rPr>
              <a:t>έχει παρουσία </a:t>
            </a:r>
            <a:r>
              <a:rPr lang="el-GR" sz="1200" b="1" dirty="0" smtClean="0">
                <a:solidFill>
                  <a:schemeClr val="bg2"/>
                </a:solidFill>
              </a:rPr>
              <a:t>ΑΜΕΣΗ</a:t>
            </a:r>
            <a:r>
              <a:rPr lang="en-US" sz="1200" dirty="0" smtClean="0">
                <a:solidFill>
                  <a:schemeClr val="bg2"/>
                </a:solidFill>
              </a:rPr>
              <a:t>, </a:t>
            </a:r>
            <a:r>
              <a:rPr lang="el-GR" sz="1200" dirty="0" smtClean="0">
                <a:solidFill>
                  <a:schemeClr val="bg2"/>
                </a:solidFill>
              </a:rPr>
              <a:t>ή μέσω των </a:t>
            </a:r>
            <a:r>
              <a:rPr lang="el-GR" sz="1200" b="1" dirty="0" smtClean="0">
                <a:solidFill>
                  <a:schemeClr val="bg2"/>
                </a:solidFill>
              </a:rPr>
              <a:t>ΣΥΝΕΡΓΑΤΩΝ</a:t>
            </a:r>
            <a:r>
              <a:rPr lang="el-GR" sz="1200" dirty="0" smtClean="0">
                <a:solidFill>
                  <a:schemeClr val="bg2"/>
                </a:solidFill>
              </a:rPr>
              <a:t> της</a:t>
            </a:r>
            <a:r>
              <a:rPr lang="en-US" sz="1200" dirty="0" smtClean="0">
                <a:solidFill>
                  <a:schemeClr val="bg2"/>
                </a:solidFill>
              </a:rPr>
              <a:t>, </a:t>
            </a:r>
            <a:r>
              <a:rPr lang="el-GR" sz="1200" dirty="0" smtClean="0">
                <a:solidFill>
                  <a:schemeClr val="bg2"/>
                </a:solidFill>
              </a:rPr>
              <a:t>σε</a:t>
            </a:r>
            <a:r>
              <a:rPr lang="en-US" sz="1200" dirty="0" smtClean="0">
                <a:solidFill>
                  <a:schemeClr val="bg2"/>
                </a:solidFill>
              </a:rPr>
              <a:t> </a:t>
            </a:r>
            <a:r>
              <a:rPr lang="en-US" sz="1200" b="1" dirty="0">
                <a:solidFill>
                  <a:schemeClr val="bg2"/>
                </a:solidFill>
              </a:rPr>
              <a:t>100</a:t>
            </a:r>
            <a:r>
              <a:rPr lang="en-US" sz="1200" dirty="0">
                <a:solidFill>
                  <a:schemeClr val="bg2"/>
                </a:solidFill>
              </a:rPr>
              <a:t> </a:t>
            </a:r>
            <a:r>
              <a:rPr lang="el-GR" sz="1200" b="1" dirty="0" smtClean="0">
                <a:solidFill>
                  <a:schemeClr val="bg2"/>
                </a:solidFill>
              </a:rPr>
              <a:t>ΧΩΡΕΣ</a:t>
            </a:r>
            <a:r>
              <a:rPr lang="en-US" sz="1200" dirty="0" smtClean="0">
                <a:solidFill>
                  <a:schemeClr val="bg2"/>
                </a:solidFill>
              </a:rPr>
              <a:t>, </a:t>
            </a:r>
            <a:r>
              <a:rPr lang="el-GR" sz="1200" dirty="0" smtClean="0">
                <a:solidFill>
                  <a:schemeClr val="bg2"/>
                </a:solidFill>
              </a:rPr>
              <a:t>παρέχοντας υποστήριξη για πελάτες σε περισσότερες από </a:t>
            </a:r>
            <a:r>
              <a:rPr lang="en-US" sz="1200" b="1" dirty="0" smtClean="0">
                <a:solidFill>
                  <a:schemeClr val="bg2"/>
                </a:solidFill>
              </a:rPr>
              <a:t>200</a:t>
            </a:r>
            <a:r>
              <a:rPr lang="en-US" sz="1200" dirty="0" smtClean="0">
                <a:solidFill>
                  <a:schemeClr val="bg2"/>
                </a:solidFill>
              </a:rPr>
              <a:t> </a:t>
            </a:r>
            <a:r>
              <a:rPr lang="el-GR" sz="1200" b="1" dirty="0" smtClean="0">
                <a:solidFill>
                  <a:schemeClr val="bg2"/>
                </a:solidFill>
              </a:rPr>
              <a:t>ΧΩΡΕΣ</a:t>
            </a:r>
            <a:r>
              <a:rPr lang="en-US" sz="1200" dirty="0" smtClean="0">
                <a:solidFill>
                  <a:schemeClr val="bg2"/>
                </a:solidFill>
              </a:rPr>
              <a:t>. </a:t>
            </a:r>
            <a:r>
              <a:rPr lang="en-US" sz="1200" dirty="0">
                <a:solidFill>
                  <a:schemeClr val="bg2"/>
                </a:solidFill>
              </a:rPr>
              <a:t/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l-GR" sz="1200" dirty="0" smtClean="0">
                <a:solidFill>
                  <a:schemeClr val="bg2"/>
                </a:solidFill>
              </a:rPr>
              <a:t>Ο Ομιλος χρησιμοποιεί δικό του </a:t>
            </a:r>
            <a:r>
              <a:rPr lang="el-GR" sz="1200" b="1" dirty="0" smtClean="0">
                <a:solidFill>
                  <a:schemeClr val="bg2"/>
                </a:solidFill>
              </a:rPr>
              <a:t>ΔΙΕΘΝΕΣ ΔΙΚΤΥΟ </a:t>
            </a:r>
            <a:r>
              <a:rPr lang="en-US" sz="1200" dirty="0" smtClean="0">
                <a:solidFill>
                  <a:schemeClr val="bg2"/>
                </a:solidFill>
              </a:rPr>
              <a:t>, </a:t>
            </a:r>
            <a:r>
              <a:rPr lang="el-GR" sz="1200" dirty="0" smtClean="0">
                <a:solidFill>
                  <a:schemeClr val="bg2"/>
                </a:solidFill>
              </a:rPr>
              <a:t>το οποίο συμπλήρώνεται και από το </a:t>
            </a:r>
            <a:r>
              <a:rPr lang="el-GR" sz="1200" b="1" dirty="0" smtClean="0">
                <a:solidFill>
                  <a:schemeClr val="bg2"/>
                </a:solidFill>
              </a:rPr>
              <a:t>ΔΙΚΤΥΟ ΣΥΝΕΡΓΑΤΩΝ της </a:t>
            </a:r>
            <a:r>
              <a:rPr lang="en-US" sz="1200" b="1" dirty="0">
                <a:solidFill>
                  <a:schemeClr val="bg2"/>
                </a:solidFill>
              </a:rPr>
              <a:t>COFACE 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478915"/>
              </p:ext>
            </p:extLst>
          </p:nvPr>
        </p:nvGraphicFramePr>
        <p:xfrm>
          <a:off x="395287" y="2638158"/>
          <a:ext cx="1671637" cy="1332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661">
                  <a:extLst>
                    <a:ext uri="{9D8B030D-6E8A-4147-A177-3AD203B41FA5}">
                      <a16:colId xmlns:a16="http://schemas.microsoft.com/office/drawing/2014/main" xmlns="" val="3847868841"/>
                    </a:ext>
                  </a:extLst>
                </a:gridCol>
                <a:gridCol w="81543">
                  <a:extLst>
                    <a:ext uri="{9D8B030D-6E8A-4147-A177-3AD203B41FA5}">
                      <a16:colId xmlns:a16="http://schemas.microsoft.com/office/drawing/2014/main" xmlns="" val="542603382"/>
                    </a:ext>
                  </a:extLst>
                </a:gridCol>
                <a:gridCol w="815433">
                  <a:extLst>
                    <a:ext uri="{9D8B030D-6E8A-4147-A177-3AD203B41FA5}">
                      <a16:colId xmlns:a16="http://schemas.microsoft.com/office/drawing/2014/main" xmlns="" val="1317281098"/>
                    </a:ext>
                  </a:extLst>
                </a:gridCol>
              </a:tblGrid>
              <a:tr h="2600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ΛΑΤΙΝΙΚΗ ΑΜΕΡΙΚΗ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7200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2324102"/>
                  </a:ext>
                </a:extLst>
              </a:tr>
              <a:tr h="1072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ργεντινή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ραζιλία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Χιλή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Κολομβία 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Εκουαδόρ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εξικό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" dirty="0"/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Παναμάς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Παραγουάη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Περού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Ουρουγουάη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Βενεζουέλα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7388122"/>
                  </a:ext>
                </a:extLst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816469"/>
              </p:ext>
            </p:extLst>
          </p:nvPr>
        </p:nvGraphicFramePr>
        <p:xfrm>
          <a:off x="395287" y="1808588"/>
          <a:ext cx="1652587" cy="66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557">
                  <a:extLst>
                    <a:ext uri="{9D8B030D-6E8A-4147-A177-3AD203B41FA5}">
                      <a16:colId xmlns:a16="http://schemas.microsoft.com/office/drawing/2014/main" xmlns="" val="3847868841"/>
                    </a:ext>
                  </a:extLst>
                </a:gridCol>
                <a:gridCol w="78695">
                  <a:extLst>
                    <a:ext uri="{9D8B030D-6E8A-4147-A177-3AD203B41FA5}">
                      <a16:colId xmlns:a16="http://schemas.microsoft.com/office/drawing/2014/main" xmlns="" val="542603382"/>
                    </a:ext>
                  </a:extLst>
                </a:gridCol>
                <a:gridCol w="944335">
                  <a:extLst>
                    <a:ext uri="{9D8B030D-6E8A-4147-A177-3AD203B41FA5}">
                      <a16:colId xmlns:a16="http://schemas.microsoft.com/office/drawing/2014/main" xmlns="" val="1317281098"/>
                    </a:ext>
                  </a:extLst>
                </a:gridCol>
              </a:tblGrid>
              <a:tr h="18288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ΒΟΡΕΙΑ ΑΜΕΡΙΚΗ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7200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23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Καναδάς 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ΗΠΑ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" dirty="0"/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37388122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446402"/>
              </p:ext>
            </p:extLst>
          </p:nvPr>
        </p:nvGraphicFramePr>
        <p:xfrm>
          <a:off x="395288" y="4112298"/>
          <a:ext cx="1890712" cy="82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253">
                  <a:extLst>
                    <a:ext uri="{9D8B030D-6E8A-4147-A177-3AD203B41FA5}">
                      <a16:colId xmlns:a16="http://schemas.microsoft.com/office/drawing/2014/main" xmlns="" val="3847868841"/>
                    </a:ext>
                  </a:extLst>
                </a:gridCol>
                <a:gridCol w="84032">
                  <a:extLst>
                    <a:ext uri="{9D8B030D-6E8A-4147-A177-3AD203B41FA5}">
                      <a16:colId xmlns:a16="http://schemas.microsoft.com/office/drawing/2014/main" xmlns="" val="542603382"/>
                    </a:ext>
                  </a:extLst>
                </a:gridCol>
                <a:gridCol w="1134427">
                  <a:extLst>
                    <a:ext uri="{9D8B030D-6E8A-4147-A177-3AD203B41FA5}">
                      <a16:colId xmlns:a16="http://schemas.microsoft.com/office/drawing/2014/main" xmlns="" val="1317281098"/>
                    </a:ext>
                  </a:extLst>
                </a:gridCol>
              </a:tblGrid>
              <a:tr h="18288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ΔΥΤΙΚΗ ΕΥΡΩΠΗ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7200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23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Βέλγιο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Γαλλία</a:t>
                      </a: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ρλανδία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" dirty="0"/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Λουξεμβούργο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Ελβετία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Ηνωμένο Βασίλειο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7388122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366489"/>
              </p:ext>
            </p:extLst>
          </p:nvPr>
        </p:nvGraphicFramePr>
        <p:xfrm>
          <a:off x="395288" y="5104134"/>
          <a:ext cx="1656000" cy="9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00">
                  <a:extLst>
                    <a:ext uri="{9D8B030D-6E8A-4147-A177-3AD203B41FA5}">
                      <a16:colId xmlns:a16="http://schemas.microsoft.com/office/drawing/2014/main" xmlns="" val="3847868841"/>
                    </a:ext>
                  </a:extLst>
                </a:gridCol>
                <a:gridCol w="72000">
                  <a:extLst>
                    <a:ext uri="{9D8B030D-6E8A-4147-A177-3AD203B41FA5}">
                      <a16:colId xmlns:a16="http://schemas.microsoft.com/office/drawing/2014/main" xmlns="" val="54260338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xmlns="" val="1317281098"/>
                    </a:ext>
                  </a:extLst>
                </a:gridCol>
              </a:tblGrid>
              <a:tr h="18288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ΒΟΡΕΙΑ ΕΥΡΩΠΗ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7200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23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Δανία</a:t>
                      </a:r>
                      <a:endParaRPr kumimoji="0" lang="de-DE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Φινλανδία</a:t>
                      </a:r>
                      <a:endParaRPr kumimoji="0" lang="de-DE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Γερμανία</a:t>
                      </a:r>
                      <a:endParaRPr kumimoji="0" lang="de-DE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Ισλανδία</a:t>
                      </a:r>
                      <a:endParaRPr kumimoji="0" lang="de-DE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" dirty="0"/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Λιχτενστάιν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Ολλανδία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Νορβηγία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Σουηδία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7388122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465430"/>
              </p:ext>
            </p:extLst>
          </p:nvPr>
        </p:nvGraphicFramePr>
        <p:xfrm>
          <a:off x="2324100" y="1808588"/>
          <a:ext cx="1953827" cy="16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4159">
                  <a:extLst>
                    <a:ext uri="{9D8B030D-6E8A-4147-A177-3AD203B41FA5}">
                      <a16:colId xmlns:a16="http://schemas.microsoft.com/office/drawing/2014/main" xmlns="" val="3847868841"/>
                    </a:ext>
                  </a:extLst>
                </a:gridCol>
                <a:gridCol w="29158"/>
                <a:gridCol w="950510">
                  <a:extLst>
                    <a:ext uri="{9D8B030D-6E8A-4147-A177-3AD203B41FA5}">
                      <a16:colId xmlns:a16="http://schemas.microsoft.com/office/drawing/2014/main" xmlns="" val="1317281098"/>
                    </a:ext>
                  </a:extLst>
                </a:gridCol>
              </a:tblGrid>
              <a:tr h="18288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ΚΕΝΤΡΙΚΗ ΕΥΡΩΠΗ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7200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23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Αυστρία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Βουλγαρία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Κροατία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Τσεχία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Εσθονία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Ουγγαρία</a:t>
                      </a:r>
                      <a:endParaRPr kumimoji="0" lang="es-ES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Καζακστάν</a:t>
                      </a:r>
                      <a:endParaRPr kumimoji="0" lang="de-DE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Λετονία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Λιθουανία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Πολωνία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Ρουμανία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Ρωσσία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Σερβία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Σλοβακία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Σλοβενία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7388122"/>
                  </a:ext>
                </a:extLst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22273"/>
              </p:ext>
            </p:extLst>
          </p:nvPr>
        </p:nvGraphicFramePr>
        <p:xfrm>
          <a:off x="4438833" y="1808588"/>
          <a:ext cx="1819092" cy="178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546">
                  <a:extLst>
                    <a:ext uri="{9D8B030D-6E8A-4147-A177-3AD203B41FA5}">
                      <a16:colId xmlns:a16="http://schemas.microsoft.com/office/drawing/2014/main" xmlns="" val="3847868841"/>
                    </a:ext>
                  </a:extLst>
                </a:gridCol>
                <a:gridCol w="909546">
                  <a:extLst>
                    <a:ext uri="{9D8B030D-6E8A-4147-A177-3AD203B41FA5}">
                      <a16:colId xmlns:a16="http://schemas.microsoft.com/office/drawing/2014/main" xmlns="" val="1317281098"/>
                    </a:ext>
                  </a:extLst>
                </a:gridCol>
              </a:tblGrid>
              <a:tr h="18288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ΑΣΙΑ/ΕΙΡΙΝΙΚΟΣ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7200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23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Αυστραλία 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Μπανγκλαντές</a:t>
                      </a: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Μπρουνέι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Κίνα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Χονγκ Κονγκ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Ινδία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Ινδονησία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Ιαπωνία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Μαλαισία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Νέα Ζηλανδία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Πακιστάν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Φιλλιπίνες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ΣΙνγκαπούρη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Νότια Κορέα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Ταιβάν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αιλάνδη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Βιετνάμ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7388122"/>
                  </a:ext>
                </a:extLst>
              </a:tr>
            </a:tbl>
          </a:graphicData>
        </a:graphic>
      </p:graphicFrame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837980"/>
              </p:ext>
            </p:extLst>
          </p:nvPr>
        </p:nvGraphicFramePr>
        <p:xfrm>
          <a:off x="6667501" y="1833408"/>
          <a:ext cx="2176462" cy="3920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49">
                  <a:extLst>
                    <a:ext uri="{9D8B030D-6E8A-4147-A177-3AD203B41FA5}">
                      <a16:colId xmlns:a16="http://schemas.microsoft.com/office/drawing/2014/main" xmlns="" val="3847868841"/>
                    </a:ext>
                  </a:extLst>
                </a:gridCol>
                <a:gridCol w="1166813">
                  <a:extLst>
                    <a:ext uri="{9D8B030D-6E8A-4147-A177-3AD203B41FA5}">
                      <a16:colId xmlns:a16="http://schemas.microsoft.com/office/drawing/2014/main" xmlns="" val="1317281098"/>
                    </a:ext>
                  </a:extLst>
                </a:gridCol>
              </a:tblGrid>
              <a:tr h="18288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ΜΕΣΟΓΕΙΟΣ ΚΑΙ ΑΦΡΙΚΗ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T="0" marB="7200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23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Αλβανία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Αλγερία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Μπαχραίν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Μπενίν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Μπουρκίνα Φάσο</a:t>
                      </a:r>
                      <a:endParaRPr kumimoji="0" lang="el-GR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Καμερούν</a:t>
                      </a: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Χαντ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Κύπρος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Τζιμπουτί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Αίγυπτος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Γκαμπόν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Γκαμπία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Γκάνα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Ελλάδα</a:t>
                      </a: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Γουινέα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Ισραήλ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Ιταλία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Ακτή Ελεφαντοστού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Ιορδανία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Κουβέιτ</a:t>
                      </a:r>
                      <a:endParaRPr kumimoji="0" lang="es-E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Λίβανος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Λιβύη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Μαλι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Μάλτα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Μαυριτανία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Μαρόκκο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Νιγηρας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Νιγηρία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Πορτογαλλία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Καταρ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Σενεγάλη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Νότια Αφρική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Σαουδική Αραβία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Ισπανία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Τυνησία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Τουρκία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Ουγκάντα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Ηνωμένα Αραβικά Εμιράτα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A729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Υεμένη</a:t>
                      </a:r>
                      <a:endParaRPr kumimoji="0" lang="it-IT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A729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7388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73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A3F48B-818E-4440-B2BA-2245DD423899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COFACE , O </a:t>
            </a:r>
            <a:r>
              <a:rPr lang="el-GR" dirty="0"/>
              <a:t>ΠΙΟ ΕΥΕΛΙΚΤΟΣ ΣΥΝΕΡΓΑΤΗΣ ΔΙΕΘΝΩΝ  ΕΜΠΟΡΙΚΩΝ ΠΙΣΤΩΣΕΩΝ ΣΤΗΝ ΑΓΟΡΑ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6172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l-GR" sz="2000" dirty="0"/>
              <a:t>Ασφαλιση Πιστωσεων – Εκχωρηση Συμβολαιου</a:t>
            </a:r>
          </a:p>
          <a:p>
            <a:pPr algn="ctr">
              <a:lnSpc>
                <a:spcPct val="100000"/>
              </a:lnSpc>
            </a:pPr>
            <a:endParaRPr lang="el-GR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1371600" y="1305342"/>
            <a:ext cx="62484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 </a:t>
            </a:r>
            <a:r>
              <a:rPr lang="el-GR" sz="1600" b="1" dirty="0" smtClean="0">
                <a:solidFill>
                  <a:schemeClr val="bg2"/>
                </a:solidFill>
              </a:rPr>
              <a:t>Πλεονεκτήματα</a:t>
            </a:r>
            <a:r>
              <a:rPr lang="en-US" sz="1600" dirty="0">
                <a:solidFill>
                  <a:schemeClr val="bg2"/>
                </a:solidFill>
              </a:rPr>
              <a:t>: </a:t>
            </a:r>
            <a:endParaRPr lang="el-GR" sz="1600" dirty="0" smtClean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bg2"/>
                </a:solidFill>
              </a:rPr>
              <a:t>Χρηματοδότηση </a:t>
            </a:r>
            <a:r>
              <a:rPr lang="el-GR" sz="1600" dirty="0">
                <a:solidFill>
                  <a:schemeClr val="bg2"/>
                </a:solidFill>
              </a:rPr>
              <a:t>τιμολογίων-άμεση </a:t>
            </a:r>
            <a:r>
              <a:rPr lang="el-GR" sz="1600" dirty="0" smtClean="0">
                <a:solidFill>
                  <a:schemeClr val="bg2"/>
                </a:solidFill>
              </a:rPr>
              <a:t>εκταμίευση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Έλεγχος φερεγγυότητας των αγοραστών-στάθμιση </a:t>
            </a:r>
            <a:r>
              <a:rPr lang="el-GR" sz="1600" dirty="0" smtClean="0">
                <a:solidFill>
                  <a:schemeClr val="bg2"/>
                </a:solidFill>
              </a:rPr>
              <a:t>κινδύνου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Δυνατότητα διεύρυνσης πελατολογίου με </a:t>
            </a:r>
            <a:r>
              <a:rPr lang="el-GR" sz="1600" dirty="0" smtClean="0">
                <a:solidFill>
                  <a:schemeClr val="bg2"/>
                </a:solidFill>
              </a:rPr>
              <a:t>ασφάλεια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Διεκδίκηση επισφαλών απαιτήσεων χωρίς </a:t>
            </a:r>
            <a:r>
              <a:rPr lang="el-GR" sz="1600" dirty="0" smtClean="0">
                <a:solidFill>
                  <a:schemeClr val="bg2"/>
                </a:solidFill>
              </a:rPr>
              <a:t>έξοδα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Χαμηλό </a:t>
            </a:r>
            <a:r>
              <a:rPr lang="el-GR" sz="1600" dirty="0" smtClean="0">
                <a:solidFill>
                  <a:schemeClr val="bg2"/>
                </a:solidFill>
              </a:rPr>
              <a:t>κόστος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Υψηλής ποιότητας εξασφαλίσεις για τις Τράπεζες-Εταιρίες </a:t>
            </a:r>
            <a:r>
              <a:rPr lang="en-US" sz="1600" dirty="0" smtClean="0">
                <a:solidFill>
                  <a:schemeClr val="bg2"/>
                </a:solidFill>
              </a:rPr>
              <a:t>Factoring</a:t>
            </a:r>
            <a:endParaRPr lang="el-GR" sz="1600" dirty="0" smtClean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 </a:t>
            </a:r>
            <a:r>
              <a:rPr lang="el-GR" sz="1600" dirty="0" smtClean="0">
                <a:solidFill>
                  <a:schemeClr val="bg2"/>
                </a:solidFill>
              </a:rPr>
              <a:t>Κάλυψη Πολιτικού Κινδύνου</a:t>
            </a:r>
            <a:endParaRPr lang="el-GR" sz="1600" dirty="0">
              <a:solidFill>
                <a:schemeClr val="bg2"/>
              </a:solidFill>
            </a:endParaRPr>
          </a:p>
          <a:p>
            <a:r>
              <a:rPr lang="el-GR" sz="1600" b="1" dirty="0">
                <a:solidFill>
                  <a:schemeClr val="bg2"/>
                </a:solidFill>
              </a:rPr>
              <a:t>Μειονεκτήματα</a:t>
            </a:r>
            <a:r>
              <a:rPr lang="en-US" sz="1600" dirty="0">
                <a:solidFill>
                  <a:schemeClr val="bg2"/>
                </a:solidFill>
              </a:rPr>
              <a:t>:</a:t>
            </a: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Δεν είναι δυνατή συνήθως η χρηματοδότηση πριν την τιμολόγηση </a:t>
            </a:r>
          </a:p>
        </p:txBody>
      </p:sp>
    </p:spTree>
    <p:extLst>
      <p:ext uri="{BB962C8B-B14F-4D97-AF65-F5344CB8AC3E}">
        <p14:creationId xmlns:p14="http://schemas.microsoft.com/office/powerpoint/2010/main" val="195652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A3F48B-818E-4440-B2BA-2245DD423899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COFACE , O </a:t>
            </a:r>
            <a:r>
              <a:rPr lang="el-GR" dirty="0"/>
              <a:t>ΠΙΟ ΕΥΕΛΙΚΤΟΣ ΣΥΝΕΡΓΑΤΗΣ ΔΙΕΘΝΩΝ  ΕΜΠΟΡΙΚΩΝ ΠΙΣΤΩΣΕΩΝ ΣΤΗΝ ΑΓΟΡΑ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95287" y="395288"/>
            <a:ext cx="8353426" cy="68634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l-GR" sz="2000" dirty="0"/>
              <a:t>ΑΣΦΑΛΙΣΗ ΠΙΣΤΩΣΕΩΝ</a:t>
            </a:r>
          </a:p>
          <a:p>
            <a:endParaRPr lang="el-G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1523999" y="1724442"/>
            <a:ext cx="674369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>
                <a:solidFill>
                  <a:schemeClr val="bg2"/>
                </a:solidFill>
              </a:rPr>
              <a:t>Εξασφάλιση – Αύξηση Πωλήσεων – Χρηματοδότηση</a:t>
            </a:r>
          </a:p>
          <a:p>
            <a:r>
              <a:rPr lang="el-GR" b="1" dirty="0">
                <a:solidFill>
                  <a:schemeClr val="tx2"/>
                </a:solidFill>
              </a:rPr>
              <a:t> </a:t>
            </a:r>
            <a:endParaRPr lang="el-GR" dirty="0">
              <a:solidFill>
                <a:schemeClr val="tx2"/>
              </a:solidFill>
            </a:endParaRPr>
          </a:p>
          <a:p>
            <a:r>
              <a:rPr lang="el-GR" sz="1600" b="1" dirty="0" smtClean="0">
                <a:solidFill>
                  <a:schemeClr val="bg2"/>
                </a:solidFill>
              </a:rPr>
              <a:t>Διαδικασία</a:t>
            </a:r>
            <a:endParaRPr lang="el-GR" sz="1600" b="1" dirty="0">
              <a:solidFill>
                <a:schemeClr val="bg2"/>
              </a:solidFill>
            </a:endParaRPr>
          </a:p>
          <a:p>
            <a:endParaRPr lang="el-GR" dirty="0">
              <a:solidFill>
                <a:schemeClr val="tx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Διερεύνηση με τις συνεργαζόμενες τράπεζες και εταιρίες </a:t>
            </a:r>
            <a:r>
              <a:rPr lang="en-US" sz="1600" dirty="0">
                <a:solidFill>
                  <a:schemeClr val="bg2"/>
                </a:solidFill>
              </a:rPr>
              <a:t>Factoring</a:t>
            </a: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Υποβολή Αίτησης για Όρους Ασφάλισης – Αξιολόγηση κύριων πελατών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Υπογραφή Σύμβασης – Εκχώρηση ( δυνατότητα για Εκχώρηση σε παραπάνω από μία τράπεζα ή εταιρία </a:t>
            </a:r>
            <a:r>
              <a:rPr lang="en-US" sz="1600" dirty="0">
                <a:solidFill>
                  <a:schemeClr val="bg2"/>
                </a:solidFill>
              </a:rPr>
              <a:t>Factoring</a:t>
            </a:r>
            <a:r>
              <a:rPr lang="el-GR" sz="1600" dirty="0">
                <a:solidFill>
                  <a:schemeClr val="bg2"/>
                </a:solidFill>
              </a:rPr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</a:rPr>
              <a:t>Υποβολή τιμολογίων για χρηματοδότηση ( σε ποσοστό 80-90% της αξίας)</a:t>
            </a:r>
          </a:p>
        </p:txBody>
      </p:sp>
    </p:spTree>
    <p:extLst>
      <p:ext uri="{BB962C8B-B14F-4D97-AF65-F5344CB8AC3E}">
        <p14:creationId xmlns:p14="http://schemas.microsoft.com/office/powerpoint/2010/main" val="1885978711"/>
      </p:ext>
    </p:extLst>
  </p:cSld>
  <p:clrMapOvr>
    <a:masterClrMapping/>
  </p:clrMapOvr>
</p:sld>
</file>

<file path=ppt/theme/theme1.xml><?xml version="1.0" encoding="utf-8"?>
<a:theme xmlns:a="http://schemas.openxmlformats.org/drawingml/2006/main" name="Coface">
  <a:themeElements>
    <a:clrScheme name="Coface">
      <a:dk1>
        <a:sysClr val="windowText" lastClr="000000"/>
      </a:dk1>
      <a:lt1>
        <a:sysClr val="window" lastClr="FFFFFF"/>
      </a:lt1>
      <a:dk2>
        <a:srgbClr val="03365F"/>
      </a:dk2>
      <a:lt2>
        <a:srgbClr val="6A7292"/>
      </a:lt2>
      <a:accent1>
        <a:srgbClr val="61B57C"/>
      </a:accent1>
      <a:accent2>
        <a:srgbClr val="E06E2B"/>
      </a:accent2>
      <a:accent3>
        <a:srgbClr val="C1A52A"/>
      </a:accent3>
      <a:accent4>
        <a:srgbClr val="18B3B9"/>
      </a:accent4>
      <a:accent5>
        <a:srgbClr val="C40070"/>
      </a:accent5>
      <a:accent6>
        <a:srgbClr val="ED4447"/>
      </a:accent6>
      <a:hlink>
        <a:srgbClr val="1D3661"/>
      </a:hlink>
      <a:folHlink>
        <a:srgbClr val="1D3661"/>
      </a:folHlink>
    </a:clrScheme>
    <a:fontScheme name="Cof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rnd">
          <a:solidFill>
            <a:schemeClr val="accent4"/>
          </a:solidFill>
          <a:prstDash val="sysDot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9525" cap="rnd">
          <a:solidFill>
            <a:schemeClr val="tx2"/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face">
  <a:themeElements>
    <a:clrScheme name="Coface">
      <a:dk1>
        <a:sysClr val="windowText" lastClr="000000"/>
      </a:dk1>
      <a:lt1>
        <a:sysClr val="window" lastClr="FFFFFF"/>
      </a:lt1>
      <a:dk2>
        <a:srgbClr val="03365F"/>
      </a:dk2>
      <a:lt2>
        <a:srgbClr val="6A7292"/>
      </a:lt2>
      <a:accent1>
        <a:srgbClr val="61B57C"/>
      </a:accent1>
      <a:accent2>
        <a:srgbClr val="E06E2B"/>
      </a:accent2>
      <a:accent3>
        <a:srgbClr val="C1A52A"/>
      </a:accent3>
      <a:accent4>
        <a:srgbClr val="18B3B9"/>
      </a:accent4>
      <a:accent5>
        <a:srgbClr val="C40070"/>
      </a:accent5>
      <a:accent6>
        <a:srgbClr val="ED4447"/>
      </a:accent6>
      <a:hlink>
        <a:srgbClr val="1D3661"/>
      </a:hlink>
      <a:folHlink>
        <a:srgbClr val="1D3661"/>
      </a:folHlink>
    </a:clrScheme>
    <a:fontScheme name="Cof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rnd">
          <a:solidFill>
            <a:schemeClr val="accent4"/>
          </a:solidFill>
          <a:prstDash val="sysDot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9525" cap="rnd">
          <a:solidFill>
            <a:schemeClr val="tx2"/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6852</TotalTime>
  <Words>412</Words>
  <Application>Microsoft Office PowerPoint</Application>
  <PresentationFormat>On-screen Show (4:3)</PresentationFormat>
  <Paragraphs>188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Coface</vt:lpstr>
      <vt:lpstr>1_Coface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Sébastien Diovisalvi</dc:creator>
  <cp:lastModifiedBy>KATSIRIS Anastasios</cp:lastModifiedBy>
  <cp:revision>536</cp:revision>
  <cp:lastPrinted>2018-06-19T13:34:28Z</cp:lastPrinted>
  <dcterms:created xsi:type="dcterms:W3CDTF">2017-03-13T11:37:27Z</dcterms:created>
  <dcterms:modified xsi:type="dcterms:W3CDTF">2018-06-19T13:47:51Z</dcterms:modified>
</cp:coreProperties>
</file>