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258" r:id="rId3"/>
    <p:sldId id="259" r:id="rId4"/>
    <p:sldId id="261" r:id="rId5"/>
    <p:sldId id="262" r:id="rId6"/>
    <p:sldId id="263" r:id="rId7"/>
    <p:sldId id="264" r:id="rId8"/>
    <p:sldId id="278" r:id="rId9"/>
    <p:sldId id="268" r:id="rId10"/>
    <p:sldId id="271" r:id="rId11"/>
    <p:sldId id="277" r:id="rId12"/>
    <p:sldId id="270" r:id="rId13"/>
    <p:sldId id="276" r:id="rId14"/>
    <p:sldId id="273" r:id="rId15"/>
  </p:sldIdLst>
  <p:sldSz cx="9144000" cy="5143500" type="screen16x9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672" y="-28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9CEC9-847F-4741-9FB2-B34F9CD08286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904EC-F717-492F-9CF8-EDE3CB4EFB0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552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3994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3C2EC77B-DD8E-4902-8A90-7589650057A6}" type="slidenum">
              <a:rPr lang="el-GR" altLang="el-GR" smtClean="0"/>
              <a:pPr/>
              <a:t>1</a:t>
            </a:fld>
            <a:endParaRPr lang="el-GR" altLang="el-G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3994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3C2EC77B-DD8E-4902-8A90-7589650057A6}" type="slidenum">
              <a:rPr lang="el-GR" altLang="el-GR" smtClean="0"/>
              <a:pPr/>
              <a:t>14</a:t>
            </a:fld>
            <a:endParaRPr lang="el-GR" alt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262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781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389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0987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256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938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6812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95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7862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107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9453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84125-2B10-4DFC-97D0-1EF53A887104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BBF30-7F02-4354-A2B6-AF9902D001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913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www.youtube.com/watch?v=fWNBoFqBi7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vqDVjk56EI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49pASGqpb7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862" y="0"/>
            <a:ext cx="2580275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87" y="0"/>
            <a:ext cx="2580275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137" y="0"/>
            <a:ext cx="2580275" cy="51640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01587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8442413" y="-20538"/>
            <a:ext cx="701587" cy="51845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4578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911226" y="1355353"/>
            <a:ext cx="7777163" cy="172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l-GR" sz="2400" b="1" dirty="0"/>
              <a:t>   Ο υποψήφιος επισκέπτης έχει πλέον την δυνατότητα … </a:t>
            </a:r>
            <a:br>
              <a:rPr lang="el-GR" sz="2400" b="1" dirty="0"/>
            </a:br>
            <a:r>
              <a:rPr lang="el-GR" sz="2400" b="1" dirty="0"/>
              <a:t>«</a:t>
            </a:r>
            <a:r>
              <a:rPr lang="el-GR" sz="2400" b="1" i="1" dirty="0">
                <a:solidFill>
                  <a:schemeClr val="accent6">
                    <a:lumMod val="75000"/>
                  </a:schemeClr>
                </a:solidFill>
              </a:rPr>
              <a:t>να δοκιμάσει πριν αγοράσει</a:t>
            </a:r>
            <a:r>
              <a:rPr lang="el-GR" sz="2400" b="1" dirty="0"/>
              <a:t>», και αυτό συνεπάγεται ένα τεράστιο ανταγωνιστικό πλεονέκτημα.</a:t>
            </a:r>
            <a:br>
              <a:rPr lang="el-GR" sz="2400" b="1" dirty="0"/>
            </a:br>
            <a:r>
              <a:rPr lang="el-GR" sz="2400" b="1" dirty="0"/>
              <a:t>   </a:t>
            </a:r>
            <a:r>
              <a:rPr lang="el-GR" sz="2400" b="1" dirty="0" smtClean="0">
                <a:solidFill>
                  <a:schemeClr val="accent6">
                    <a:lumMod val="75000"/>
                  </a:schemeClr>
                </a:solidFill>
              </a:rPr>
              <a:t>Οι </a:t>
            </a:r>
            <a:r>
              <a:rPr lang="el-GR" sz="2400" b="1" dirty="0" smtClean="0">
                <a:solidFill>
                  <a:schemeClr val="accent6">
                    <a:lumMod val="75000"/>
                  </a:schemeClr>
                </a:solidFill>
              </a:rPr>
              <a:t>μεγαλύτερες εταιρίες στο κόσμο </a:t>
            </a:r>
            <a:r>
              <a:rPr lang="el-GR" sz="2400" b="1" dirty="0" smtClean="0"/>
              <a:t>έχουν </a:t>
            </a:r>
            <a:r>
              <a:rPr lang="el-GR" sz="2400" b="1" dirty="0"/>
              <a:t>ήδη εντάξει </a:t>
            </a:r>
            <a:r>
              <a:rPr lang="el-GR" sz="2400" b="1" dirty="0" smtClean="0"/>
              <a:t>το </a:t>
            </a:r>
            <a:r>
              <a:rPr lang="en-US" sz="2400" b="1" dirty="0" smtClean="0"/>
              <a:t>VR </a:t>
            </a:r>
            <a:r>
              <a:rPr lang="el-GR" sz="2400" b="1" dirty="0" smtClean="0"/>
              <a:t>στις </a:t>
            </a:r>
            <a:r>
              <a:rPr lang="el-GR" sz="2400" b="1" dirty="0"/>
              <a:t>τεχνικές πωλήσεών τους.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l-GR" sz="2400" b="1" dirty="0"/>
          </a:p>
          <a:p>
            <a:pPr marL="0" indent="0" eaLnBrk="1" hangingPunct="1">
              <a:buFont typeface="Arial" charset="0"/>
              <a:buNone/>
              <a:defRPr/>
            </a:pPr>
            <a:endParaRPr lang="en-US" sz="2400" b="1" dirty="0"/>
          </a:p>
        </p:txBody>
      </p:sp>
      <p:sp>
        <p:nvSpPr>
          <p:cNvPr id="18438" name="Title 8"/>
          <p:cNvSpPr>
            <a:spLocks noGrp="1"/>
          </p:cNvSpPr>
          <p:nvPr>
            <p:ph type="title"/>
          </p:nvPr>
        </p:nvSpPr>
        <p:spPr>
          <a:xfrm>
            <a:off x="881064" y="555526"/>
            <a:ext cx="7723384" cy="72008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l-GR" altLang="el-GR" sz="2400" b="1" u="sng" dirty="0" smtClean="0"/>
              <a:t>Τεχνολογία Εικονικής Πραγματικότητας </a:t>
            </a:r>
            <a:r>
              <a:rPr lang="el-GR" altLang="el-GR" sz="2400" b="1" u="sng" dirty="0" smtClean="0"/>
              <a:t> </a:t>
            </a:r>
            <a:br>
              <a:rPr lang="el-GR" altLang="el-GR" sz="2400" b="1" u="sng" dirty="0" smtClean="0"/>
            </a:br>
            <a:r>
              <a:rPr lang="en-US" altLang="el-GR" sz="2400" b="1" u="sng" dirty="0" smtClean="0"/>
              <a:t>VIRTUAL REALITY</a:t>
            </a:r>
            <a:r>
              <a:rPr lang="en-US" altLang="el-GR" sz="2400" b="1" u="sng" dirty="0" smtClean="0"/>
              <a:t> – 360 Stereoscopic</a:t>
            </a:r>
            <a:endParaRPr lang="el-GR" altLang="el-GR" sz="2400" b="1" u="sng" dirty="0" smtClean="0"/>
          </a:p>
        </p:txBody>
      </p:sp>
      <p:sp>
        <p:nvSpPr>
          <p:cNvPr id="3" name="Arrow: Right 2">
            <a:extLst>
              <a:ext uri="{FF2B5EF4-FFF2-40B4-BE49-F238E27FC236}"/>
            </a:extLst>
          </p:cNvPr>
          <p:cNvSpPr/>
          <p:nvPr/>
        </p:nvSpPr>
        <p:spPr>
          <a:xfrm>
            <a:off x="1457325" y="3529771"/>
            <a:ext cx="1530350" cy="432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8440" name="TextBox 3"/>
          <p:cNvSpPr txBox="1">
            <a:spLocks noChangeArrowheads="1"/>
          </p:cNvSpPr>
          <p:nvPr/>
        </p:nvSpPr>
        <p:spPr bwMode="auto">
          <a:xfrm>
            <a:off x="2987675" y="3407970"/>
            <a:ext cx="455624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l-GR" altLang="el-GR" sz="2400" b="1" dirty="0" smtClean="0">
                <a:solidFill>
                  <a:srgbClr val="0070C0"/>
                </a:solidFill>
              </a:rPr>
              <a:t>Το σύγχρονο εργαλείο μάρκετινγκ</a:t>
            </a:r>
          </a:p>
          <a:p>
            <a:r>
              <a:rPr lang="el-GR" altLang="el-GR" sz="2400" b="1" dirty="0" smtClean="0">
                <a:solidFill>
                  <a:srgbClr val="0070C0"/>
                </a:solidFill>
              </a:rPr>
              <a:t>&amp; προώθησης προϊόντων</a:t>
            </a:r>
            <a:endParaRPr lang="el-GR" altLang="el-GR" sz="2400" b="1" dirty="0">
              <a:solidFill>
                <a:srgbClr val="0070C0"/>
              </a:solidFill>
            </a:endParaRPr>
          </a:p>
          <a:p>
            <a:endParaRPr lang="el-GR" altLang="el-GR" dirty="0"/>
          </a:p>
        </p:txBody>
      </p:sp>
      <p:pic>
        <p:nvPicPr>
          <p:cNvPr id="18441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3"/>
          <a:stretch>
            <a:fillRect/>
          </a:stretch>
        </p:blipFill>
        <p:spPr bwMode="auto">
          <a:xfrm>
            <a:off x="1153071" y="3464645"/>
            <a:ext cx="951954" cy="713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Title 8"/>
          <p:cNvSpPr>
            <a:spLocks noGrp="1"/>
          </p:cNvSpPr>
          <p:nvPr>
            <p:ph type="title"/>
          </p:nvPr>
        </p:nvSpPr>
        <p:spPr>
          <a:xfrm>
            <a:off x="684214" y="1271438"/>
            <a:ext cx="6643687" cy="38219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l-GR" altLang="el-GR" sz="2400" b="1" u="sng" dirty="0" smtClean="0"/>
              <a:t>Προδιάθεση για την χρήση </a:t>
            </a:r>
            <a:r>
              <a:rPr lang="en-US" altLang="el-GR" sz="2400" b="1" u="sng" dirty="0" smtClean="0"/>
              <a:t>VR  </a:t>
            </a:r>
            <a:r>
              <a:rPr lang="el-GR" altLang="el-GR" sz="2400" b="1" u="sng" dirty="0" smtClean="0"/>
              <a:t/>
            </a:r>
            <a:br>
              <a:rPr lang="el-GR" altLang="el-GR" sz="2400" b="1" u="sng" dirty="0" smtClean="0"/>
            </a:br>
            <a:r>
              <a:rPr lang="el-GR" altLang="el-GR" sz="2400" b="1" u="sng" dirty="0" smtClean="0"/>
              <a:t>σε δείγμα παγκόσμιου πληθυσμού</a:t>
            </a:r>
          </a:p>
        </p:txBody>
      </p:sp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02"/>
          <a:stretch>
            <a:fillRect/>
          </a:stretch>
        </p:blipFill>
        <p:spPr bwMode="auto">
          <a:xfrm>
            <a:off x="684214" y="1761865"/>
            <a:ext cx="7038975" cy="2430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0580" y="3327834"/>
            <a:ext cx="11851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l-GR" sz="1200" dirty="0" smtClean="0"/>
              <a:t>Βρίσκουν το </a:t>
            </a:r>
            <a:r>
              <a:rPr lang="en-US" sz="1200" dirty="0" smtClean="0"/>
              <a:t>VR </a:t>
            </a:r>
            <a:endParaRPr lang="el-GR" sz="1200" dirty="0" smtClean="0"/>
          </a:p>
          <a:p>
            <a:pPr algn="ctr"/>
            <a:r>
              <a:rPr lang="el-GR" sz="1200" dirty="0" smtClean="0"/>
              <a:t>πολύ ελκυστικό</a:t>
            </a:r>
            <a:endParaRPr lang="el-GR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772914" y="3313219"/>
            <a:ext cx="1583062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l-GR" sz="1200" dirty="0" smtClean="0"/>
              <a:t>Θα «κατέβαζαν» στην </a:t>
            </a:r>
            <a:endParaRPr lang="en-US" sz="1200" dirty="0" smtClean="0"/>
          </a:p>
          <a:p>
            <a:pPr algn="ctr"/>
            <a:r>
              <a:rPr lang="el-GR" sz="1200" dirty="0" smtClean="0"/>
              <a:t>συσκευή τους </a:t>
            </a:r>
            <a:endParaRPr lang="en-US" sz="1200" dirty="0" smtClean="0"/>
          </a:p>
          <a:p>
            <a:pPr algn="ctr"/>
            <a:r>
              <a:rPr lang="en-US" sz="1200" dirty="0" smtClean="0"/>
              <a:t>VR</a:t>
            </a:r>
            <a:endParaRPr lang="en-US" sz="1200" dirty="0" smtClean="0"/>
          </a:p>
          <a:p>
            <a:pPr algn="ctr"/>
            <a:r>
              <a:rPr lang="el-GR" sz="1200" dirty="0" smtClean="0"/>
              <a:t>περιεχόμενο </a:t>
            </a:r>
            <a:endParaRPr lang="el-GR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4355976" y="3329140"/>
            <a:ext cx="161723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l-GR" sz="1200" dirty="0" smtClean="0"/>
              <a:t>Θα επισκεπτόντουσαν </a:t>
            </a:r>
          </a:p>
          <a:p>
            <a:pPr algn="ctr"/>
            <a:r>
              <a:rPr lang="el-GR" sz="1200" dirty="0" smtClean="0"/>
              <a:t>ένα γραφείο </a:t>
            </a:r>
          </a:p>
          <a:p>
            <a:pPr algn="ctr"/>
            <a:r>
              <a:rPr lang="el-GR" sz="1200" dirty="0" smtClean="0"/>
              <a:t>τουρισμού με </a:t>
            </a:r>
            <a:r>
              <a:rPr lang="en-US" sz="1200" dirty="0" smtClean="0"/>
              <a:t>VR</a:t>
            </a:r>
            <a:endParaRPr lang="el-GR" sz="12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916433" y="3337865"/>
            <a:ext cx="1942711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l-GR" sz="1200" dirty="0" smtClean="0"/>
              <a:t>Θα </a:t>
            </a:r>
            <a:r>
              <a:rPr lang="el-GR" sz="1200" dirty="0" smtClean="0"/>
              <a:t>αγόραζαν μία υπηρεσία </a:t>
            </a:r>
          </a:p>
          <a:p>
            <a:pPr algn="ctr"/>
            <a:r>
              <a:rPr lang="el-GR" sz="1200" dirty="0" smtClean="0"/>
              <a:t>ή προϊόν</a:t>
            </a:r>
            <a:endParaRPr lang="en-US" sz="1200" dirty="0" smtClean="0"/>
          </a:p>
          <a:p>
            <a:pPr algn="ctr"/>
            <a:r>
              <a:rPr lang="el-GR" sz="1200" dirty="0" smtClean="0"/>
              <a:t>αφού είχαν δοκιμάσει </a:t>
            </a:r>
            <a:endParaRPr lang="en-US" sz="1200" dirty="0" smtClean="0"/>
          </a:p>
          <a:p>
            <a:pPr algn="ctr"/>
            <a:r>
              <a:rPr lang="el-GR" sz="1200" dirty="0" smtClean="0"/>
              <a:t>την εμπειρία </a:t>
            </a:r>
            <a:r>
              <a:rPr lang="en-US" sz="1200" dirty="0" smtClean="0"/>
              <a:t>VR</a:t>
            </a:r>
            <a:endParaRPr lang="el-GR" sz="1200" dirty="0" smtClean="0"/>
          </a:p>
        </p:txBody>
      </p:sp>
      <p:pic>
        <p:nvPicPr>
          <p:cNvPr id="15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46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itle 8"/>
          <p:cNvSpPr>
            <a:spLocks noGrp="1"/>
          </p:cNvSpPr>
          <p:nvPr>
            <p:ph type="title"/>
          </p:nvPr>
        </p:nvSpPr>
        <p:spPr>
          <a:xfrm>
            <a:off x="684214" y="947738"/>
            <a:ext cx="6643687" cy="38219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l-GR" sz="2400" b="1" u="sng" smtClean="0"/>
              <a:t>Forecast VR and AR Spending by Region</a:t>
            </a:r>
            <a:endParaRPr lang="el-GR" altLang="el-GR" sz="2400" b="1" u="sng" smtClean="0"/>
          </a:p>
        </p:txBody>
      </p:sp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0"/>
          <a:stretch>
            <a:fillRect/>
          </a:stretch>
        </p:blipFill>
        <p:spPr bwMode="auto">
          <a:xfrm>
            <a:off x="684213" y="1329929"/>
            <a:ext cx="6932612" cy="2753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91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Title 8"/>
          <p:cNvSpPr>
            <a:spLocks noGrp="1"/>
          </p:cNvSpPr>
          <p:nvPr>
            <p:ph type="title"/>
          </p:nvPr>
        </p:nvSpPr>
        <p:spPr>
          <a:xfrm>
            <a:off x="684214" y="947738"/>
            <a:ext cx="6643687" cy="38219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l-GR" sz="2400" b="1" u="sng" smtClean="0"/>
              <a:t>Growth in Average Monthly</a:t>
            </a:r>
            <a:r>
              <a:rPr lang="el-GR" altLang="el-GR" sz="2400" b="1" u="sng" smtClean="0"/>
              <a:t> </a:t>
            </a:r>
            <a:r>
              <a:rPr lang="en-US" altLang="el-GR" sz="2400" b="1" u="sng" smtClean="0"/>
              <a:t>Unique Users VR/AR</a:t>
            </a:r>
            <a:endParaRPr lang="el-GR" altLang="el-GR" sz="2400" b="1" u="sng" smtClean="0"/>
          </a:p>
        </p:txBody>
      </p:sp>
      <p:pic>
        <p:nvPicPr>
          <p:cNvPr id="2253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1"/>
          <a:stretch>
            <a:fillRect/>
          </a:stretch>
        </p:blipFill>
        <p:spPr bwMode="auto">
          <a:xfrm>
            <a:off x="590550" y="1329928"/>
            <a:ext cx="73660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68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911227" y="1113235"/>
            <a:ext cx="7333182" cy="3564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l-GR" sz="2000" b="1" i="1" dirty="0" smtClean="0">
                <a:solidFill>
                  <a:srgbClr val="52A8DB"/>
                </a:solidFill>
              </a:rPr>
              <a:t>Εφαρμογές στην Βιομηχανία Ξυλείας</a:t>
            </a:r>
            <a:r>
              <a:rPr lang="en-US" sz="2000" b="1" i="1" dirty="0" smtClean="0">
                <a:solidFill>
                  <a:srgbClr val="52A8DB"/>
                </a:solidFill>
              </a:rPr>
              <a:t>:</a:t>
            </a:r>
            <a:r>
              <a:rPr lang="el-GR" sz="2000" b="1" i="1" dirty="0">
                <a:solidFill>
                  <a:srgbClr val="52A8DB"/>
                </a:solidFill>
              </a:rPr>
              <a:t/>
            </a:r>
            <a:br>
              <a:rPr lang="el-GR" sz="2000" b="1" i="1" dirty="0">
                <a:solidFill>
                  <a:srgbClr val="52A8DB"/>
                </a:solidFill>
              </a:rPr>
            </a:br>
            <a:r>
              <a:rPr lang="el-GR" sz="2000" b="1" dirty="0" smtClean="0"/>
              <a:t>Παράδειγμα  από τον κλάδο της ξυλείας – στην Σκωτία, μία τεράστια βιομηχανία που αποδίδει ετησίως περίπου </a:t>
            </a:r>
            <a:br>
              <a:rPr lang="el-GR" sz="2000" b="1" dirty="0" smtClean="0"/>
            </a:br>
            <a:r>
              <a:rPr lang="el-GR" sz="2000" b="1" dirty="0" smtClean="0"/>
              <a:t>1 δισεκατομμύριο βρετανικές λίρες στην οικονομία της χώρας</a:t>
            </a:r>
            <a:endParaRPr lang="el-GR" sz="2000" b="1" dirty="0" smtClean="0"/>
          </a:p>
          <a:p>
            <a:pPr marL="0" indent="0" eaLnBrk="1" hangingPunct="1">
              <a:buFont typeface="Arial" charset="0"/>
              <a:buNone/>
              <a:defRPr/>
            </a:pPr>
            <a:endParaRPr lang="en-US" sz="2000" b="1" dirty="0"/>
          </a:p>
          <a:p>
            <a:pPr marL="0" indent="0" eaLnBrk="1" hangingPunct="1">
              <a:buFont typeface="Arial" charset="0"/>
              <a:buNone/>
              <a:defRPr/>
            </a:pPr>
            <a:endParaRPr lang="en-US" sz="2000" b="1" dirty="0"/>
          </a:p>
        </p:txBody>
      </p:sp>
      <p:sp>
        <p:nvSpPr>
          <p:cNvPr id="23557" name="Title 8"/>
          <p:cNvSpPr>
            <a:spLocks noGrp="1"/>
          </p:cNvSpPr>
          <p:nvPr>
            <p:ph type="title"/>
          </p:nvPr>
        </p:nvSpPr>
        <p:spPr>
          <a:xfrm>
            <a:off x="881064" y="731044"/>
            <a:ext cx="6677025" cy="38219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l-GR" altLang="el-GR" sz="2400" b="1" u="sng" dirty="0" smtClean="0"/>
              <a:t>Παραδείγματα - Εφαρμογές:</a:t>
            </a: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90" y="2427734"/>
            <a:ext cx="3702388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03823" y="3382751"/>
            <a:ext cx="3931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4"/>
              </a:rPr>
              <a:t>https://</a:t>
            </a:r>
            <a:r>
              <a:rPr lang="en-US" sz="1400" dirty="0" smtClean="0">
                <a:hlinkClick r:id="rId4"/>
              </a:rPr>
              <a:t>www.youtube.com/watch?v=fWNBoFqBi7c</a:t>
            </a:r>
            <a:r>
              <a:rPr lang="en-US" sz="1400" dirty="0" smtClean="0"/>
              <a:t> </a:t>
            </a:r>
            <a:endParaRPr lang="el-GR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22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943248" y="987574"/>
            <a:ext cx="7777163" cy="3564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l-GR" sz="1800" b="1" i="1" dirty="0" smtClean="0">
                <a:solidFill>
                  <a:srgbClr val="52A8DB"/>
                </a:solidFill>
              </a:rPr>
              <a:t>Αυτοκινητοβιομηχανία:</a:t>
            </a:r>
            <a:br>
              <a:rPr lang="el-GR" sz="1800" b="1" i="1" dirty="0" smtClean="0">
                <a:solidFill>
                  <a:srgbClr val="52A8DB"/>
                </a:solidFill>
              </a:rPr>
            </a:br>
            <a:r>
              <a:rPr lang="el-GR" sz="1800" b="1" i="1" dirty="0" smtClean="0">
                <a:solidFill>
                  <a:srgbClr val="52A8DB"/>
                </a:solidFill>
              </a:rPr>
              <a:t>  </a:t>
            </a:r>
            <a:r>
              <a:rPr lang="el-GR" sz="1800" b="1" dirty="0" smtClean="0"/>
              <a:t>Το εργοστάσιο της </a:t>
            </a:r>
            <a:r>
              <a:rPr lang="en-US" sz="1800" b="1" dirty="0" smtClean="0"/>
              <a:t>TOYOTA </a:t>
            </a:r>
            <a:r>
              <a:rPr lang="el-GR" sz="1800" b="1" dirty="0" smtClean="0"/>
              <a:t>σε </a:t>
            </a:r>
            <a:r>
              <a:rPr lang="en-US" sz="1800" b="1" dirty="0" smtClean="0"/>
              <a:t>VR </a:t>
            </a:r>
            <a:r>
              <a:rPr lang="el-GR" sz="1800" b="1" dirty="0" smtClean="0"/>
              <a:t>παρουσίαση του εργοστασίου της στην Γαλλία,  </a:t>
            </a:r>
            <a:r>
              <a:rPr lang="el-GR" sz="1800" b="1" dirty="0" smtClean="0"/>
              <a:t>συνολικής έκτασης 35.000τμ, όπου οι υποψήφιοι αγοραστές έχουν την δυνατότητα να παρακολουθήσουν ολόκληρη την διαδικασία παραγωγής.</a:t>
            </a:r>
            <a:endParaRPr lang="en-US" sz="1800" b="1" dirty="0"/>
          </a:p>
        </p:txBody>
      </p:sp>
      <p:sp>
        <p:nvSpPr>
          <p:cNvPr id="24581" name="Title 8"/>
          <p:cNvSpPr>
            <a:spLocks noGrp="1"/>
          </p:cNvSpPr>
          <p:nvPr>
            <p:ph type="title"/>
          </p:nvPr>
        </p:nvSpPr>
        <p:spPr>
          <a:xfrm>
            <a:off x="881064" y="411510"/>
            <a:ext cx="6677025" cy="38219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l-GR" altLang="el-GR" sz="2400" b="1" u="sng" dirty="0" smtClean="0"/>
              <a:t>Παραδείγματα - Εφαρμογές: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9701"/>
            <a:ext cx="4093250" cy="281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84346" y="3207143"/>
            <a:ext cx="3848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https://</a:t>
            </a:r>
            <a:r>
              <a:rPr lang="en-US" sz="1400" dirty="0" smtClean="0">
                <a:hlinkClick r:id="rId3"/>
              </a:rPr>
              <a:t>www.youtube.com/watch?v=bvqDVjk56EI</a:t>
            </a:r>
            <a:r>
              <a:rPr lang="el-GR" sz="1400" dirty="0" smtClean="0"/>
              <a:t> </a:t>
            </a:r>
            <a:endParaRPr lang="el-GR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76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943248" y="987574"/>
            <a:ext cx="7777163" cy="3564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l-GR" sz="1800" b="1" i="1" dirty="0" smtClean="0">
                <a:solidFill>
                  <a:srgbClr val="52A8DB"/>
                </a:solidFill>
              </a:rPr>
              <a:t>Προώθηση Μπύρας:</a:t>
            </a:r>
            <a:br>
              <a:rPr lang="el-GR" sz="1800" b="1" i="1" dirty="0" smtClean="0">
                <a:solidFill>
                  <a:srgbClr val="52A8DB"/>
                </a:solidFill>
              </a:rPr>
            </a:br>
            <a:r>
              <a:rPr lang="el-GR" sz="1800" b="1" i="1" dirty="0" smtClean="0">
                <a:solidFill>
                  <a:srgbClr val="52A8DB"/>
                </a:solidFill>
              </a:rPr>
              <a:t>  </a:t>
            </a:r>
            <a:r>
              <a:rPr lang="el-GR" sz="1800" b="1" dirty="0" smtClean="0"/>
              <a:t>Διαφημιστικό σποτ εικονικής πραγματικότητας για την προώθηση μπύρας, σε Ιρλανδέζικο μπαρ</a:t>
            </a:r>
            <a:r>
              <a:rPr lang="el-GR" sz="1800" b="1" dirty="0" smtClean="0"/>
              <a:t>. </a:t>
            </a:r>
            <a:endParaRPr lang="en-US" sz="1800" b="1" dirty="0"/>
          </a:p>
        </p:txBody>
      </p:sp>
      <p:sp>
        <p:nvSpPr>
          <p:cNvPr id="24581" name="Title 8"/>
          <p:cNvSpPr>
            <a:spLocks noGrp="1"/>
          </p:cNvSpPr>
          <p:nvPr>
            <p:ph type="title"/>
          </p:nvPr>
        </p:nvSpPr>
        <p:spPr>
          <a:xfrm>
            <a:off x="881064" y="411510"/>
            <a:ext cx="6677025" cy="38219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l-GR" altLang="el-GR" sz="2400" b="1" u="sng" dirty="0" smtClean="0"/>
              <a:t>Παραδείγματα - Εφαρμογές: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3117" y="1923678"/>
            <a:ext cx="4034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www.youtube.com/watch?v=49pASGqpb7M</a:t>
            </a:r>
            <a:r>
              <a:rPr lang="en-US" sz="1400" dirty="0" smtClean="0"/>
              <a:t> </a:t>
            </a:r>
            <a:endParaRPr lang="el-GR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19532"/>
            <a:ext cx="3419475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381" y="2319532"/>
            <a:ext cx="3495192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18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911226" y="1329929"/>
            <a:ext cx="7777163" cy="172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l-GR" sz="2400" b="1" i="1" dirty="0" smtClean="0">
                <a:solidFill>
                  <a:srgbClr val="52A8DB"/>
                </a:solidFill>
              </a:rPr>
              <a:t>Από </a:t>
            </a:r>
            <a:r>
              <a:rPr lang="el-GR" sz="2400" b="1" i="1" dirty="0">
                <a:solidFill>
                  <a:srgbClr val="52A8DB"/>
                </a:solidFill>
              </a:rPr>
              <a:t>το </a:t>
            </a:r>
            <a:r>
              <a:rPr lang="el-GR" sz="2400" b="1" i="1" dirty="0" smtClean="0">
                <a:solidFill>
                  <a:srgbClr val="52A8DB"/>
                </a:solidFill>
              </a:rPr>
              <a:t>2016, έως και σήμερα:</a:t>
            </a:r>
            <a:r>
              <a:rPr lang="el-GR" sz="2400" b="1" i="1" dirty="0" smtClean="0">
                <a:solidFill>
                  <a:srgbClr val="52A8DB"/>
                </a:solidFill>
              </a:rPr>
              <a:t/>
            </a:r>
            <a:br>
              <a:rPr lang="el-GR" sz="2400" b="1" i="1" dirty="0" smtClean="0">
                <a:solidFill>
                  <a:srgbClr val="52A8DB"/>
                </a:solidFill>
              </a:rPr>
            </a:br>
            <a:r>
              <a:rPr lang="el-GR" sz="2400" b="1" dirty="0" smtClean="0"/>
              <a:t>… </a:t>
            </a:r>
            <a:r>
              <a:rPr lang="el-GR" sz="2400" b="1" dirty="0"/>
              <a:t>έχουν πουληθεί περισσότερα από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25.000.000</a:t>
            </a:r>
            <a:r>
              <a:rPr lang="el-GR" sz="2400" b="1" dirty="0"/>
              <a:t> γυαλιά</a:t>
            </a:r>
            <a:endParaRPr lang="en-US" sz="2400" b="1" dirty="0"/>
          </a:p>
          <a:p>
            <a:pPr marL="0" indent="0" eaLnBrk="1" hangingPunct="1">
              <a:buFont typeface="Arial" charset="0"/>
              <a:buNone/>
              <a:defRPr/>
            </a:pPr>
            <a:endParaRPr lang="el-GR" sz="2400" b="1" i="1" dirty="0">
              <a:solidFill>
                <a:srgbClr val="52A8DB"/>
              </a:solidFill>
            </a:endParaRPr>
          </a:p>
          <a:p>
            <a:pPr marL="1879600" indent="0" eaLnBrk="1" hangingPunct="1">
              <a:buFont typeface="Arial" charset="0"/>
              <a:buNone/>
              <a:defRPr/>
            </a:pPr>
            <a:r>
              <a:rPr lang="el-GR" sz="2400" b="1" i="1" dirty="0">
                <a:solidFill>
                  <a:srgbClr val="52A8DB"/>
                </a:solidFill>
              </a:rPr>
              <a:t>Με τις προβλέψεις για το 2018,… </a:t>
            </a:r>
            <a:r>
              <a:rPr lang="el-GR" sz="2400" b="1" i="1" dirty="0" smtClean="0">
                <a:solidFill>
                  <a:srgbClr val="52A8DB"/>
                </a:solidFill>
              </a:rPr>
              <a:t>:</a:t>
            </a:r>
            <a:br>
              <a:rPr lang="el-GR" sz="2400" b="1" i="1" dirty="0" smtClean="0">
                <a:solidFill>
                  <a:srgbClr val="52A8DB"/>
                </a:solidFill>
              </a:rPr>
            </a:br>
            <a:r>
              <a:rPr lang="el-GR" sz="2400" b="1" dirty="0" smtClean="0"/>
              <a:t>… </a:t>
            </a:r>
            <a:r>
              <a:rPr lang="el-GR" sz="2400" b="1" dirty="0"/>
              <a:t>να ξεπερνούν τα </a:t>
            </a:r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70.000.000</a:t>
            </a:r>
            <a:r>
              <a:rPr lang="el-GR" sz="2400" b="1" dirty="0"/>
              <a:t> πωλήσεις γυαλιών!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sz="2400" b="1" dirty="0"/>
          </a:p>
        </p:txBody>
      </p:sp>
      <p:sp>
        <p:nvSpPr>
          <p:cNvPr id="28677" name="Title 8"/>
          <p:cNvSpPr>
            <a:spLocks noGrp="1"/>
          </p:cNvSpPr>
          <p:nvPr>
            <p:ph type="title"/>
          </p:nvPr>
        </p:nvSpPr>
        <p:spPr>
          <a:xfrm>
            <a:off x="911226" y="897731"/>
            <a:ext cx="6677025" cy="38219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l-GR" altLang="el-GR" sz="2400" b="1" u="sng" dirty="0" smtClean="0"/>
              <a:t>Η Αγορά Σήμερα – Πωλήσεις Γυαλιών:</a:t>
            </a:r>
          </a:p>
        </p:txBody>
      </p:sp>
      <p:pic>
        <p:nvPicPr>
          <p:cNvPr id="28680" name="Picture 10" descr="Image result for vr glas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73" y="2499742"/>
            <a:ext cx="2004590" cy="148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92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911225" y="1334095"/>
            <a:ext cx="81978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l-GR" sz="2400" b="1" i="1" dirty="0"/>
              <a:t>Σε Διεθνείς </a:t>
            </a:r>
            <a:r>
              <a:rPr lang="el-GR" sz="2400" b="1" i="1" dirty="0" smtClean="0">
                <a:solidFill>
                  <a:schemeClr val="accent6">
                    <a:lumMod val="75000"/>
                  </a:schemeClr>
                </a:solidFill>
              </a:rPr>
              <a:t>Εκθέσεις </a:t>
            </a:r>
            <a:r>
              <a:rPr lang="el-GR" sz="2400" b="1" i="1" dirty="0"/>
              <a:t>για το </a:t>
            </a:r>
            <a:r>
              <a:rPr lang="el-GR" sz="2400" b="1" i="1" dirty="0" smtClean="0"/>
              <a:t>κοινό, όπως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Anuga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Sial</a:t>
            </a:r>
            <a:endParaRPr lang="el-GR" sz="240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l-GR" sz="2400" b="1" i="1" dirty="0"/>
              <a:t>Σε </a:t>
            </a:r>
            <a:r>
              <a:rPr lang="el-GR" sz="2400" b="1" i="1" dirty="0">
                <a:solidFill>
                  <a:schemeClr val="accent6">
                    <a:lumMod val="75000"/>
                  </a:schemeClr>
                </a:solidFill>
              </a:rPr>
              <a:t>Προωθητικές Ενέργειες</a:t>
            </a:r>
            <a:r>
              <a:rPr lang="el-GR" sz="2400" b="1" i="1" dirty="0">
                <a:solidFill>
                  <a:srgbClr val="00B0F0"/>
                </a:solidFill>
              </a:rPr>
              <a:t> </a:t>
            </a:r>
            <a:r>
              <a:rPr lang="el-GR" sz="2400" b="1" i="1" dirty="0"/>
              <a:t>που απευθύνονται </a:t>
            </a:r>
            <a:r>
              <a:rPr lang="el-GR" sz="2400" b="1" i="1" dirty="0" smtClean="0"/>
              <a:t>στο αγοραστικό κοινό</a:t>
            </a:r>
            <a:endParaRPr lang="el-GR" sz="2400" b="1" i="1" dirty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l-GR" sz="2400" b="1" i="1" dirty="0"/>
              <a:t>Σε </a:t>
            </a:r>
            <a:r>
              <a:rPr lang="el-GR" sz="2400" b="1" i="1" dirty="0">
                <a:solidFill>
                  <a:schemeClr val="accent6">
                    <a:lumMod val="75000"/>
                  </a:schemeClr>
                </a:solidFill>
              </a:rPr>
              <a:t>Παρουσιάσεις</a:t>
            </a:r>
            <a:r>
              <a:rPr lang="el-GR" sz="2400" b="1" i="1" dirty="0"/>
              <a:t> σε </a:t>
            </a:r>
            <a:r>
              <a:rPr lang="el-GR" sz="2400" b="1" i="1" dirty="0" smtClean="0"/>
              <a:t>επαγγελματίες</a:t>
            </a:r>
            <a:endParaRPr lang="el-GR" sz="2400" b="1" i="1" dirty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l-GR" sz="2400" b="1" i="1" dirty="0"/>
              <a:t>Σε </a:t>
            </a:r>
            <a:r>
              <a:rPr lang="el-GR" sz="2400" b="1" i="1" dirty="0">
                <a:solidFill>
                  <a:schemeClr val="accent6">
                    <a:lumMod val="75000"/>
                  </a:schemeClr>
                </a:solidFill>
              </a:rPr>
              <a:t>Επιχειρηματικές Συναντήσεις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l-GR" sz="2400" b="1" i="1" dirty="0"/>
              <a:t>Σε </a:t>
            </a:r>
            <a:r>
              <a:rPr lang="el-GR" sz="2400" b="1" i="1" dirty="0">
                <a:solidFill>
                  <a:schemeClr val="accent6">
                    <a:lumMod val="75000"/>
                  </a:schemeClr>
                </a:solidFill>
              </a:rPr>
              <a:t>Συνεντεύξεις Τύπου </a:t>
            </a:r>
            <a:r>
              <a:rPr lang="el-GR" sz="2400" b="1" i="1" dirty="0"/>
              <a:t>&amp; Παρουσιάσεις σε ΜΜΕ</a:t>
            </a:r>
          </a:p>
        </p:txBody>
      </p:sp>
      <p:sp>
        <p:nvSpPr>
          <p:cNvPr id="31749" name="Title 8"/>
          <p:cNvSpPr>
            <a:spLocks noGrp="1"/>
          </p:cNvSpPr>
          <p:nvPr>
            <p:ph type="title"/>
          </p:nvPr>
        </p:nvSpPr>
        <p:spPr>
          <a:xfrm>
            <a:off x="911226" y="843558"/>
            <a:ext cx="6677025" cy="382191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l-GR" altLang="el-GR" sz="2400" b="1" u="sng" dirty="0" smtClean="0">
                <a:solidFill>
                  <a:srgbClr val="52A8DB"/>
                </a:solidFill>
              </a:rPr>
              <a:t>Τρόποι Αξιοποίησης </a:t>
            </a:r>
            <a:r>
              <a:rPr lang="en-US" altLang="el-GR" sz="2400" b="1" u="sng" dirty="0" smtClean="0">
                <a:solidFill>
                  <a:srgbClr val="52A8DB"/>
                </a:solidFill>
              </a:rPr>
              <a:t>VR</a:t>
            </a:r>
            <a:endParaRPr lang="el-GR" altLang="el-GR" sz="2400" b="1" u="sng" dirty="0" smtClean="0">
              <a:solidFill>
                <a:srgbClr val="52A8DB"/>
              </a:solidFill>
            </a:endParaRP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34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911225" y="1334095"/>
            <a:ext cx="5388967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400" b="1" i="1" dirty="0"/>
              <a:t>YouTube.com</a:t>
            </a:r>
            <a:endParaRPr lang="el-GR" sz="2400" b="1" i="1" dirty="0"/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400" b="1" i="1" dirty="0" err="1"/>
              <a:t>Vimeo</a:t>
            </a:r>
            <a:endParaRPr lang="el-GR" sz="2400" b="1" i="1" dirty="0"/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400" b="1" i="1" dirty="0"/>
              <a:t>Facebook</a:t>
            </a:r>
            <a:endParaRPr lang="el-GR" sz="2400" b="1" i="1" dirty="0"/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l-GR" sz="2400" b="1" i="1" dirty="0"/>
              <a:t>Ως </a:t>
            </a:r>
            <a:r>
              <a:rPr lang="en-US" sz="2400" b="1" i="1" dirty="0"/>
              <a:t>Link </a:t>
            </a:r>
            <a:r>
              <a:rPr lang="el-GR" sz="2400" b="1" i="1" dirty="0"/>
              <a:t>από οποιαδήποτε </a:t>
            </a:r>
            <a:r>
              <a:rPr lang="en-US" sz="2400" b="1" i="1" dirty="0" smtClean="0"/>
              <a:t/>
            </a:r>
            <a:br>
              <a:rPr lang="en-US" sz="2400" b="1" i="1" dirty="0" smtClean="0"/>
            </a:br>
            <a:r>
              <a:rPr lang="el-GR" sz="2400" b="1" i="1" dirty="0" smtClean="0"/>
              <a:t>ιστοσελίδα</a:t>
            </a:r>
            <a:endParaRPr lang="el-GR" sz="240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en-US" sz="2400" b="1" i="1" dirty="0"/>
              <a:t>Offline</a:t>
            </a:r>
          </a:p>
        </p:txBody>
      </p:sp>
      <p:sp>
        <p:nvSpPr>
          <p:cNvPr id="31749" name="Title 8"/>
          <p:cNvSpPr>
            <a:spLocks noGrp="1"/>
          </p:cNvSpPr>
          <p:nvPr>
            <p:ph type="title"/>
          </p:nvPr>
        </p:nvSpPr>
        <p:spPr>
          <a:xfrm>
            <a:off x="911226" y="843558"/>
            <a:ext cx="6677025" cy="382191"/>
          </a:xfrm>
        </p:spPr>
        <p:txBody>
          <a:bodyPr>
            <a:normAutofit fontScale="90000"/>
          </a:bodyPr>
          <a:lstStyle/>
          <a:p>
            <a:pPr algn="l"/>
            <a:r>
              <a:rPr lang="el-GR" altLang="el-GR" sz="2400" b="1" u="sng" dirty="0">
                <a:solidFill>
                  <a:srgbClr val="52A8DB"/>
                </a:solidFill>
              </a:rPr>
              <a:t>Πλατφόρμες από όπου μπορεί να προβληθεί το VR:</a:t>
            </a:r>
            <a:endParaRPr lang="el-GR" altLang="el-GR" sz="2400" b="1" u="sng" dirty="0" smtClean="0">
              <a:solidFill>
                <a:srgbClr val="52A8DB"/>
              </a:solidFill>
            </a:endParaRP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79662"/>
            <a:ext cx="3312368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39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755277" y="915566"/>
            <a:ext cx="7777163" cy="217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Arial" charset="0"/>
              <a:buNone/>
              <a:defRPr/>
            </a:pPr>
            <a:r>
              <a:rPr lang="el-GR" sz="2400" b="1" i="1" dirty="0"/>
              <a:t>  Η εταιρία </a:t>
            </a:r>
            <a:r>
              <a:rPr lang="en-US" sz="2400" b="1" i="1" dirty="0" smtClean="0"/>
              <a:t>North Events </a:t>
            </a:r>
            <a:r>
              <a:rPr lang="el-GR" sz="2400" b="1" i="1" dirty="0" smtClean="0"/>
              <a:t>είναι η </a:t>
            </a:r>
            <a:r>
              <a:rPr lang="el-GR" sz="2400" b="1" i="1" dirty="0" smtClean="0">
                <a:solidFill>
                  <a:schemeClr val="accent6">
                    <a:lumMod val="75000"/>
                  </a:schemeClr>
                </a:solidFill>
              </a:rPr>
              <a:t>πρώτη</a:t>
            </a:r>
            <a:r>
              <a:rPr lang="el-GR" sz="2400" b="1" i="1" dirty="0" smtClean="0"/>
              <a:t> </a:t>
            </a:r>
            <a:r>
              <a:rPr lang="el-GR" sz="2400" b="1" i="1" dirty="0"/>
              <a:t>στην Ελλάδα </a:t>
            </a:r>
            <a:r>
              <a:rPr lang="el-GR" sz="2400" b="1" i="1" dirty="0" smtClean="0"/>
              <a:t>που προσφέρει σε ελληνικές επιχειρήσεις, σε οργανισμούς και φορείς την τεχνολογία </a:t>
            </a:r>
            <a:r>
              <a:rPr lang="en-US" sz="2400" b="1" i="1" dirty="0" smtClean="0"/>
              <a:t>Virtual Reality</a:t>
            </a:r>
            <a:r>
              <a:rPr lang="el-GR" sz="2400" b="1" i="1" dirty="0" smtClean="0"/>
              <a:t> ως </a:t>
            </a:r>
            <a:r>
              <a:rPr lang="en-US" sz="2400" b="1" i="1" dirty="0" smtClean="0"/>
              <a:t> </a:t>
            </a:r>
            <a:r>
              <a:rPr lang="el-GR" sz="2400" b="1" i="1" dirty="0" smtClean="0"/>
              <a:t>«</a:t>
            </a:r>
            <a:r>
              <a:rPr lang="el-GR" sz="2400" b="1" i="1" dirty="0" smtClean="0">
                <a:solidFill>
                  <a:schemeClr val="accent6">
                    <a:lumMod val="75000"/>
                  </a:schemeClr>
                </a:solidFill>
              </a:rPr>
              <a:t>το </a:t>
            </a:r>
            <a:r>
              <a:rPr lang="el-GR" sz="2400" b="1" i="1" dirty="0">
                <a:solidFill>
                  <a:schemeClr val="accent6">
                    <a:lumMod val="75000"/>
                  </a:schemeClr>
                </a:solidFill>
              </a:rPr>
              <a:t>αμεσότερο εργαλείο </a:t>
            </a:r>
            <a:r>
              <a:rPr lang="el-GR" sz="2400" b="1" i="1" dirty="0" smtClean="0">
                <a:solidFill>
                  <a:schemeClr val="accent6">
                    <a:lumMod val="75000"/>
                  </a:schemeClr>
                </a:solidFill>
              </a:rPr>
              <a:t>πώλησης</a:t>
            </a:r>
            <a:r>
              <a:rPr lang="el-GR" sz="2400" b="1" i="1" dirty="0" smtClean="0"/>
              <a:t>».</a:t>
            </a:r>
            <a:r>
              <a:rPr lang="el-GR" sz="2400" b="1" i="1" dirty="0"/>
              <a:t/>
            </a:r>
            <a:br>
              <a:rPr lang="el-GR" sz="2400" b="1" i="1" dirty="0"/>
            </a:br>
            <a:r>
              <a:rPr lang="el-GR" sz="2400" b="1" i="1" dirty="0"/>
              <a:t/>
            </a:r>
            <a:br>
              <a:rPr lang="el-GR" sz="2400" b="1" i="1" dirty="0"/>
            </a:br>
            <a:r>
              <a:rPr lang="el-GR" sz="2000" b="1" u="sng" dirty="0"/>
              <a:t>Η </a:t>
            </a:r>
            <a:r>
              <a:rPr lang="en-US" sz="2000" b="1" u="sng" dirty="0" smtClean="0"/>
              <a:t>North Events </a:t>
            </a:r>
            <a:r>
              <a:rPr lang="el-GR" sz="2000" b="1" u="sng" dirty="0" smtClean="0"/>
              <a:t>είναι η μοναδική </a:t>
            </a:r>
            <a:r>
              <a:rPr lang="el-GR" sz="2000" b="1" u="sng" dirty="0"/>
              <a:t>εταιρία στην Ελλάδα </a:t>
            </a:r>
            <a:endParaRPr lang="el-GR" sz="2000" b="1" u="sng" dirty="0" smtClean="0"/>
          </a:p>
          <a:p>
            <a:pPr marL="0" indent="0" algn="ctr" eaLnBrk="1" hangingPunct="1">
              <a:buFont typeface="Arial" charset="0"/>
              <a:buNone/>
              <a:defRPr/>
            </a:pPr>
            <a:r>
              <a:rPr lang="el-GR" sz="2000" b="1" u="sng" dirty="0" smtClean="0"/>
              <a:t>Μέλος </a:t>
            </a:r>
            <a:r>
              <a:rPr lang="el-GR" sz="2000" b="1" u="sng" dirty="0"/>
              <a:t>του </a:t>
            </a:r>
            <a:r>
              <a:rPr lang="en-US" sz="2000" b="1" u="sng" dirty="0"/>
              <a:t>VR/AR Assoc</a:t>
            </a:r>
            <a:r>
              <a:rPr lang="en-US" sz="2000" b="1" dirty="0"/>
              <a:t>iation</a:t>
            </a:r>
          </a:p>
        </p:txBody>
      </p:sp>
      <p:pic>
        <p:nvPicPr>
          <p:cNvPr id="3072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579862"/>
            <a:ext cx="1944216" cy="52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101204"/>
            <a:ext cx="1295821" cy="28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470446" y="295399"/>
            <a:ext cx="1365250" cy="1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1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2400" b="1" dirty="0">
              <a:solidFill>
                <a:srgbClr val="52A8DB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4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Subtitle 2"/>
          <p:cNvSpPr txBox="1">
            <a:spLocks/>
          </p:cNvSpPr>
          <p:nvPr/>
        </p:nvSpPr>
        <p:spPr bwMode="auto">
          <a:xfrm>
            <a:off x="911225" y="1762497"/>
            <a:ext cx="81978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l-GR" altLang="el-GR" sz="2400" b="1" i="1" dirty="0" smtClean="0"/>
              <a:t>Η </a:t>
            </a:r>
            <a:r>
              <a:rPr lang="en-US" altLang="el-GR" sz="2400" b="1" i="1" dirty="0" smtClean="0"/>
              <a:t>North Events </a:t>
            </a:r>
            <a:r>
              <a:rPr lang="el-GR" altLang="el-GR" sz="2400" b="1" i="1" dirty="0" smtClean="0"/>
              <a:t>σε συνεργασία με την </a:t>
            </a:r>
            <a:r>
              <a:rPr lang="en-US" altLang="el-GR" sz="2400" b="1" i="1" dirty="0" smtClean="0"/>
              <a:t>Future Need </a:t>
            </a:r>
            <a:r>
              <a:rPr lang="el-GR" altLang="el-GR" sz="2400" b="1" i="1" dirty="0" smtClean="0"/>
              <a:t>έχει δημιουργήσει την πρώτη πλατφόρμα </a:t>
            </a:r>
            <a:r>
              <a:rPr lang="el-GR" altLang="el-GR" sz="2400" b="1" i="1" dirty="0" smtClean="0"/>
              <a:t>για την προώθηση του ελληνικού τουρισμού, ο πρώτος κόμβος </a:t>
            </a:r>
            <a:r>
              <a:rPr lang="en-US" altLang="el-GR" sz="2400" b="1" i="1" dirty="0"/>
              <a:t>VR VISIT GREECE</a:t>
            </a:r>
            <a:r>
              <a:rPr lang="el-GR" altLang="el-GR" sz="2400" b="1" i="1" dirty="0"/>
              <a:t>:</a:t>
            </a:r>
            <a:endParaRPr lang="en-US" altLang="el-GR" sz="2400" b="1" i="1" dirty="0"/>
          </a:p>
        </p:txBody>
      </p:sp>
      <p:sp>
        <p:nvSpPr>
          <p:cNvPr id="32774" name="Title 8"/>
          <p:cNvSpPr txBox="1">
            <a:spLocks/>
          </p:cNvSpPr>
          <p:nvPr/>
        </p:nvSpPr>
        <p:spPr bwMode="auto">
          <a:xfrm>
            <a:off x="2560053" y="1477498"/>
            <a:ext cx="3600031" cy="205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l-GR" b="1" i="1" dirty="0">
                <a:solidFill>
                  <a:srgbClr val="52A8DB"/>
                </a:solidFill>
              </a:rPr>
              <a:t>The Greek VR Content Provider</a:t>
            </a:r>
            <a:endParaRPr lang="el-GR" altLang="el-GR" b="1" i="1" dirty="0">
              <a:solidFill>
                <a:srgbClr val="52A8DB"/>
              </a:solidFill>
            </a:endParaRPr>
          </a:p>
        </p:txBody>
      </p:sp>
      <p:sp>
        <p:nvSpPr>
          <p:cNvPr id="32775" name="Subtitle 2"/>
          <p:cNvSpPr>
            <a:spLocks noGrp="1"/>
          </p:cNvSpPr>
          <p:nvPr>
            <p:ph idx="1"/>
          </p:nvPr>
        </p:nvSpPr>
        <p:spPr>
          <a:xfrm>
            <a:off x="3305276" y="1207566"/>
            <a:ext cx="2302022" cy="262631"/>
          </a:xfrm>
        </p:spPr>
        <p:txBody>
          <a:bodyPr>
            <a:normAutofit fontScale="32500" lnSpcReduction="20000"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en-US" altLang="el-GR" sz="4400" b="1" dirty="0" smtClean="0"/>
              <a:t>www.vrvisitgreece.com</a:t>
            </a:r>
            <a:endParaRPr lang="el-GR" altLang="el-GR" sz="4400" b="1" dirty="0" smtClean="0"/>
          </a:p>
          <a:p>
            <a:pPr marL="0" indent="0" eaLnBrk="1" hangingPunct="1">
              <a:buFont typeface="Arial" charset="0"/>
              <a:buNone/>
            </a:pPr>
            <a:endParaRPr lang="el-GR" altLang="el-GR" sz="1400" dirty="0" smtClean="0"/>
          </a:p>
          <a:p>
            <a:pPr marL="0" indent="0" eaLnBrk="1" hangingPunct="1">
              <a:buFont typeface="Arial" charset="0"/>
              <a:buNone/>
            </a:pPr>
            <a:endParaRPr lang="el-GR" altLang="el-GR" sz="1400" dirty="0" smtClean="0"/>
          </a:p>
          <a:p>
            <a:pPr marL="0" indent="0" eaLnBrk="1" hangingPunct="1">
              <a:buFont typeface="Arial" charset="0"/>
              <a:buNone/>
            </a:pPr>
            <a:endParaRPr lang="en-US" altLang="el-GR" sz="2400" b="1" dirty="0" smtClean="0"/>
          </a:p>
        </p:txBody>
      </p:sp>
      <p:sp>
        <p:nvSpPr>
          <p:cNvPr id="2" name="TextBox 1">
            <a:extLst>
              <a:ext uri="{FF2B5EF4-FFF2-40B4-BE49-F238E27FC236}"/>
            </a:extLst>
          </p:cNvPr>
          <p:cNvSpPr txBox="1"/>
          <p:nvPr/>
        </p:nvSpPr>
        <p:spPr>
          <a:xfrm>
            <a:off x="2060352" y="3059544"/>
            <a:ext cx="4887912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Τί είναι το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vrvisitgreece.com?</a:t>
            </a:r>
            <a:endParaRPr lang="el-GR" sz="2000" b="1" dirty="0">
              <a:solidFill>
                <a:schemeClr val="accent6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l-GR" sz="2000" b="1" i="1" dirty="0">
                <a:cs typeface="Arial" panose="020B0604020202020204" pitchFamily="34" charset="0"/>
              </a:rPr>
              <a:t>πλατφόρμα + </a:t>
            </a:r>
            <a:r>
              <a:rPr lang="en-US" sz="2000" b="1" i="1" dirty="0">
                <a:cs typeface="Arial" panose="020B0604020202020204" pitchFamily="34" charset="0"/>
              </a:rPr>
              <a:t>database VR</a:t>
            </a:r>
            <a:endParaRPr lang="el-GR" sz="2000" b="1" i="1" dirty="0"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el-GR" sz="2000" b="1" i="1" dirty="0">
                <a:solidFill>
                  <a:srgbClr val="00B0F0"/>
                </a:solidFill>
                <a:cs typeface="Arial" panose="020B0604020202020204" pitchFamily="34" charset="0"/>
              </a:rPr>
              <a:t>για </a:t>
            </a:r>
            <a:r>
              <a:rPr lang="en-US" sz="2000" b="1" i="1" dirty="0">
                <a:solidFill>
                  <a:srgbClr val="00B0F0"/>
                </a:solidFill>
                <a:cs typeface="Arial" panose="020B0604020202020204" pitchFamily="34" charset="0"/>
              </a:rPr>
              <a:t>tour operators – </a:t>
            </a:r>
            <a:r>
              <a:rPr lang="el-GR" sz="2000" b="1" i="1" dirty="0">
                <a:solidFill>
                  <a:srgbClr val="00B0F0"/>
                </a:solidFill>
                <a:cs typeface="Arial" panose="020B0604020202020204" pitchFamily="34" charset="0"/>
              </a:rPr>
              <a:t>τουριστικά γραφεία &amp;</a:t>
            </a:r>
            <a:r>
              <a:rPr lang="en-US" sz="2000" b="1" i="1" dirty="0">
                <a:solidFill>
                  <a:srgbClr val="00B0F0"/>
                </a:solidFill>
                <a:cs typeface="Arial" panose="020B0604020202020204" pitchFamily="34" charset="0"/>
              </a:rPr>
              <a:t> </a:t>
            </a:r>
            <a:r>
              <a:rPr lang="el-GR" sz="2000" b="1" i="1" dirty="0">
                <a:solidFill>
                  <a:srgbClr val="00B0F0"/>
                </a:solidFill>
                <a:cs typeface="Arial" panose="020B0604020202020204" pitchFamily="34" charset="0"/>
              </a:rPr>
              <a:t>επισκέπτες</a:t>
            </a:r>
          </a:p>
          <a:p>
            <a:pPr>
              <a:defRPr/>
            </a:pPr>
            <a:endParaRPr lang="el-GR" dirty="0">
              <a:cs typeface="Arial" panose="020B0604020202020204" pitchFamily="34" charset="0"/>
            </a:endParaRPr>
          </a:p>
        </p:txBody>
      </p:sp>
      <p:pic>
        <p:nvPicPr>
          <p:cNvPr id="32777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487" y="339502"/>
            <a:ext cx="2303601" cy="848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4805432"/>
            <a:ext cx="1048348" cy="2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88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47" y="1787696"/>
            <a:ext cx="2376264" cy="492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itle 2">
            <a:extLst>
              <a:ext uri="{FF2B5EF4-FFF2-40B4-BE49-F238E27FC236}"/>
            </a:extLst>
          </p:cNvPr>
          <p:cNvSpPr txBox="1">
            <a:spLocks/>
          </p:cNvSpPr>
          <p:nvPr/>
        </p:nvSpPr>
        <p:spPr bwMode="auto">
          <a:xfrm>
            <a:off x="3458093" y="2139702"/>
            <a:ext cx="1889101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  <a:defRPr/>
            </a:pPr>
            <a:r>
              <a:rPr lang="en-US" sz="1800" b="1" i="1" dirty="0">
                <a:solidFill>
                  <a:srgbClr val="52A8DB"/>
                </a:solidFill>
                <a:latin typeface="+mj-lt"/>
              </a:rPr>
              <a:t>Always Inspired</a:t>
            </a:r>
            <a:endParaRPr lang="en-US" sz="4000" b="1" dirty="0">
              <a:solidFill>
                <a:srgbClr val="52A8DB"/>
              </a:solidFill>
            </a:endParaRPr>
          </a:p>
        </p:txBody>
      </p:sp>
      <p:sp>
        <p:nvSpPr>
          <p:cNvPr id="17414" name="Title 8"/>
          <p:cNvSpPr txBox="1">
            <a:spLocks/>
          </p:cNvSpPr>
          <p:nvPr/>
        </p:nvSpPr>
        <p:spPr bwMode="auto">
          <a:xfrm>
            <a:off x="736601" y="2465834"/>
            <a:ext cx="7364413" cy="125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l-GR" sz="2400" b="1" i="1" dirty="0" smtClean="0"/>
              <a:t>The Greek VR Content Provider</a:t>
            </a:r>
            <a:r>
              <a:rPr lang="el-GR" altLang="el-GR" sz="2400" b="1" i="1" dirty="0" smtClean="0"/>
              <a:t/>
            </a:r>
            <a:br>
              <a:rPr lang="el-GR" altLang="el-GR" sz="2400" b="1" i="1" dirty="0" smtClean="0"/>
            </a:br>
            <a:endParaRPr lang="en-US" altLang="el-GR" sz="2400" b="1" i="1" dirty="0"/>
          </a:p>
          <a:p>
            <a:pPr algn="ctr" eaLnBrk="1" hangingPunct="1"/>
            <a:r>
              <a:rPr lang="el-GR" altLang="el-GR" sz="3200" b="1" u="sng" dirty="0" smtClean="0"/>
              <a:t>ΕΥΧΑΡΙΣΤΟΥΜΕ!</a:t>
            </a:r>
            <a:endParaRPr lang="el-GR" altLang="el-GR" sz="3200" b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182" y="872557"/>
            <a:ext cx="2671794" cy="5468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41378" y="1419622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Powered By: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991108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281</Words>
  <Application>Microsoft Office PowerPoint</Application>
  <PresentationFormat>On-screen Show (16:9)</PresentationFormat>
  <Paragraphs>69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Τεχνολογία Εικονικής Πραγματικότητας   VIRTUAL REALITY – 360 Stereoscopic</vt:lpstr>
      <vt:lpstr>Προδιάθεση για την χρήση VR   σε δείγμα παγκόσμιου πληθυσμού</vt:lpstr>
      <vt:lpstr>Forecast VR and AR Spending by Region</vt:lpstr>
      <vt:lpstr>Growth in Average Monthly Unique Users VR/AR</vt:lpstr>
      <vt:lpstr>Παραδείγματα - Εφαρμογές:</vt:lpstr>
      <vt:lpstr>Παραδείγματα - Εφαρμογές:</vt:lpstr>
      <vt:lpstr>Παραδείγματα - Εφαρμογές:</vt:lpstr>
      <vt:lpstr>Η Αγορά Σήμερα – Πωλήσεις Γυαλιών:</vt:lpstr>
      <vt:lpstr>Τρόποι Αξιοποίησης VR</vt:lpstr>
      <vt:lpstr>Πλατφόρμες από όπου μπορεί να προβληθεί το VR: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Τεχνολογία VIRTUAL REALITY  - 360 Stereoscopic</dc:title>
  <dc:creator>Alexia</dc:creator>
  <cp:lastModifiedBy>Alexia</cp:lastModifiedBy>
  <cp:revision>26</cp:revision>
  <dcterms:created xsi:type="dcterms:W3CDTF">2017-06-30T07:37:51Z</dcterms:created>
  <dcterms:modified xsi:type="dcterms:W3CDTF">2018-06-18T09:31:32Z</dcterms:modified>
</cp:coreProperties>
</file>