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8" r:id="rId3"/>
    <p:sldId id="299" r:id="rId4"/>
    <p:sldId id="301" r:id="rId5"/>
    <p:sldId id="303" r:id="rId6"/>
    <p:sldId id="304" r:id="rId7"/>
    <p:sldId id="314" r:id="rId8"/>
    <p:sldId id="313" r:id="rId9"/>
    <p:sldId id="317" r:id="rId10"/>
    <p:sldId id="311" r:id="rId11"/>
    <p:sldId id="292" r:id="rId12"/>
  </p:sldIdLst>
  <p:sldSz cx="9144000" cy="5143500" type="screen16x9"/>
  <p:notesSz cx="6797675" cy="9928225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40" userDrawn="1">
          <p15:clr>
            <a:srgbClr val="A4A3A4"/>
          </p15:clr>
        </p15:guide>
        <p15:guide id="2" orient="horz" pos="4092" userDrawn="1">
          <p15:clr>
            <a:srgbClr val="A4A3A4"/>
          </p15:clr>
        </p15:guide>
        <p15:guide id="3" orient="horz" pos="1494" userDrawn="1">
          <p15:clr>
            <a:srgbClr val="A4A3A4"/>
          </p15:clr>
        </p15:guide>
        <p15:guide id="4" orient="horz" pos="1326" userDrawn="1">
          <p15:clr>
            <a:srgbClr val="A4A3A4"/>
          </p15:clr>
        </p15:guide>
        <p15:guide id="5" orient="horz" pos="414" userDrawn="1">
          <p15:clr>
            <a:srgbClr val="A4A3A4"/>
          </p15:clr>
        </p15:guide>
        <p15:guide id="6" orient="horz" pos="3906" userDrawn="1">
          <p15:clr>
            <a:srgbClr val="A4A3A4"/>
          </p15:clr>
        </p15:guide>
        <p15:guide id="7" orient="horz" pos="1164" userDrawn="1">
          <p15:clr>
            <a:srgbClr val="A4A3A4"/>
          </p15:clr>
        </p15:guide>
        <p15:guide id="8" orient="horz" pos="3712" userDrawn="1">
          <p15:clr>
            <a:srgbClr val="A4A3A4"/>
          </p15:clr>
        </p15:guide>
        <p15:guide id="9" pos="275" userDrawn="1">
          <p15:clr>
            <a:srgbClr val="A4A3A4"/>
          </p15:clr>
        </p15:guide>
        <p15:guide id="10" pos="7407" userDrawn="1">
          <p15:clr>
            <a:srgbClr val="A4A3A4"/>
          </p15:clr>
        </p15:guide>
        <p15:guide id="11" pos="6925" userDrawn="1">
          <p15:clr>
            <a:srgbClr val="A4A3A4"/>
          </p15:clr>
        </p15:guide>
        <p15:guide id="12" pos="6867" userDrawn="1">
          <p15:clr>
            <a:srgbClr val="A4A3A4"/>
          </p15:clr>
        </p15:guide>
        <p15:guide id="13" pos="6381" userDrawn="1">
          <p15:clr>
            <a:srgbClr val="A4A3A4"/>
          </p15:clr>
        </p15:guide>
        <p15:guide id="14" pos="6323" userDrawn="1">
          <p15:clr>
            <a:srgbClr val="A4A3A4"/>
          </p15:clr>
        </p15:guide>
        <p15:guide id="15" pos="3903" userDrawn="1">
          <p15:clr>
            <a:srgbClr val="A4A3A4"/>
          </p15:clr>
        </p15:guide>
        <p15:guide id="16" pos="37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2" autoAdjust="0"/>
  </p:normalViewPr>
  <p:slideViewPr>
    <p:cSldViewPr snapToGrid="0" snapToObjects="1" showGuides="1">
      <p:cViewPr varScale="1">
        <p:scale>
          <a:sx n="95" d="100"/>
          <a:sy n="95" d="100"/>
        </p:scale>
        <p:origin x="-360" y="-66"/>
      </p:cViewPr>
      <p:guideLst>
        <p:guide orient="horz" pos="2880"/>
        <p:guide orient="horz" pos="3069"/>
        <p:guide orient="horz" pos="1121"/>
        <p:guide orient="horz" pos="995"/>
        <p:guide orient="horz" pos="311"/>
        <p:guide orient="horz" pos="2930"/>
        <p:guide orient="horz" pos="873"/>
        <p:guide orient="horz" pos="2784"/>
        <p:guide pos="206"/>
        <p:guide pos="5555"/>
        <p:guide pos="5194"/>
        <p:guide pos="5150"/>
        <p:guide pos="4786"/>
        <p:guide pos="4742"/>
        <p:guide pos="2927"/>
        <p:guide pos="283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3" d="100"/>
          <a:sy n="43" d="100"/>
        </p:scale>
        <p:origin x="-2796" y="-108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455EC492-FB4E-40F0-B8A0-92EE0B2DF970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AE298009-511D-48FA-9B81-96F382FF3C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030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6A865EDB-8F69-44FC-AB48-BE798C2DF82E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59" cy="496411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4133C6B0-8C4A-49E5-8917-05A441294D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8437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4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66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0D7-5EE9-164A-ABE4-3611C00039A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415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896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480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68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case study for more details on</a:t>
            </a:r>
            <a:r>
              <a:rPr lang="en-GB" baseline="0" dirty="0" smtClean="0"/>
              <a:t> the project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974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See case study for more details on</a:t>
            </a:r>
            <a:r>
              <a:rPr lang="en-GB" baseline="0" dirty="0" smtClean="0"/>
              <a:t> the project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707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710D7-5EE9-164A-ABE4-3611C00039A3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415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3C6B0-8C4A-49E5-8917-05A441294D9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42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300"/>
            <a:ext cx="8496000" cy="93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1657350"/>
            <a:ext cx="8496000" cy="228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1383" y="1892701"/>
            <a:ext cx="8494712" cy="292115"/>
          </a:xfrm>
        </p:spPr>
        <p:txBody>
          <a:bodyPr/>
          <a:lstStyle>
            <a:lvl1pPr marL="0" indent="0" algn="ctr">
              <a:buNone/>
              <a:defRPr sz="1100" i="1" spc="-15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Author’s name  00 Date 2014</a:t>
            </a:r>
          </a:p>
        </p:txBody>
      </p:sp>
      <p:pic>
        <p:nvPicPr>
          <p:cNvPr id="15" name="Picture 14" descr="EBRD-logo-centre-white[1]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18459"/>
            <a:ext cx="1510115" cy="7664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789" y="3760275"/>
            <a:ext cx="4161029" cy="148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10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lag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300"/>
            <a:ext cx="8496000" cy="93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1657350"/>
            <a:ext cx="8496000" cy="228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48" y="4602282"/>
            <a:ext cx="2124460" cy="297181"/>
          </a:xfrm>
          <a:prstGeom prst="rect">
            <a:avLst/>
          </a:prstGeom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6942140" y="4574383"/>
            <a:ext cx="576000" cy="295274"/>
          </a:xfr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7591428" y="4574381"/>
            <a:ext cx="576000" cy="295275"/>
          </a:xfr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8239128" y="4574381"/>
            <a:ext cx="576000" cy="295275"/>
          </a:xfr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5229226" y="4600573"/>
            <a:ext cx="1634330" cy="345284"/>
          </a:xfrm>
        </p:spPr>
        <p:txBody>
          <a:bodyPr/>
          <a:lstStyle>
            <a:lvl1pPr marL="0" indent="0" algn="r">
              <a:lnSpc>
                <a:spcPct val="95000"/>
              </a:lnSpc>
              <a:buNone/>
              <a:defRPr sz="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Funded by [Country name], [</a:t>
            </a:r>
            <a:r>
              <a:rPr lang="en-GB" noProof="0" dirty="0" err="1" smtClean="0"/>
              <a:t>Countryname</a:t>
            </a:r>
            <a:r>
              <a:rPr lang="en-GB" noProof="0" dirty="0" smtClean="0"/>
              <a:t>], and [Country name]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31383" y="1892701"/>
            <a:ext cx="8494712" cy="292115"/>
          </a:xfrm>
        </p:spPr>
        <p:txBody>
          <a:bodyPr/>
          <a:lstStyle>
            <a:lvl1pPr marL="0" indent="0" algn="ctr">
              <a:buNone/>
              <a:defRPr sz="1100" i="1" spc="-15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Author’s name  00 Date 2014</a:t>
            </a:r>
          </a:p>
        </p:txBody>
      </p:sp>
    </p:spTree>
    <p:extLst>
      <p:ext uri="{BB962C8B-B14F-4D97-AF65-F5344CB8AC3E}">
        <p14:creationId xmlns:p14="http://schemas.microsoft.com/office/powerpoint/2010/main" val="1247006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EU &amp;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300"/>
            <a:ext cx="8496000" cy="93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1657350"/>
            <a:ext cx="8496000" cy="228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27025" y="4471989"/>
            <a:ext cx="787400" cy="397669"/>
          </a:xfr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7705726" y="4357689"/>
            <a:ext cx="1109403" cy="511969"/>
          </a:xfrm>
        </p:spPr>
        <p:txBody>
          <a:bodyPr/>
          <a:lstStyle>
            <a:lvl1pPr marL="0" indent="0">
              <a:buNone/>
              <a:defRPr sz="8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327025" y="4213183"/>
            <a:ext cx="1634330" cy="258806"/>
          </a:xfrm>
        </p:spPr>
        <p:txBody>
          <a:bodyPr/>
          <a:lstStyle>
            <a:lvl1pPr marL="0" indent="0" algn="l">
              <a:lnSpc>
                <a:spcPct val="95000"/>
              </a:lnSpc>
              <a:buNone/>
              <a:defRPr sz="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Funded by the European Union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14701" y="2235995"/>
            <a:ext cx="2505075" cy="18930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7705725" y="4202907"/>
            <a:ext cx="1114747" cy="154781"/>
          </a:xfrm>
        </p:spPr>
        <p:txBody>
          <a:bodyPr/>
          <a:lstStyle>
            <a:lvl1pPr marL="0" indent="0" algn="ctr">
              <a:buNone/>
              <a:defRPr sz="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In cooperation with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1383" y="1892701"/>
            <a:ext cx="8494712" cy="292115"/>
          </a:xfrm>
        </p:spPr>
        <p:txBody>
          <a:bodyPr/>
          <a:lstStyle>
            <a:lvl1pPr marL="0" indent="0" algn="ctr">
              <a:buNone/>
              <a:defRPr sz="1100" i="1" spc="-15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Author’s name  00 Date 2014</a:t>
            </a:r>
          </a:p>
        </p:txBody>
      </p:sp>
    </p:spTree>
    <p:extLst>
      <p:ext uri="{BB962C8B-B14F-4D97-AF65-F5344CB8AC3E}">
        <p14:creationId xmlns:p14="http://schemas.microsoft.com/office/powerpoint/2010/main" val="2865127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ne-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299"/>
            <a:ext cx="849600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1278731"/>
            <a:ext cx="8496000" cy="228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537" y="4225236"/>
            <a:ext cx="1676403" cy="63551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31383" y="1514701"/>
            <a:ext cx="8494712" cy="292115"/>
          </a:xfrm>
        </p:spPr>
        <p:txBody>
          <a:bodyPr/>
          <a:lstStyle>
            <a:lvl1pPr marL="0" indent="0" algn="ctr">
              <a:buNone/>
              <a:defRPr sz="1100" i="1" spc="-15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 dirty="0" smtClean="0"/>
              <a:t>Author’s name  00 Date 2014</a:t>
            </a:r>
          </a:p>
        </p:txBody>
      </p:sp>
    </p:spTree>
    <p:extLst>
      <p:ext uri="{BB962C8B-B14F-4D97-AF65-F5344CB8AC3E}">
        <p14:creationId xmlns:p14="http://schemas.microsoft.com/office/powerpoint/2010/main" val="1460176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54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108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78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778795"/>
            <a:ext cx="4172272" cy="279320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8795"/>
            <a:ext cx="4172272" cy="279320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53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778795"/>
            <a:ext cx="4172272" cy="279320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4656139" y="1778794"/>
            <a:ext cx="4162424" cy="264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12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5098370" y="2105937"/>
            <a:ext cx="3277961" cy="207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9417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778795"/>
            <a:ext cx="4172272" cy="279320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 noChangeAspect="1"/>
          </p:cNvSpPr>
          <p:nvPr>
            <p:ph type="pic" sz="quarter" idx="14"/>
          </p:nvPr>
        </p:nvSpPr>
        <p:spPr>
          <a:xfrm>
            <a:off x="4646614" y="1778795"/>
            <a:ext cx="4171949" cy="26408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00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ne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8900"/>
            <a:ext cx="8495035" cy="3203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64020"/>
            <a:ext cx="8495035" cy="54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97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Col One-L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68900"/>
            <a:ext cx="8495035" cy="3203100"/>
          </a:xfrm>
        </p:spPr>
        <p:txBody>
          <a:bodyPr numCol="2" spcCol="10800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64020"/>
            <a:ext cx="8495035" cy="54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One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64020"/>
            <a:ext cx="8495035" cy="54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368900"/>
            <a:ext cx="4172272" cy="320310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68900"/>
            <a:ext cx="4172272" cy="3203101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1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4656139" y="1778795"/>
            <a:ext cx="4162424" cy="26408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778795"/>
            <a:ext cx="4172272" cy="2793206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590800" y="4748214"/>
            <a:ext cx="3962400" cy="273844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87978" y="2660615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902175" y="2660615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87978" y="3543900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6902175" y="3543900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4887914" y="1778794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6902174" y="1778794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9"/>
          </p:nvPr>
        </p:nvSpPr>
        <p:spPr>
          <a:xfrm>
            <a:off x="4887914" y="2660615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902174" y="2660615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887914" y="3543900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902174" y="3543900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92191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ats One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4656139" y="1385888"/>
            <a:ext cx="4162424" cy="30337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6902174" y="1385888"/>
            <a:ext cx="1704975" cy="10098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64020"/>
            <a:ext cx="8495035" cy="54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9" y="1385888"/>
            <a:ext cx="4172272" cy="318611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6714" y="4221957"/>
            <a:ext cx="3962400" cy="395287"/>
          </a:xfrm>
        </p:spPr>
        <p:txBody>
          <a:bodyPr/>
          <a:lstStyle>
            <a:lvl1pPr marL="0" indent="0" algn="ctr">
              <a:buNone/>
              <a:defRPr sz="11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www.ebrd.com/knowhow/romania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887978" y="2395688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902175" y="2395688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87978" y="3405613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6902175" y="3405613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4887914" y="1385888"/>
            <a:ext cx="1704975" cy="10098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9"/>
          </p:nvPr>
        </p:nvSpPr>
        <p:spPr>
          <a:xfrm>
            <a:off x="4887914" y="2386900"/>
            <a:ext cx="1704975" cy="10098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902174" y="2386900"/>
            <a:ext cx="1704975" cy="10098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888873" y="3405614"/>
            <a:ext cx="1704975" cy="1013988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903134" y="3405614"/>
            <a:ext cx="1704975" cy="1013988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704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9" y="1781799"/>
            <a:ext cx="6122740" cy="279020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6673604" y="1778795"/>
            <a:ext cx="2144958" cy="26408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902175" y="2660615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902175" y="3543900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6902174" y="1778794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902174" y="2660615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902174" y="3543900"/>
            <a:ext cx="1704975" cy="88225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30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ts One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64020"/>
            <a:ext cx="8495035" cy="540000"/>
          </a:xfr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9" y="1385888"/>
            <a:ext cx="6122740" cy="31861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673604" y="1385889"/>
            <a:ext cx="2144958" cy="30337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902175" y="2395688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902175" y="3408166"/>
            <a:ext cx="1742626" cy="0"/>
          </a:xfrm>
          <a:prstGeom prst="line">
            <a:avLst/>
          </a:prstGeom>
          <a:ln w="381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6902174" y="1385889"/>
            <a:ext cx="1704975" cy="1009799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902174" y="2395688"/>
            <a:ext cx="1704975" cy="10098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6902174" y="3408167"/>
            <a:ext cx="1704975" cy="101143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  <a:lvl2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660" y="4455875"/>
            <a:ext cx="938439" cy="6706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86" y="4594068"/>
            <a:ext cx="1620533" cy="43172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4435372"/>
            <a:ext cx="1215713" cy="71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58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 One-Line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299"/>
            <a:ext cx="849600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874529" y="1872000"/>
            <a:ext cx="3361328" cy="270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7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 One-Line Mauv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299"/>
            <a:ext cx="849600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874529" y="1872000"/>
            <a:ext cx="3361328" cy="270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22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 One-Line 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299"/>
            <a:ext cx="849600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874529" y="1872000"/>
            <a:ext cx="3361328" cy="270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212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Slide One-Line Ceri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299"/>
            <a:ext cx="8496000" cy="5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053" y="119465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874529" y="1872000"/>
            <a:ext cx="3361328" cy="270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4837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One-Line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025" y="1419988"/>
            <a:ext cx="8491538" cy="2999612"/>
          </a:xfrm>
        </p:spPr>
        <p:txBody>
          <a:bodyPr lIns="270000" rIns="270000"/>
          <a:lstStyle>
            <a:lvl1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100" i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564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One-Line Mauv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025" y="1419988"/>
            <a:ext cx="8491538" cy="2999612"/>
          </a:xfrm>
        </p:spPr>
        <p:txBody>
          <a:bodyPr lIns="270000" rIns="270000"/>
          <a:lstStyle>
            <a:lvl1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100" i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851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One-Line 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025" y="1419988"/>
            <a:ext cx="8491538" cy="2999612"/>
          </a:xfrm>
        </p:spPr>
        <p:txBody>
          <a:bodyPr lIns="270000" rIns="270000"/>
          <a:lstStyle>
            <a:lvl1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100" i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770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One-Line Ceri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025" y="1419988"/>
            <a:ext cx="8491538" cy="2999612"/>
          </a:xfrm>
        </p:spPr>
        <p:txBody>
          <a:bodyPr lIns="270000" rIns="270000"/>
          <a:lstStyle>
            <a:lvl1pPr marL="0" indent="0" algn="ct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100" i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73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yclical Proces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27026" y="850107"/>
            <a:ext cx="8491537" cy="3464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613" y="1022404"/>
            <a:ext cx="5976000" cy="3133049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444" y="942975"/>
            <a:ext cx="2057876" cy="442913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 smtClean="0"/>
              <a:t>Caption goes in this space here</a:t>
            </a:r>
            <a:endParaRPr lang="en-GB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1581375" y="1412676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3609793" y="1022404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3609793" y="3154746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1581375" y="2766126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5617165" y="1412676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5617165" y="2771787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224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yclical Proces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27026" y="850107"/>
            <a:ext cx="8491537" cy="3464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728788" y="1026319"/>
            <a:ext cx="5724525" cy="2887266"/>
            <a:chOff x="1089" y="862"/>
            <a:chExt cx="3606" cy="242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1089" y="880"/>
              <a:ext cx="3606" cy="2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1575" y="2477"/>
              <a:ext cx="1200" cy="810"/>
            </a:xfrm>
            <a:custGeom>
              <a:avLst/>
              <a:gdLst>
                <a:gd name="T0" fmla="*/ 182 w 200"/>
                <a:gd name="T1" fmla="*/ 30 h 135"/>
                <a:gd name="T2" fmla="*/ 200 w 200"/>
                <a:gd name="T3" fmla="*/ 6 h 135"/>
                <a:gd name="T4" fmla="*/ 166 w 200"/>
                <a:gd name="T5" fmla="*/ 17 h 135"/>
                <a:gd name="T6" fmla="*/ 100 w 200"/>
                <a:gd name="T7" fmla="*/ 0 h 135"/>
                <a:gd name="T8" fmla="*/ 0 w 200"/>
                <a:gd name="T9" fmla="*/ 68 h 135"/>
                <a:gd name="T10" fmla="*/ 100 w 200"/>
                <a:gd name="T11" fmla="*/ 135 h 135"/>
                <a:gd name="T12" fmla="*/ 200 w 200"/>
                <a:gd name="T13" fmla="*/ 68 h 135"/>
                <a:gd name="T14" fmla="*/ 182 w 200"/>
                <a:gd name="T15" fmla="*/ 3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135">
                  <a:moveTo>
                    <a:pt x="182" y="30"/>
                  </a:moveTo>
                  <a:cubicBezTo>
                    <a:pt x="200" y="6"/>
                    <a:pt x="200" y="6"/>
                    <a:pt x="200" y="6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48" y="7"/>
                    <a:pt x="125" y="0"/>
                    <a:pt x="100" y="0"/>
                  </a:cubicBezTo>
                  <a:cubicBezTo>
                    <a:pt x="44" y="0"/>
                    <a:pt x="0" y="30"/>
                    <a:pt x="0" y="68"/>
                  </a:cubicBezTo>
                  <a:cubicBezTo>
                    <a:pt x="0" y="105"/>
                    <a:pt x="44" y="135"/>
                    <a:pt x="100" y="135"/>
                  </a:cubicBezTo>
                  <a:cubicBezTo>
                    <a:pt x="155" y="135"/>
                    <a:pt x="200" y="105"/>
                    <a:pt x="200" y="68"/>
                  </a:cubicBezTo>
                  <a:cubicBezTo>
                    <a:pt x="200" y="54"/>
                    <a:pt x="193" y="40"/>
                    <a:pt x="182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1089" y="1510"/>
              <a:ext cx="1332" cy="811"/>
            </a:xfrm>
            <a:custGeom>
              <a:avLst/>
              <a:gdLst>
                <a:gd name="T0" fmla="*/ 222 w 222"/>
                <a:gd name="T1" fmla="*/ 102 h 135"/>
                <a:gd name="T2" fmla="*/ 197 w 222"/>
                <a:gd name="T3" fmla="*/ 84 h 135"/>
                <a:gd name="T4" fmla="*/ 200 w 222"/>
                <a:gd name="T5" fmla="*/ 68 h 135"/>
                <a:gd name="T6" fmla="*/ 100 w 222"/>
                <a:gd name="T7" fmla="*/ 0 h 135"/>
                <a:gd name="T8" fmla="*/ 0 w 222"/>
                <a:gd name="T9" fmla="*/ 68 h 135"/>
                <a:gd name="T10" fmla="*/ 100 w 222"/>
                <a:gd name="T11" fmla="*/ 135 h 135"/>
                <a:gd name="T12" fmla="*/ 186 w 222"/>
                <a:gd name="T13" fmla="*/ 102 h 135"/>
                <a:gd name="T14" fmla="*/ 222 w 222"/>
                <a:gd name="T15" fmla="*/ 10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135">
                  <a:moveTo>
                    <a:pt x="222" y="102"/>
                  </a:moveTo>
                  <a:cubicBezTo>
                    <a:pt x="197" y="84"/>
                    <a:pt x="197" y="84"/>
                    <a:pt x="197" y="84"/>
                  </a:cubicBezTo>
                  <a:cubicBezTo>
                    <a:pt x="199" y="79"/>
                    <a:pt x="200" y="73"/>
                    <a:pt x="200" y="68"/>
                  </a:cubicBezTo>
                  <a:cubicBezTo>
                    <a:pt x="200" y="30"/>
                    <a:pt x="155" y="0"/>
                    <a:pt x="100" y="0"/>
                  </a:cubicBezTo>
                  <a:cubicBezTo>
                    <a:pt x="45" y="0"/>
                    <a:pt x="0" y="30"/>
                    <a:pt x="0" y="68"/>
                  </a:cubicBezTo>
                  <a:cubicBezTo>
                    <a:pt x="0" y="105"/>
                    <a:pt x="45" y="135"/>
                    <a:pt x="100" y="135"/>
                  </a:cubicBezTo>
                  <a:cubicBezTo>
                    <a:pt x="137" y="135"/>
                    <a:pt x="169" y="122"/>
                    <a:pt x="186" y="102"/>
                  </a:cubicBezTo>
                  <a:lnTo>
                    <a:pt x="222" y="1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111" y="2477"/>
              <a:ext cx="1200" cy="810"/>
            </a:xfrm>
            <a:custGeom>
              <a:avLst/>
              <a:gdLst>
                <a:gd name="T0" fmla="*/ 100 w 200"/>
                <a:gd name="T1" fmla="*/ 0 h 135"/>
                <a:gd name="T2" fmla="*/ 33 w 200"/>
                <a:gd name="T3" fmla="*/ 17 h 135"/>
                <a:gd name="T4" fmla="*/ 0 w 200"/>
                <a:gd name="T5" fmla="*/ 6 h 135"/>
                <a:gd name="T6" fmla="*/ 17 w 200"/>
                <a:gd name="T7" fmla="*/ 30 h 135"/>
                <a:gd name="T8" fmla="*/ 0 w 200"/>
                <a:gd name="T9" fmla="*/ 68 h 135"/>
                <a:gd name="T10" fmla="*/ 100 w 200"/>
                <a:gd name="T11" fmla="*/ 135 h 135"/>
                <a:gd name="T12" fmla="*/ 200 w 200"/>
                <a:gd name="T13" fmla="*/ 68 h 135"/>
                <a:gd name="T14" fmla="*/ 100 w 200"/>
                <a:gd name="T1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135">
                  <a:moveTo>
                    <a:pt x="100" y="0"/>
                  </a:moveTo>
                  <a:cubicBezTo>
                    <a:pt x="74" y="0"/>
                    <a:pt x="51" y="7"/>
                    <a:pt x="33" y="1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6" y="40"/>
                    <a:pt x="0" y="54"/>
                    <a:pt x="0" y="68"/>
                  </a:cubicBezTo>
                  <a:cubicBezTo>
                    <a:pt x="0" y="105"/>
                    <a:pt x="44" y="135"/>
                    <a:pt x="100" y="135"/>
                  </a:cubicBezTo>
                  <a:cubicBezTo>
                    <a:pt x="155" y="135"/>
                    <a:pt x="200" y="105"/>
                    <a:pt x="200" y="68"/>
                  </a:cubicBezTo>
                  <a:cubicBezTo>
                    <a:pt x="200" y="30"/>
                    <a:pt x="155" y="0"/>
                    <a:pt x="1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2283" y="862"/>
              <a:ext cx="1200" cy="1002"/>
            </a:xfrm>
            <a:custGeom>
              <a:avLst/>
              <a:gdLst>
                <a:gd name="T0" fmla="*/ 200 w 200"/>
                <a:gd name="T1" fmla="*/ 68 h 167"/>
                <a:gd name="T2" fmla="*/ 100 w 200"/>
                <a:gd name="T3" fmla="*/ 0 h 167"/>
                <a:gd name="T4" fmla="*/ 0 w 200"/>
                <a:gd name="T5" fmla="*/ 68 h 167"/>
                <a:gd name="T6" fmla="*/ 90 w 200"/>
                <a:gd name="T7" fmla="*/ 135 h 167"/>
                <a:gd name="T8" fmla="*/ 99 w 200"/>
                <a:gd name="T9" fmla="*/ 167 h 167"/>
                <a:gd name="T10" fmla="*/ 109 w 200"/>
                <a:gd name="T11" fmla="*/ 135 h 167"/>
                <a:gd name="T12" fmla="*/ 200 w 200"/>
                <a:gd name="T13" fmla="*/ 6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67">
                  <a:moveTo>
                    <a:pt x="200" y="68"/>
                  </a:moveTo>
                  <a:cubicBezTo>
                    <a:pt x="200" y="31"/>
                    <a:pt x="155" y="0"/>
                    <a:pt x="100" y="0"/>
                  </a:cubicBezTo>
                  <a:cubicBezTo>
                    <a:pt x="45" y="0"/>
                    <a:pt x="0" y="31"/>
                    <a:pt x="0" y="68"/>
                  </a:cubicBezTo>
                  <a:cubicBezTo>
                    <a:pt x="0" y="103"/>
                    <a:pt x="39" y="132"/>
                    <a:pt x="90" y="135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109" y="135"/>
                    <a:pt x="109" y="135"/>
                    <a:pt x="109" y="135"/>
                  </a:cubicBezTo>
                  <a:cubicBezTo>
                    <a:pt x="160" y="132"/>
                    <a:pt x="200" y="103"/>
                    <a:pt x="20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  <p:sp>
          <p:nvSpPr>
            <p:cNvPr id="22" name="Freeform 9"/>
            <p:cNvSpPr>
              <a:spLocks/>
            </p:cNvSpPr>
            <p:nvPr userDrawn="1"/>
          </p:nvSpPr>
          <p:spPr bwMode="auto">
            <a:xfrm>
              <a:off x="3363" y="1510"/>
              <a:ext cx="1332" cy="811"/>
            </a:xfrm>
            <a:custGeom>
              <a:avLst/>
              <a:gdLst>
                <a:gd name="T0" fmla="*/ 122 w 222"/>
                <a:gd name="T1" fmla="*/ 0 h 135"/>
                <a:gd name="T2" fmla="*/ 22 w 222"/>
                <a:gd name="T3" fmla="*/ 68 h 135"/>
                <a:gd name="T4" fmla="*/ 25 w 222"/>
                <a:gd name="T5" fmla="*/ 84 h 135"/>
                <a:gd name="T6" fmla="*/ 0 w 222"/>
                <a:gd name="T7" fmla="*/ 102 h 135"/>
                <a:gd name="T8" fmla="*/ 36 w 222"/>
                <a:gd name="T9" fmla="*/ 102 h 135"/>
                <a:gd name="T10" fmla="*/ 122 w 222"/>
                <a:gd name="T11" fmla="*/ 135 h 135"/>
                <a:gd name="T12" fmla="*/ 222 w 222"/>
                <a:gd name="T13" fmla="*/ 68 h 135"/>
                <a:gd name="T14" fmla="*/ 122 w 222"/>
                <a:gd name="T1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135">
                  <a:moveTo>
                    <a:pt x="122" y="0"/>
                  </a:moveTo>
                  <a:cubicBezTo>
                    <a:pt x="67" y="0"/>
                    <a:pt x="22" y="30"/>
                    <a:pt x="22" y="68"/>
                  </a:cubicBezTo>
                  <a:cubicBezTo>
                    <a:pt x="22" y="73"/>
                    <a:pt x="23" y="79"/>
                    <a:pt x="25" y="84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53" y="122"/>
                    <a:pt x="85" y="135"/>
                    <a:pt x="122" y="135"/>
                  </a:cubicBezTo>
                  <a:cubicBezTo>
                    <a:pt x="177" y="135"/>
                    <a:pt x="222" y="105"/>
                    <a:pt x="222" y="68"/>
                  </a:cubicBezTo>
                  <a:cubicBezTo>
                    <a:pt x="222" y="30"/>
                    <a:pt x="177" y="0"/>
                    <a:pt x="1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400" noProof="0" dirty="0"/>
            </a:p>
          </p:txBody>
        </p:sp>
      </p:grp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444" y="942975"/>
            <a:ext cx="2057876" cy="442913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 smtClean="0"/>
              <a:t>Caption goes in this space here</a:t>
            </a:r>
            <a:endParaRPr lang="en-GB" noProof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1710401" y="1775882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3609793" y="1022404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2486250" y="2937944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5529443" y="1778794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921840" y="2936449"/>
            <a:ext cx="1926000" cy="999000"/>
          </a:xfrm>
        </p:spPr>
        <p:txBody>
          <a:bodyPr anchor="ctr" anchorCtr="0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924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Quote Blue Box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27026" y="850107"/>
            <a:ext cx="8491537" cy="3464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444" y="942975"/>
            <a:ext cx="2057876" cy="442913"/>
          </a:xfrm>
        </p:spPr>
        <p:txBody>
          <a:bodyPr/>
          <a:lstStyle>
            <a:lvl1pPr marL="0" indent="0">
              <a:buNone/>
              <a:defRPr sz="11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 smtClean="0"/>
              <a:t>Caption goes in this space here</a:t>
            </a:r>
            <a:endParaRPr lang="en-GB" noProof="0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102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Blue Box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27026" y="850107"/>
            <a:ext cx="8491537" cy="3464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311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839914" y="1212057"/>
            <a:ext cx="5470525" cy="28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35624" y="1376015"/>
            <a:ext cx="1760937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669070" y="1015971"/>
            <a:ext cx="178884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533591" y="1376015"/>
            <a:ext cx="177403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533591" y="3740942"/>
            <a:ext cx="1774034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3685422" y="4089875"/>
            <a:ext cx="1772492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835624" y="3740942"/>
            <a:ext cx="1763847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>
            <a:off x="5537202" y="1572816"/>
            <a:ext cx="1773238" cy="942975"/>
          </a:xfrm>
          <a:custGeom>
            <a:avLst/>
            <a:gdLst>
              <a:gd name="T0" fmla="*/ 23 w 188"/>
              <a:gd name="T1" fmla="*/ 107 h 133"/>
              <a:gd name="T2" fmla="*/ 17 w 188"/>
              <a:gd name="T3" fmla="*/ 117 h 133"/>
              <a:gd name="T4" fmla="*/ 7 w 188"/>
              <a:gd name="T5" fmla="*/ 133 h 133"/>
              <a:gd name="T6" fmla="*/ 23 w 188"/>
              <a:gd name="T7" fmla="*/ 123 h 133"/>
              <a:gd name="T8" fmla="*/ 36 w 188"/>
              <a:gd name="T9" fmla="*/ 115 h 133"/>
              <a:gd name="T10" fmla="*/ 94 w 188"/>
              <a:gd name="T11" fmla="*/ 129 h 133"/>
              <a:gd name="T12" fmla="*/ 188 w 188"/>
              <a:gd name="T13" fmla="*/ 65 h 133"/>
              <a:gd name="T14" fmla="*/ 94 w 188"/>
              <a:gd name="T15" fmla="*/ 0 h 133"/>
              <a:gd name="T16" fmla="*/ 0 w 188"/>
              <a:gd name="T17" fmla="*/ 65 h 133"/>
              <a:gd name="T18" fmla="*/ 23 w 188"/>
              <a:gd name="T19" fmla="*/ 107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3">
                <a:moveTo>
                  <a:pt x="23" y="107"/>
                </a:moveTo>
                <a:cubicBezTo>
                  <a:pt x="17" y="117"/>
                  <a:pt x="17" y="117"/>
                  <a:pt x="17" y="117"/>
                </a:cubicBezTo>
                <a:cubicBezTo>
                  <a:pt x="7" y="133"/>
                  <a:pt x="7" y="133"/>
                  <a:pt x="7" y="133"/>
                </a:cubicBezTo>
                <a:cubicBezTo>
                  <a:pt x="23" y="123"/>
                  <a:pt x="23" y="123"/>
                  <a:pt x="23" y="123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52" y="124"/>
                  <a:pt x="72" y="129"/>
                  <a:pt x="94" y="129"/>
                </a:cubicBezTo>
                <a:cubicBezTo>
                  <a:pt x="146" y="129"/>
                  <a:pt x="188" y="100"/>
                  <a:pt x="188" y="65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5"/>
                </a:cubicBezTo>
                <a:cubicBezTo>
                  <a:pt x="0" y="81"/>
                  <a:pt x="9" y="95"/>
                  <a:pt x="23" y="1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0" name="Freeform 6"/>
          <p:cNvSpPr>
            <a:spLocks/>
          </p:cNvSpPr>
          <p:nvPr userDrawn="1"/>
        </p:nvSpPr>
        <p:spPr bwMode="auto">
          <a:xfrm>
            <a:off x="1839914" y="1572816"/>
            <a:ext cx="1763713" cy="942975"/>
          </a:xfrm>
          <a:custGeom>
            <a:avLst/>
            <a:gdLst>
              <a:gd name="T0" fmla="*/ 94 w 187"/>
              <a:gd name="T1" fmla="*/ 0 h 133"/>
              <a:gd name="T2" fmla="*/ 0 w 187"/>
              <a:gd name="T3" fmla="*/ 65 h 133"/>
              <a:gd name="T4" fmla="*/ 94 w 187"/>
              <a:gd name="T5" fmla="*/ 129 h 133"/>
              <a:gd name="T6" fmla="*/ 152 w 187"/>
              <a:gd name="T7" fmla="*/ 115 h 133"/>
              <a:gd name="T8" fmla="*/ 164 w 187"/>
              <a:gd name="T9" fmla="*/ 123 h 133"/>
              <a:gd name="T10" fmla="*/ 180 w 187"/>
              <a:gd name="T11" fmla="*/ 133 h 133"/>
              <a:gd name="T12" fmla="*/ 171 w 187"/>
              <a:gd name="T13" fmla="*/ 117 h 133"/>
              <a:gd name="T14" fmla="*/ 165 w 187"/>
              <a:gd name="T15" fmla="*/ 107 h 133"/>
              <a:gd name="T16" fmla="*/ 187 w 187"/>
              <a:gd name="T17" fmla="*/ 65 h 133"/>
              <a:gd name="T18" fmla="*/ 94 w 187"/>
              <a:gd name="T19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3">
                <a:moveTo>
                  <a:pt x="94" y="0"/>
                </a:moveTo>
                <a:cubicBezTo>
                  <a:pt x="42" y="0"/>
                  <a:pt x="0" y="29"/>
                  <a:pt x="0" y="65"/>
                </a:cubicBezTo>
                <a:cubicBezTo>
                  <a:pt x="0" y="100"/>
                  <a:pt x="42" y="129"/>
                  <a:pt x="94" y="129"/>
                </a:cubicBezTo>
                <a:cubicBezTo>
                  <a:pt x="116" y="129"/>
                  <a:pt x="136" y="124"/>
                  <a:pt x="152" y="115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80" y="133"/>
                  <a:pt x="180" y="133"/>
                  <a:pt x="180" y="133"/>
                </a:cubicBezTo>
                <a:cubicBezTo>
                  <a:pt x="171" y="117"/>
                  <a:pt x="171" y="117"/>
                  <a:pt x="171" y="11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79" y="95"/>
                  <a:pt x="187" y="81"/>
                  <a:pt x="187" y="65"/>
                </a:cubicBezTo>
                <a:cubicBezTo>
                  <a:pt x="187" y="29"/>
                  <a:pt x="145" y="0"/>
                  <a:pt x="9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1" name="Freeform 7"/>
          <p:cNvSpPr>
            <a:spLocks/>
          </p:cNvSpPr>
          <p:nvPr userDrawn="1"/>
        </p:nvSpPr>
        <p:spPr bwMode="auto">
          <a:xfrm>
            <a:off x="5537202" y="2797970"/>
            <a:ext cx="1773238" cy="935831"/>
          </a:xfrm>
          <a:custGeom>
            <a:avLst/>
            <a:gdLst>
              <a:gd name="T0" fmla="*/ 94 w 188"/>
              <a:gd name="T1" fmla="*/ 3 h 132"/>
              <a:gd name="T2" fmla="*/ 36 w 188"/>
              <a:gd name="T3" fmla="*/ 17 h 132"/>
              <a:gd name="T4" fmla="*/ 23 w 188"/>
              <a:gd name="T5" fmla="*/ 10 h 132"/>
              <a:gd name="T6" fmla="*/ 7 w 188"/>
              <a:gd name="T7" fmla="*/ 0 h 132"/>
              <a:gd name="T8" fmla="*/ 17 w 188"/>
              <a:gd name="T9" fmla="*/ 16 h 132"/>
              <a:gd name="T10" fmla="*/ 23 w 188"/>
              <a:gd name="T11" fmla="*/ 26 h 132"/>
              <a:gd name="T12" fmla="*/ 0 w 188"/>
              <a:gd name="T13" fmla="*/ 68 h 132"/>
              <a:gd name="T14" fmla="*/ 94 w 188"/>
              <a:gd name="T15" fmla="*/ 132 h 132"/>
              <a:gd name="T16" fmla="*/ 188 w 188"/>
              <a:gd name="T17" fmla="*/ 68 h 132"/>
              <a:gd name="T18" fmla="*/ 94 w 188"/>
              <a:gd name="T19" fmla="*/ 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2">
                <a:moveTo>
                  <a:pt x="94" y="3"/>
                </a:moveTo>
                <a:cubicBezTo>
                  <a:pt x="72" y="3"/>
                  <a:pt x="52" y="8"/>
                  <a:pt x="36" y="17"/>
                </a:cubicBezTo>
                <a:cubicBezTo>
                  <a:pt x="23" y="10"/>
                  <a:pt x="23" y="10"/>
                  <a:pt x="23" y="10"/>
                </a:cubicBezTo>
                <a:cubicBezTo>
                  <a:pt x="7" y="0"/>
                  <a:pt x="7" y="0"/>
                  <a:pt x="7" y="0"/>
                </a:cubicBezTo>
                <a:cubicBezTo>
                  <a:pt x="17" y="16"/>
                  <a:pt x="17" y="16"/>
                  <a:pt x="17" y="16"/>
                </a:cubicBezTo>
                <a:cubicBezTo>
                  <a:pt x="23" y="26"/>
                  <a:pt x="23" y="26"/>
                  <a:pt x="23" y="26"/>
                </a:cubicBezTo>
                <a:cubicBezTo>
                  <a:pt x="9" y="37"/>
                  <a:pt x="0" y="5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6" y="132"/>
                  <a:pt x="188" y="103"/>
                  <a:pt x="188" y="68"/>
                </a:cubicBezTo>
                <a:cubicBezTo>
                  <a:pt x="188" y="32"/>
                  <a:pt x="146" y="3"/>
                  <a:pt x="94" y="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2" name="Freeform 8"/>
          <p:cNvSpPr>
            <a:spLocks/>
          </p:cNvSpPr>
          <p:nvPr userDrawn="1"/>
        </p:nvSpPr>
        <p:spPr bwMode="auto">
          <a:xfrm>
            <a:off x="1839914" y="2797970"/>
            <a:ext cx="1763713" cy="935831"/>
          </a:xfrm>
          <a:custGeom>
            <a:avLst/>
            <a:gdLst>
              <a:gd name="T0" fmla="*/ 165 w 187"/>
              <a:gd name="T1" fmla="*/ 26 h 132"/>
              <a:gd name="T2" fmla="*/ 171 w 187"/>
              <a:gd name="T3" fmla="*/ 16 h 132"/>
              <a:gd name="T4" fmla="*/ 180 w 187"/>
              <a:gd name="T5" fmla="*/ 0 h 132"/>
              <a:gd name="T6" fmla="*/ 164 w 187"/>
              <a:gd name="T7" fmla="*/ 10 h 132"/>
              <a:gd name="T8" fmla="*/ 152 w 187"/>
              <a:gd name="T9" fmla="*/ 17 h 132"/>
              <a:gd name="T10" fmla="*/ 94 w 187"/>
              <a:gd name="T11" fmla="*/ 3 h 132"/>
              <a:gd name="T12" fmla="*/ 0 w 187"/>
              <a:gd name="T13" fmla="*/ 68 h 132"/>
              <a:gd name="T14" fmla="*/ 94 w 187"/>
              <a:gd name="T15" fmla="*/ 132 h 132"/>
              <a:gd name="T16" fmla="*/ 187 w 187"/>
              <a:gd name="T17" fmla="*/ 68 h 132"/>
              <a:gd name="T18" fmla="*/ 165 w 187"/>
              <a:gd name="T19" fmla="*/ 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2">
                <a:moveTo>
                  <a:pt x="165" y="26"/>
                </a:moveTo>
                <a:cubicBezTo>
                  <a:pt x="171" y="16"/>
                  <a:pt x="171" y="16"/>
                  <a:pt x="171" y="16"/>
                </a:cubicBezTo>
                <a:cubicBezTo>
                  <a:pt x="180" y="0"/>
                  <a:pt x="180" y="0"/>
                  <a:pt x="180" y="0"/>
                </a:cubicBezTo>
                <a:cubicBezTo>
                  <a:pt x="164" y="10"/>
                  <a:pt x="164" y="10"/>
                  <a:pt x="164" y="10"/>
                </a:cubicBezTo>
                <a:cubicBezTo>
                  <a:pt x="152" y="17"/>
                  <a:pt x="152" y="17"/>
                  <a:pt x="152" y="17"/>
                </a:cubicBezTo>
                <a:cubicBezTo>
                  <a:pt x="136" y="8"/>
                  <a:pt x="116" y="3"/>
                  <a:pt x="94" y="3"/>
                </a:cubicBezTo>
                <a:cubicBezTo>
                  <a:pt x="42" y="3"/>
                  <a:pt x="0" y="3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5" y="132"/>
                  <a:pt x="187" y="103"/>
                  <a:pt x="187" y="68"/>
                </a:cubicBezTo>
                <a:cubicBezTo>
                  <a:pt x="187" y="52"/>
                  <a:pt x="179" y="37"/>
                  <a:pt x="165" y="2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3" name="Freeform 9"/>
          <p:cNvSpPr>
            <a:spLocks/>
          </p:cNvSpPr>
          <p:nvPr userDrawn="1"/>
        </p:nvSpPr>
        <p:spPr bwMode="auto">
          <a:xfrm>
            <a:off x="3687764" y="2968228"/>
            <a:ext cx="1773238" cy="1119188"/>
          </a:xfrm>
          <a:custGeom>
            <a:avLst/>
            <a:gdLst>
              <a:gd name="T0" fmla="*/ 101 w 188"/>
              <a:gd name="T1" fmla="*/ 29 h 158"/>
              <a:gd name="T2" fmla="*/ 98 w 188"/>
              <a:gd name="T3" fmla="*/ 19 h 158"/>
              <a:gd name="T4" fmla="*/ 94 w 188"/>
              <a:gd name="T5" fmla="*/ 0 h 158"/>
              <a:gd name="T6" fmla="*/ 89 w 188"/>
              <a:gd name="T7" fmla="*/ 19 h 158"/>
              <a:gd name="T8" fmla="*/ 87 w 188"/>
              <a:gd name="T9" fmla="*/ 29 h 158"/>
              <a:gd name="T10" fmla="*/ 0 w 188"/>
              <a:gd name="T11" fmla="*/ 94 h 158"/>
              <a:gd name="T12" fmla="*/ 94 w 188"/>
              <a:gd name="T13" fmla="*/ 158 h 158"/>
              <a:gd name="T14" fmla="*/ 188 w 188"/>
              <a:gd name="T15" fmla="*/ 94 h 158"/>
              <a:gd name="T16" fmla="*/ 101 w 188"/>
              <a:gd name="T17" fmla="*/ 2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8">
                <a:moveTo>
                  <a:pt x="101" y="29"/>
                </a:moveTo>
                <a:cubicBezTo>
                  <a:pt x="98" y="19"/>
                  <a:pt x="98" y="19"/>
                  <a:pt x="98" y="19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9"/>
                  <a:pt x="89" y="19"/>
                  <a:pt x="89" y="19"/>
                </a:cubicBezTo>
                <a:cubicBezTo>
                  <a:pt x="87" y="29"/>
                  <a:pt x="87" y="29"/>
                  <a:pt x="87" y="29"/>
                </a:cubicBezTo>
                <a:cubicBezTo>
                  <a:pt x="38" y="32"/>
                  <a:pt x="0" y="60"/>
                  <a:pt x="0" y="94"/>
                </a:cubicBezTo>
                <a:cubicBezTo>
                  <a:pt x="0" y="129"/>
                  <a:pt x="42" y="158"/>
                  <a:pt x="94" y="158"/>
                </a:cubicBezTo>
                <a:cubicBezTo>
                  <a:pt x="146" y="158"/>
                  <a:pt x="188" y="129"/>
                  <a:pt x="188" y="94"/>
                </a:cubicBezTo>
                <a:cubicBezTo>
                  <a:pt x="188" y="60"/>
                  <a:pt x="149" y="32"/>
                  <a:pt x="101" y="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4" name="Freeform 10"/>
          <p:cNvSpPr>
            <a:spLocks/>
          </p:cNvSpPr>
          <p:nvPr userDrawn="1"/>
        </p:nvSpPr>
        <p:spPr bwMode="auto">
          <a:xfrm>
            <a:off x="3687764" y="1212057"/>
            <a:ext cx="1773238" cy="1112044"/>
          </a:xfrm>
          <a:custGeom>
            <a:avLst/>
            <a:gdLst>
              <a:gd name="T0" fmla="*/ 87 w 188"/>
              <a:gd name="T1" fmla="*/ 129 h 157"/>
              <a:gd name="T2" fmla="*/ 89 w 188"/>
              <a:gd name="T3" fmla="*/ 139 h 157"/>
              <a:gd name="T4" fmla="*/ 94 w 188"/>
              <a:gd name="T5" fmla="*/ 157 h 157"/>
              <a:gd name="T6" fmla="*/ 98 w 188"/>
              <a:gd name="T7" fmla="*/ 139 h 157"/>
              <a:gd name="T8" fmla="*/ 101 w 188"/>
              <a:gd name="T9" fmla="*/ 129 h 157"/>
              <a:gd name="T10" fmla="*/ 188 w 188"/>
              <a:gd name="T11" fmla="*/ 64 h 157"/>
              <a:gd name="T12" fmla="*/ 94 w 188"/>
              <a:gd name="T13" fmla="*/ 0 h 157"/>
              <a:gd name="T14" fmla="*/ 0 w 188"/>
              <a:gd name="T15" fmla="*/ 64 h 157"/>
              <a:gd name="T16" fmla="*/ 87 w 188"/>
              <a:gd name="T17" fmla="*/ 12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7">
                <a:moveTo>
                  <a:pt x="87" y="129"/>
                </a:moveTo>
                <a:cubicBezTo>
                  <a:pt x="89" y="139"/>
                  <a:pt x="89" y="139"/>
                  <a:pt x="89" y="139"/>
                </a:cubicBezTo>
                <a:cubicBezTo>
                  <a:pt x="94" y="157"/>
                  <a:pt x="94" y="157"/>
                  <a:pt x="94" y="157"/>
                </a:cubicBezTo>
                <a:cubicBezTo>
                  <a:pt x="98" y="139"/>
                  <a:pt x="98" y="139"/>
                  <a:pt x="98" y="139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49" y="126"/>
                  <a:pt x="188" y="98"/>
                  <a:pt x="188" y="64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4"/>
                </a:cubicBezTo>
                <a:cubicBezTo>
                  <a:pt x="0" y="98"/>
                  <a:pt x="38" y="126"/>
                  <a:pt x="87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5" name="Freeform 11"/>
          <p:cNvSpPr>
            <a:spLocks noEditPoints="1"/>
          </p:cNvSpPr>
          <p:nvPr userDrawn="1"/>
        </p:nvSpPr>
        <p:spPr bwMode="auto">
          <a:xfrm>
            <a:off x="2227264" y="1332310"/>
            <a:ext cx="4752975" cy="2649141"/>
          </a:xfrm>
          <a:custGeom>
            <a:avLst/>
            <a:gdLst>
              <a:gd name="T0" fmla="*/ 425 w 504"/>
              <a:gd name="T1" fmla="*/ 270 h 374"/>
              <a:gd name="T2" fmla="*/ 443 w 504"/>
              <a:gd name="T3" fmla="*/ 316 h 374"/>
              <a:gd name="T4" fmla="*/ 462 w 504"/>
              <a:gd name="T5" fmla="*/ 270 h 374"/>
              <a:gd name="T6" fmla="*/ 476 w 504"/>
              <a:gd name="T7" fmla="*/ 269 h 374"/>
              <a:gd name="T8" fmla="*/ 446 w 504"/>
              <a:gd name="T9" fmla="*/ 248 h 374"/>
              <a:gd name="T10" fmla="*/ 446 w 504"/>
              <a:gd name="T11" fmla="*/ 248 h 374"/>
              <a:gd name="T12" fmla="*/ 246 w 504"/>
              <a:gd name="T13" fmla="*/ 356 h 374"/>
              <a:gd name="T14" fmla="*/ 222 w 504"/>
              <a:gd name="T15" fmla="*/ 362 h 374"/>
              <a:gd name="T16" fmla="*/ 241 w 504"/>
              <a:gd name="T17" fmla="*/ 374 h 374"/>
              <a:gd name="T18" fmla="*/ 263 w 504"/>
              <a:gd name="T19" fmla="*/ 369 h 374"/>
              <a:gd name="T20" fmla="*/ 275 w 504"/>
              <a:gd name="T21" fmla="*/ 350 h 374"/>
              <a:gd name="T22" fmla="*/ 270 w 504"/>
              <a:gd name="T23" fmla="*/ 329 h 374"/>
              <a:gd name="T24" fmla="*/ 251 w 504"/>
              <a:gd name="T25" fmla="*/ 317 h 374"/>
              <a:gd name="T26" fmla="*/ 229 w 504"/>
              <a:gd name="T27" fmla="*/ 322 h 374"/>
              <a:gd name="T28" fmla="*/ 217 w 504"/>
              <a:gd name="T29" fmla="*/ 341 h 374"/>
              <a:gd name="T30" fmla="*/ 38 w 504"/>
              <a:gd name="T31" fmla="*/ 261 h 374"/>
              <a:gd name="T32" fmla="*/ 30 w 504"/>
              <a:gd name="T33" fmla="*/ 286 h 374"/>
              <a:gd name="T34" fmla="*/ 30 w 504"/>
              <a:gd name="T35" fmla="*/ 286 h 374"/>
              <a:gd name="T36" fmla="*/ 62 w 504"/>
              <a:gd name="T37" fmla="*/ 63 h 374"/>
              <a:gd name="T38" fmla="*/ 92 w 504"/>
              <a:gd name="T39" fmla="*/ 70 h 374"/>
              <a:gd name="T40" fmla="*/ 77 w 504"/>
              <a:gd name="T41" fmla="*/ 70 h 374"/>
              <a:gd name="T42" fmla="*/ 42 w 504"/>
              <a:gd name="T43" fmla="*/ 59 h 374"/>
              <a:gd name="T44" fmla="*/ 28 w 504"/>
              <a:gd name="T45" fmla="*/ 67 h 374"/>
              <a:gd name="T46" fmla="*/ 11 w 504"/>
              <a:gd name="T47" fmla="*/ 72 h 374"/>
              <a:gd name="T48" fmla="*/ 94 w 504"/>
              <a:gd name="T49" fmla="*/ 127 h 374"/>
              <a:gd name="T50" fmla="*/ 76 w 504"/>
              <a:gd name="T51" fmla="*/ 236 h 374"/>
              <a:gd name="T52" fmla="*/ 198 w 504"/>
              <a:gd name="T53" fmla="*/ 332 h 374"/>
              <a:gd name="T54" fmla="*/ 197 w 504"/>
              <a:gd name="T55" fmla="*/ 311 h 374"/>
              <a:gd name="T56" fmla="*/ 188 w 504"/>
              <a:gd name="T57" fmla="*/ 318 h 374"/>
              <a:gd name="T58" fmla="*/ 185 w 504"/>
              <a:gd name="T59" fmla="*/ 329 h 374"/>
              <a:gd name="T60" fmla="*/ 192 w 504"/>
              <a:gd name="T61" fmla="*/ 339 h 374"/>
              <a:gd name="T62" fmla="*/ 203 w 504"/>
              <a:gd name="T63" fmla="*/ 341 h 374"/>
              <a:gd name="T64" fmla="*/ 213 w 504"/>
              <a:gd name="T65" fmla="*/ 335 h 374"/>
              <a:gd name="T66" fmla="*/ 215 w 504"/>
              <a:gd name="T67" fmla="*/ 323 h 374"/>
              <a:gd name="T68" fmla="*/ 209 w 504"/>
              <a:gd name="T69" fmla="*/ 313 h 374"/>
              <a:gd name="T70" fmla="*/ 295 w 504"/>
              <a:gd name="T71" fmla="*/ 77 h 374"/>
              <a:gd name="T72" fmla="*/ 263 w 504"/>
              <a:gd name="T73" fmla="*/ 72 h 374"/>
              <a:gd name="T74" fmla="*/ 260 w 504"/>
              <a:gd name="T75" fmla="*/ 73 h 374"/>
              <a:gd name="T76" fmla="*/ 224 w 504"/>
              <a:gd name="T77" fmla="*/ 33 h 374"/>
              <a:gd name="T78" fmla="*/ 225 w 504"/>
              <a:gd name="T79" fmla="*/ 3 h 374"/>
              <a:gd name="T80" fmla="*/ 226 w 504"/>
              <a:gd name="T81" fmla="*/ 63 h 374"/>
              <a:gd name="T82" fmla="*/ 286 w 504"/>
              <a:gd name="T83" fmla="*/ 89 h 374"/>
              <a:gd name="T84" fmla="*/ 279 w 504"/>
              <a:gd name="T85" fmla="*/ 303 h 374"/>
              <a:gd name="T86" fmla="*/ 305 w 504"/>
              <a:gd name="T87" fmla="*/ 310 h 374"/>
              <a:gd name="T88" fmla="*/ 302 w 504"/>
              <a:gd name="T89" fmla="*/ 296 h 374"/>
              <a:gd name="T90" fmla="*/ 290 w 504"/>
              <a:gd name="T91" fmla="*/ 288 h 374"/>
              <a:gd name="T92" fmla="*/ 276 w 504"/>
              <a:gd name="T93" fmla="*/ 291 h 374"/>
              <a:gd name="T94" fmla="*/ 268 w 504"/>
              <a:gd name="T95" fmla="*/ 303 h 374"/>
              <a:gd name="T96" fmla="*/ 271 w 504"/>
              <a:gd name="T97" fmla="*/ 317 h 374"/>
              <a:gd name="T98" fmla="*/ 283 w 504"/>
              <a:gd name="T99" fmla="*/ 325 h 374"/>
              <a:gd name="T100" fmla="*/ 297 w 504"/>
              <a:gd name="T101" fmla="*/ 322 h 374"/>
              <a:gd name="T102" fmla="*/ 466 w 504"/>
              <a:gd name="T103" fmla="*/ 119 h 374"/>
              <a:gd name="T104" fmla="*/ 415 w 504"/>
              <a:gd name="T105" fmla="*/ 99 h 374"/>
              <a:gd name="T106" fmla="*/ 469 w 504"/>
              <a:gd name="T107" fmla="*/ 122 h 374"/>
              <a:gd name="T108" fmla="*/ 421 w 504"/>
              <a:gd name="T109" fmla="*/ 75 h 374"/>
              <a:gd name="T110" fmla="*/ 472 w 504"/>
              <a:gd name="T111" fmla="*/ 126 h 374"/>
              <a:gd name="T112" fmla="*/ 472 w 504"/>
              <a:gd name="T113" fmla="*/ 126 h 374"/>
              <a:gd name="T114" fmla="*/ 475 w 504"/>
              <a:gd name="T115" fmla="*/ 129 h 374"/>
              <a:gd name="T116" fmla="*/ 492 w 504"/>
              <a:gd name="T117" fmla="*/ 137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4" h="374">
                <a:moveTo>
                  <a:pt x="414" y="269"/>
                </a:moveTo>
                <a:cubicBezTo>
                  <a:pt x="414" y="311"/>
                  <a:pt x="414" y="311"/>
                  <a:pt x="414" y="311"/>
                </a:cubicBezTo>
                <a:cubicBezTo>
                  <a:pt x="414" y="319"/>
                  <a:pt x="425" y="319"/>
                  <a:pt x="425" y="311"/>
                </a:cubicBezTo>
                <a:cubicBezTo>
                  <a:pt x="425" y="270"/>
                  <a:pt x="425" y="270"/>
                  <a:pt x="425" y="270"/>
                </a:cubicBezTo>
                <a:cubicBezTo>
                  <a:pt x="428" y="270"/>
                  <a:pt x="428" y="270"/>
                  <a:pt x="428" y="270"/>
                </a:cubicBezTo>
                <a:cubicBezTo>
                  <a:pt x="428" y="338"/>
                  <a:pt x="428" y="338"/>
                  <a:pt x="428" y="338"/>
                </a:cubicBezTo>
                <a:cubicBezTo>
                  <a:pt x="433" y="339"/>
                  <a:pt x="438" y="339"/>
                  <a:pt x="443" y="339"/>
                </a:cubicBezTo>
                <a:cubicBezTo>
                  <a:pt x="443" y="316"/>
                  <a:pt x="443" y="316"/>
                  <a:pt x="443" y="316"/>
                </a:cubicBezTo>
                <a:cubicBezTo>
                  <a:pt x="447" y="316"/>
                  <a:pt x="447" y="316"/>
                  <a:pt x="447" y="316"/>
                </a:cubicBezTo>
                <a:cubicBezTo>
                  <a:pt x="447" y="339"/>
                  <a:pt x="447" y="339"/>
                  <a:pt x="447" y="339"/>
                </a:cubicBezTo>
                <a:cubicBezTo>
                  <a:pt x="452" y="339"/>
                  <a:pt x="457" y="339"/>
                  <a:pt x="462" y="338"/>
                </a:cubicBezTo>
                <a:cubicBezTo>
                  <a:pt x="462" y="270"/>
                  <a:pt x="462" y="270"/>
                  <a:pt x="462" y="270"/>
                </a:cubicBezTo>
                <a:cubicBezTo>
                  <a:pt x="466" y="270"/>
                  <a:pt x="466" y="270"/>
                  <a:pt x="466" y="270"/>
                </a:cubicBezTo>
                <a:cubicBezTo>
                  <a:pt x="466" y="311"/>
                  <a:pt x="466" y="311"/>
                  <a:pt x="466" y="311"/>
                </a:cubicBezTo>
                <a:cubicBezTo>
                  <a:pt x="466" y="319"/>
                  <a:pt x="476" y="319"/>
                  <a:pt x="476" y="311"/>
                </a:cubicBezTo>
                <a:cubicBezTo>
                  <a:pt x="476" y="269"/>
                  <a:pt x="476" y="269"/>
                  <a:pt x="476" y="269"/>
                </a:cubicBezTo>
                <a:cubicBezTo>
                  <a:pt x="476" y="259"/>
                  <a:pt x="470" y="251"/>
                  <a:pt x="461" y="251"/>
                </a:cubicBezTo>
                <a:cubicBezTo>
                  <a:pt x="430" y="251"/>
                  <a:pt x="430" y="251"/>
                  <a:pt x="430" y="251"/>
                </a:cubicBezTo>
                <a:cubicBezTo>
                  <a:pt x="419" y="251"/>
                  <a:pt x="414" y="260"/>
                  <a:pt x="414" y="269"/>
                </a:cubicBezTo>
                <a:moveTo>
                  <a:pt x="446" y="248"/>
                </a:moveTo>
                <a:cubicBezTo>
                  <a:pt x="454" y="248"/>
                  <a:pt x="460" y="242"/>
                  <a:pt x="460" y="235"/>
                </a:cubicBezTo>
                <a:cubicBezTo>
                  <a:pt x="460" y="227"/>
                  <a:pt x="454" y="221"/>
                  <a:pt x="446" y="221"/>
                </a:cubicBezTo>
                <a:cubicBezTo>
                  <a:pt x="438" y="221"/>
                  <a:pt x="432" y="227"/>
                  <a:pt x="432" y="235"/>
                </a:cubicBezTo>
                <a:cubicBezTo>
                  <a:pt x="432" y="242"/>
                  <a:pt x="438" y="248"/>
                  <a:pt x="446" y="248"/>
                </a:cubicBezTo>
                <a:moveTo>
                  <a:pt x="236" y="345"/>
                </a:moveTo>
                <a:cubicBezTo>
                  <a:pt x="236" y="340"/>
                  <a:pt x="240" y="335"/>
                  <a:pt x="246" y="335"/>
                </a:cubicBezTo>
                <a:cubicBezTo>
                  <a:pt x="252" y="335"/>
                  <a:pt x="256" y="340"/>
                  <a:pt x="256" y="345"/>
                </a:cubicBezTo>
                <a:cubicBezTo>
                  <a:pt x="256" y="351"/>
                  <a:pt x="252" y="356"/>
                  <a:pt x="246" y="356"/>
                </a:cubicBezTo>
                <a:cubicBezTo>
                  <a:pt x="240" y="356"/>
                  <a:pt x="236" y="351"/>
                  <a:pt x="236" y="345"/>
                </a:cubicBezTo>
                <a:moveTo>
                  <a:pt x="223" y="350"/>
                </a:moveTo>
                <a:cubicBezTo>
                  <a:pt x="223" y="353"/>
                  <a:pt x="224" y="356"/>
                  <a:pt x="226" y="359"/>
                </a:cubicBezTo>
                <a:cubicBezTo>
                  <a:pt x="222" y="362"/>
                  <a:pt x="222" y="362"/>
                  <a:pt x="222" y="362"/>
                </a:cubicBezTo>
                <a:cubicBezTo>
                  <a:pt x="229" y="369"/>
                  <a:pt x="229" y="369"/>
                  <a:pt x="229" y="369"/>
                </a:cubicBezTo>
                <a:cubicBezTo>
                  <a:pt x="233" y="365"/>
                  <a:pt x="233" y="365"/>
                  <a:pt x="233" y="365"/>
                </a:cubicBezTo>
                <a:cubicBezTo>
                  <a:pt x="235" y="367"/>
                  <a:pt x="238" y="368"/>
                  <a:pt x="241" y="369"/>
                </a:cubicBezTo>
                <a:cubicBezTo>
                  <a:pt x="241" y="374"/>
                  <a:pt x="241" y="374"/>
                  <a:pt x="24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69"/>
                  <a:pt x="251" y="369"/>
                  <a:pt x="251" y="369"/>
                </a:cubicBezTo>
                <a:cubicBezTo>
                  <a:pt x="254" y="368"/>
                  <a:pt x="257" y="367"/>
                  <a:pt x="259" y="365"/>
                </a:cubicBezTo>
                <a:cubicBezTo>
                  <a:pt x="263" y="369"/>
                  <a:pt x="263" y="369"/>
                  <a:pt x="263" y="369"/>
                </a:cubicBezTo>
                <a:cubicBezTo>
                  <a:pt x="270" y="362"/>
                  <a:pt x="270" y="362"/>
                  <a:pt x="270" y="362"/>
                </a:cubicBezTo>
                <a:cubicBezTo>
                  <a:pt x="266" y="359"/>
                  <a:pt x="266" y="359"/>
                  <a:pt x="266" y="359"/>
                </a:cubicBezTo>
                <a:cubicBezTo>
                  <a:pt x="268" y="356"/>
                  <a:pt x="269" y="353"/>
                  <a:pt x="270" y="350"/>
                </a:cubicBezTo>
                <a:cubicBezTo>
                  <a:pt x="275" y="350"/>
                  <a:pt x="275" y="350"/>
                  <a:pt x="275" y="350"/>
                </a:cubicBezTo>
                <a:cubicBezTo>
                  <a:pt x="275" y="341"/>
                  <a:pt x="275" y="341"/>
                  <a:pt x="275" y="341"/>
                </a:cubicBezTo>
                <a:cubicBezTo>
                  <a:pt x="270" y="341"/>
                  <a:pt x="270" y="341"/>
                  <a:pt x="270" y="341"/>
                </a:cubicBezTo>
                <a:cubicBezTo>
                  <a:pt x="269" y="338"/>
                  <a:pt x="268" y="335"/>
                  <a:pt x="266" y="332"/>
                </a:cubicBezTo>
                <a:cubicBezTo>
                  <a:pt x="270" y="329"/>
                  <a:pt x="270" y="329"/>
                  <a:pt x="270" y="329"/>
                </a:cubicBezTo>
                <a:cubicBezTo>
                  <a:pt x="263" y="322"/>
                  <a:pt x="263" y="322"/>
                  <a:pt x="263" y="322"/>
                </a:cubicBezTo>
                <a:cubicBezTo>
                  <a:pt x="259" y="326"/>
                  <a:pt x="259" y="326"/>
                  <a:pt x="259" y="326"/>
                </a:cubicBezTo>
                <a:cubicBezTo>
                  <a:pt x="257" y="324"/>
                  <a:pt x="254" y="323"/>
                  <a:pt x="251" y="322"/>
                </a:cubicBezTo>
                <a:cubicBezTo>
                  <a:pt x="251" y="317"/>
                  <a:pt x="251" y="317"/>
                  <a:pt x="251" y="317"/>
                </a:cubicBezTo>
                <a:cubicBezTo>
                  <a:pt x="241" y="317"/>
                  <a:pt x="241" y="317"/>
                  <a:pt x="241" y="317"/>
                </a:cubicBezTo>
                <a:cubicBezTo>
                  <a:pt x="241" y="322"/>
                  <a:pt x="241" y="322"/>
                  <a:pt x="241" y="322"/>
                </a:cubicBezTo>
                <a:cubicBezTo>
                  <a:pt x="238" y="323"/>
                  <a:pt x="235" y="324"/>
                  <a:pt x="233" y="326"/>
                </a:cubicBezTo>
                <a:cubicBezTo>
                  <a:pt x="229" y="322"/>
                  <a:pt x="229" y="322"/>
                  <a:pt x="229" y="322"/>
                </a:cubicBezTo>
                <a:cubicBezTo>
                  <a:pt x="222" y="329"/>
                  <a:pt x="222" y="329"/>
                  <a:pt x="222" y="32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4" y="335"/>
                  <a:pt x="223" y="338"/>
                  <a:pt x="223" y="341"/>
                </a:cubicBezTo>
                <a:cubicBezTo>
                  <a:pt x="217" y="341"/>
                  <a:pt x="217" y="341"/>
                  <a:pt x="217" y="341"/>
                </a:cubicBezTo>
                <a:cubicBezTo>
                  <a:pt x="217" y="350"/>
                  <a:pt x="217" y="350"/>
                  <a:pt x="217" y="350"/>
                </a:cubicBezTo>
                <a:lnTo>
                  <a:pt x="223" y="350"/>
                </a:lnTo>
                <a:close/>
                <a:moveTo>
                  <a:pt x="68" y="261"/>
                </a:moveTo>
                <a:cubicBezTo>
                  <a:pt x="38" y="261"/>
                  <a:pt x="38" y="261"/>
                  <a:pt x="38" y="261"/>
                </a:cubicBezTo>
                <a:cubicBezTo>
                  <a:pt x="38" y="314"/>
                  <a:pt x="38" y="314"/>
                  <a:pt x="38" y="314"/>
                </a:cubicBezTo>
                <a:cubicBezTo>
                  <a:pt x="68" y="314"/>
                  <a:pt x="68" y="314"/>
                  <a:pt x="68" y="314"/>
                </a:cubicBezTo>
                <a:lnTo>
                  <a:pt x="68" y="261"/>
                </a:lnTo>
                <a:close/>
                <a:moveTo>
                  <a:pt x="30" y="286"/>
                </a:moveTo>
                <a:cubicBezTo>
                  <a:pt x="0" y="286"/>
                  <a:pt x="0" y="286"/>
                  <a:pt x="0" y="286"/>
                </a:cubicBezTo>
                <a:cubicBezTo>
                  <a:pt x="0" y="314"/>
                  <a:pt x="0" y="314"/>
                  <a:pt x="0" y="314"/>
                </a:cubicBezTo>
                <a:cubicBezTo>
                  <a:pt x="30" y="314"/>
                  <a:pt x="30" y="314"/>
                  <a:pt x="30" y="314"/>
                </a:cubicBezTo>
                <a:lnTo>
                  <a:pt x="30" y="286"/>
                </a:lnTo>
                <a:close/>
                <a:moveTo>
                  <a:pt x="62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3"/>
                  <a:pt x="43" y="63"/>
                  <a:pt x="43" y="63"/>
                </a:cubicBezTo>
                <a:cubicBezTo>
                  <a:pt x="62" y="63"/>
                  <a:pt x="62" y="63"/>
                  <a:pt x="62" y="63"/>
                </a:cubicBezTo>
                <a:lnTo>
                  <a:pt x="62" y="70"/>
                </a:lnTo>
                <a:close/>
                <a:moveTo>
                  <a:pt x="94" y="127"/>
                </a:moveTo>
                <a:cubicBezTo>
                  <a:pt x="94" y="72"/>
                  <a:pt x="94" y="72"/>
                  <a:pt x="94" y="72"/>
                </a:cubicBezTo>
                <a:cubicBezTo>
                  <a:pt x="94" y="71"/>
                  <a:pt x="94" y="70"/>
                  <a:pt x="92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67"/>
                  <a:pt x="87" y="67"/>
                  <a:pt x="87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7" y="70"/>
                  <a:pt x="77" y="70"/>
                  <a:pt x="7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61"/>
                  <a:pt x="65" y="59"/>
                  <a:pt x="63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0" y="59"/>
                  <a:pt x="38" y="61"/>
                  <a:pt x="38" y="63"/>
                </a:cubicBezTo>
                <a:cubicBezTo>
                  <a:pt x="38" y="70"/>
                  <a:pt x="38" y="70"/>
                  <a:pt x="3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70"/>
                  <a:pt x="18" y="70"/>
                  <a:pt x="18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2" y="70"/>
                  <a:pt x="11" y="71"/>
                  <a:pt x="11" y="72"/>
                </a:cubicBezTo>
                <a:cubicBezTo>
                  <a:pt x="11" y="127"/>
                  <a:pt x="11" y="127"/>
                  <a:pt x="11" y="127"/>
                </a:cubicBezTo>
                <a:cubicBezTo>
                  <a:pt x="11" y="128"/>
                  <a:pt x="12" y="129"/>
                  <a:pt x="13" y="129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94" y="129"/>
                  <a:pt x="94" y="128"/>
                  <a:pt x="94" y="127"/>
                </a:cubicBezTo>
                <a:moveTo>
                  <a:pt x="76" y="314"/>
                </a:moveTo>
                <a:cubicBezTo>
                  <a:pt x="105" y="314"/>
                  <a:pt x="105" y="314"/>
                  <a:pt x="105" y="314"/>
                </a:cubicBezTo>
                <a:cubicBezTo>
                  <a:pt x="105" y="236"/>
                  <a:pt x="105" y="236"/>
                  <a:pt x="105" y="236"/>
                </a:cubicBezTo>
                <a:cubicBezTo>
                  <a:pt x="76" y="236"/>
                  <a:pt x="76" y="236"/>
                  <a:pt x="76" y="236"/>
                </a:cubicBezTo>
                <a:lnTo>
                  <a:pt x="76" y="314"/>
                </a:lnTo>
                <a:close/>
                <a:moveTo>
                  <a:pt x="203" y="320"/>
                </a:moveTo>
                <a:cubicBezTo>
                  <a:pt x="206" y="322"/>
                  <a:pt x="208" y="325"/>
                  <a:pt x="206" y="329"/>
                </a:cubicBezTo>
                <a:cubicBezTo>
                  <a:pt x="205" y="332"/>
                  <a:pt x="201" y="334"/>
                  <a:pt x="198" y="332"/>
                </a:cubicBezTo>
                <a:cubicBezTo>
                  <a:pt x="195" y="331"/>
                  <a:pt x="193" y="327"/>
                  <a:pt x="194" y="324"/>
                </a:cubicBezTo>
                <a:cubicBezTo>
                  <a:pt x="196" y="320"/>
                  <a:pt x="200" y="319"/>
                  <a:pt x="203" y="320"/>
                </a:cubicBezTo>
                <a:moveTo>
                  <a:pt x="203" y="311"/>
                </a:moveTo>
                <a:cubicBezTo>
                  <a:pt x="201" y="311"/>
                  <a:pt x="199" y="311"/>
                  <a:pt x="197" y="311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1" y="310"/>
                  <a:pt x="191" y="310"/>
                  <a:pt x="191" y="310"/>
                </a:cubicBezTo>
                <a:cubicBezTo>
                  <a:pt x="192" y="313"/>
                  <a:pt x="192" y="313"/>
                  <a:pt x="192" y="313"/>
                </a:cubicBezTo>
                <a:cubicBezTo>
                  <a:pt x="190" y="315"/>
                  <a:pt x="189" y="316"/>
                  <a:pt x="188" y="318"/>
                </a:cubicBezTo>
                <a:cubicBezTo>
                  <a:pt x="185" y="316"/>
                  <a:pt x="185" y="316"/>
                  <a:pt x="185" y="316"/>
                </a:cubicBezTo>
                <a:cubicBezTo>
                  <a:pt x="182" y="322"/>
                  <a:pt x="182" y="322"/>
                  <a:pt x="182" y="322"/>
                </a:cubicBezTo>
                <a:cubicBezTo>
                  <a:pt x="185" y="323"/>
                  <a:pt x="185" y="323"/>
                  <a:pt x="185" y="323"/>
                </a:cubicBezTo>
                <a:cubicBezTo>
                  <a:pt x="185" y="325"/>
                  <a:pt x="185" y="327"/>
                  <a:pt x="185" y="329"/>
                </a:cubicBezTo>
                <a:cubicBezTo>
                  <a:pt x="182" y="330"/>
                  <a:pt x="182" y="330"/>
                  <a:pt x="182" y="330"/>
                </a:cubicBezTo>
                <a:cubicBezTo>
                  <a:pt x="185" y="336"/>
                  <a:pt x="185" y="336"/>
                  <a:pt x="185" y="336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9" y="336"/>
                  <a:pt x="190" y="338"/>
                  <a:pt x="192" y="339"/>
                </a:cubicBezTo>
                <a:cubicBezTo>
                  <a:pt x="191" y="342"/>
                  <a:pt x="191" y="342"/>
                  <a:pt x="191" y="342"/>
                </a:cubicBezTo>
                <a:cubicBezTo>
                  <a:pt x="196" y="344"/>
                  <a:pt x="196" y="344"/>
                  <a:pt x="196" y="344"/>
                </a:cubicBezTo>
                <a:cubicBezTo>
                  <a:pt x="197" y="341"/>
                  <a:pt x="197" y="341"/>
                  <a:pt x="197" y="341"/>
                </a:cubicBezTo>
                <a:cubicBezTo>
                  <a:pt x="199" y="342"/>
                  <a:pt x="201" y="342"/>
                  <a:pt x="203" y="341"/>
                </a:cubicBezTo>
                <a:cubicBezTo>
                  <a:pt x="205" y="344"/>
                  <a:pt x="205" y="344"/>
                  <a:pt x="205" y="344"/>
                </a:cubicBezTo>
                <a:cubicBezTo>
                  <a:pt x="210" y="342"/>
                  <a:pt x="210" y="342"/>
                  <a:pt x="210" y="342"/>
                </a:cubicBezTo>
                <a:cubicBezTo>
                  <a:pt x="209" y="339"/>
                  <a:pt x="209" y="339"/>
                  <a:pt x="209" y="339"/>
                </a:cubicBezTo>
                <a:cubicBezTo>
                  <a:pt x="211" y="338"/>
                  <a:pt x="212" y="336"/>
                  <a:pt x="213" y="335"/>
                </a:cubicBezTo>
                <a:cubicBezTo>
                  <a:pt x="216" y="336"/>
                  <a:pt x="216" y="336"/>
                  <a:pt x="216" y="33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15" y="329"/>
                  <a:pt x="215" y="329"/>
                  <a:pt x="215" y="329"/>
                </a:cubicBezTo>
                <a:cubicBezTo>
                  <a:pt x="216" y="327"/>
                  <a:pt x="216" y="325"/>
                  <a:pt x="215" y="323"/>
                </a:cubicBezTo>
                <a:cubicBezTo>
                  <a:pt x="219" y="322"/>
                  <a:pt x="219" y="322"/>
                  <a:pt x="219" y="322"/>
                </a:cubicBezTo>
                <a:cubicBezTo>
                  <a:pt x="216" y="316"/>
                  <a:pt x="216" y="316"/>
                  <a:pt x="216" y="316"/>
                </a:cubicBezTo>
                <a:cubicBezTo>
                  <a:pt x="213" y="318"/>
                  <a:pt x="213" y="318"/>
                  <a:pt x="213" y="318"/>
                </a:cubicBezTo>
                <a:cubicBezTo>
                  <a:pt x="212" y="316"/>
                  <a:pt x="211" y="315"/>
                  <a:pt x="209" y="313"/>
                </a:cubicBezTo>
                <a:cubicBezTo>
                  <a:pt x="210" y="310"/>
                  <a:pt x="210" y="310"/>
                  <a:pt x="210" y="310"/>
                </a:cubicBezTo>
                <a:cubicBezTo>
                  <a:pt x="205" y="308"/>
                  <a:pt x="205" y="308"/>
                  <a:pt x="205" y="308"/>
                </a:cubicBezTo>
                <a:lnTo>
                  <a:pt x="203" y="311"/>
                </a:lnTo>
                <a:close/>
                <a:moveTo>
                  <a:pt x="295" y="77"/>
                </a:moveTo>
                <a:cubicBezTo>
                  <a:pt x="296" y="73"/>
                  <a:pt x="293" y="71"/>
                  <a:pt x="293" y="71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0"/>
                  <a:pt x="271" y="59"/>
                  <a:pt x="269" y="61"/>
                </a:cubicBezTo>
                <a:cubicBezTo>
                  <a:pt x="267" y="64"/>
                  <a:pt x="265" y="68"/>
                  <a:pt x="263" y="72"/>
                </a:cubicBezTo>
                <a:cubicBezTo>
                  <a:pt x="263" y="72"/>
                  <a:pt x="263" y="72"/>
                  <a:pt x="263" y="72"/>
                </a:cubicBezTo>
                <a:cubicBezTo>
                  <a:pt x="263" y="72"/>
                  <a:pt x="263" y="73"/>
                  <a:pt x="263" y="73"/>
                </a:cubicBezTo>
                <a:cubicBezTo>
                  <a:pt x="262" y="73"/>
                  <a:pt x="261" y="73"/>
                  <a:pt x="260" y="73"/>
                </a:cubicBezTo>
                <a:cubicBezTo>
                  <a:pt x="260" y="73"/>
                  <a:pt x="260" y="73"/>
                  <a:pt x="260" y="73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5"/>
                  <a:pt x="223" y="34"/>
                  <a:pt x="223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8" y="31"/>
                  <a:pt x="232" y="29"/>
                  <a:pt x="235" y="27"/>
                </a:cubicBezTo>
                <a:cubicBezTo>
                  <a:pt x="238" y="25"/>
                  <a:pt x="236" y="22"/>
                  <a:pt x="236" y="22"/>
                </a:cubicBezTo>
                <a:cubicBezTo>
                  <a:pt x="225" y="3"/>
                  <a:pt x="225" y="3"/>
                  <a:pt x="225" y="3"/>
                </a:cubicBezTo>
                <a:cubicBezTo>
                  <a:pt x="225" y="3"/>
                  <a:pt x="223" y="0"/>
                  <a:pt x="220" y="1"/>
                </a:cubicBezTo>
                <a:cubicBezTo>
                  <a:pt x="216" y="3"/>
                  <a:pt x="210" y="6"/>
                  <a:pt x="207" y="10"/>
                </a:cubicBezTo>
                <a:cubicBezTo>
                  <a:pt x="204" y="13"/>
                  <a:pt x="201" y="17"/>
                  <a:pt x="203" y="22"/>
                </a:cubicBezTo>
                <a:cubicBezTo>
                  <a:pt x="203" y="22"/>
                  <a:pt x="211" y="48"/>
                  <a:pt x="226" y="63"/>
                </a:cubicBezTo>
                <a:cubicBezTo>
                  <a:pt x="230" y="67"/>
                  <a:pt x="230" y="67"/>
                  <a:pt x="230" y="67"/>
                </a:cubicBezTo>
                <a:cubicBezTo>
                  <a:pt x="233" y="70"/>
                  <a:pt x="233" y="70"/>
                  <a:pt x="233" y="70"/>
                </a:cubicBezTo>
                <a:cubicBezTo>
                  <a:pt x="248" y="85"/>
                  <a:pt x="275" y="93"/>
                  <a:pt x="275" y="93"/>
                </a:cubicBezTo>
                <a:cubicBezTo>
                  <a:pt x="279" y="95"/>
                  <a:pt x="283" y="92"/>
                  <a:pt x="286" y="89"/>
                </a:cubicBezTo>
                <a:cubicBezTo>
                  <a:pt x="290" y="86"/>
                  <a:pt x="293" y="80"/>
                  <a:pt x="295" y="77"/>
                </a:cubicBezTo>
                <a:moveTo>
                  <a:pt x="294" y="310"/>
                </a:moveTo>
                <a:cubicBezTo>
                  <a:pt x="292" y="314"/>
                  <a:pt x="288" y="316"/>
                  <a:pt x="283" y="314"/>
                </a:cubicBezTo>
                <a:cubicBezTo>
                  <a:pt x="279" y="312"/>
                  <a:pt x="277" y="308"/>
                  <a:pt x="279" y="303"/>
                </a:cubicBezTo>
                <a:cubicBezTo>
                  <a:pt x="281" y="299"/>
                  <a:pt x="286" y="297"/>
                  <a:pt x="290" y="299"/>
                </a:cubicBezTo>
                <a:cubicBezTo>
                  <a:pt x="294" y="301"/>
                  <a:pt x="296" y="306"/>
                  <a:pt x="294" y="310"/>
                </a:cubicBezTo>
                <a:moveTo>
                  <a:pt x="309" y="312"/>
                </a:moveTo>
                <a:cubicBezTo>
                  <a:pt x="305" y="310"/>
                  <a:pt x="305" y="310"/>
                  <a:pt x="305" y="310"/>
                </a:cubicBezTo>
                <a:cubicBezTo>
                  <a:pt x="306" y="308"/>
                  <a:pt x="306" y="305"/>
                  <a:pt x="305" y="303"/>
                </a:cubicBezTo>
                <a:cubicBezTo>
                  <a:pt x="309" y="301"/>
                  <a:pt x="309" y="301"/>
                  <a:pt x="309" y="301"/>
                </a:cubicBezTo>
                <a:cubicBezTo>
                  <a:pt x="306" y="294"/>
                  <a:pt x="306" y="294"/>
                  <a:pt x="306" y="294"/>
                </a:cubicBezTo>
                <a:cubicBezTo>
                  <a:pt x="302" y="296"/>
                  <a:pt x="302" y="296"/>
                  <a:pt x="302" y="296"/>
                </a:cubicBezTo>
                <a:cubicBezTo>
                  <a:pt x="301" y="294"/>
                  <a:pt x="299" y="292"/>
                  <a:pt x="297" y="291"/>
                </a:cubicBezTo>
                <a:cubicBezTo>
                  <a:pt x="299" y="287"/>
                  <a:pt x="299" y="287"/>
                  <a:pt x="299" y="287"/>
                </a:cubicBezTo>
                <a:cubicBezTo>
                  <a:pt x="292" y="284"/>
                  <a:pt x="292" y="284"/>
                  <a:pt x="292" y="284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88" y="287"/>
                  <a:pt x="285" y="287"/>
                  <a:pt x="283" y="288"/>
                </a:cubicBezTo>
                <a:cubicBezTo>
                  <a:pt x="281" y="284"/>
                  <a:pt x="281" y="284"/>
                  <a:pt x="281" y="284"/>
                </a:cubicBezTo>
                <a:cubicBezTo>
                  <a:pt x="274" y="287"/>
                  <a:pt x="274" y="287"/>
                  <a:pt x="274" y="287"/>
                </a:cubicBezTo>
                <a:cubicBezTo>
                  <a:pt x="276" y="291"/>
                  <a:pt x="276" y="291"/>
                  <a:pt x="276" y="291"/>
                </a:cubicBezTo>
                <a:cubicBezTo>
                  <a:pt x="274" y="292"/>
                  <a:pt x="272" y="294"/>
                  <a:pt x="271" y="296"/>
                </a:cubicBezTo>
                <a:cubicBezTo>
                  <a:pt x="267" y="294"/>
                  <a:pt x="267" y="294"/>
                  <a:pt x="267" y="294"/>
                </a:cubicBezTo>
                <a:cubicBezTo>
                  <a:pt x="264" y="301"/>
                  <a:pt x="264" y="301"/>
                  <a:pt x="264" y="301"/>
                </a:cubicBezTo>
                <a:cubicBezTo>
                  <a:pt x="268" y="303"/>
                  <a:pt x="268" y="303"/>
                  <a:pt x="268" y="303"/>
                </a:cubicBezTo>
                <a:cubicBezTo>
                  <a:pt x="267" y="305"/>
                  <a:pt x="267" y="308"/>
                  <a:pt x="268" y="310"/>
                </a:cubicBezTo>
                <a:cubicBezTo>
                  <a:pt x="264" y="312"/>
                  <a:pt x="264" y="312"/>
                  <a:pt x="264" y="312"/>
                </a:cubicBezTo>
                <a:cubicBezTo>
                  <a:pt x="267" y="319"/>
                  <a:pt x="267" y="319"/>
                  <a:pt x="267" y="319"/>
                </a:cubicBezTo>
                <a:cubicBezTo>
                  <a:pt x="271" y="317"/>
                  <a:pt x="271" y="317"/>
                  <a:pt x="271" y="317"/>
                </a:cubicBezTo>
                <a:cubicBezTo>
                  <a:pt x="272" y="319"/>
                  <a:pt x="274" y="321"/>
                  <a:pt x="276" y="322"/>
                </a:cubicBezTo>
                <a:cubicBezTo>
                  <a:pt x="274" y="326"/>
                  <a:pt x="274" y="326"/>
                  <a:pt x="274" y="326"/>
                </a:cubicBezTo>
                <a:cubicBezTo>
                  <a:pt x="281" y="329"/>
                  <a:pt x="281" y="329"/>
                  <a:pt x="281" y="329"/>
                </a:cubicBezTo>
                <a:cubicBezTo>
                  <a:pt x="283" y="325"/>
                  <a:pt x="283" y="325"/>
                  <a:pt x="283" y="325"/>
                </a:cubicBezTo>
                <a:cubicBezTo>
                  <a:pt x="285" y="326"/>
                  <a:pt x="288" y="326"/>
                  <a:pt x="290" y="325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9" y="326"/>
                  <a:pt x="299" y="326"/>
                  <a:pt x="299" y="326"/>
                </a:cubicBezTo>
                <a:cubicBezTo>
                  <a:pt x="297" y="322"/>
                  <a:pt x="297" y="322"/>
                  <a:pt x="297" y="322"/>
                </a:cubicBezTo>
                <a:cubicBezTo>
                  <a:pt x="299" y="321"/>
                  <a:pt x="301" y="319"/>
                  <a:pt x="302" y="317"/>
                </a:cubicBezTo>
                <a:cubicBezTo>
                  <a:pt x="306" y="319"/>
                  <a:pt x="306" y="319"/>
                  <a:pt x="306" y="319"/>
                </a:cubicBezTo>
                <a:lnTo>
                  <a:pt x="309" y="312"/>
                </a:lnTo>
                <a:close/>
                <a:moveTo>
                  <a:pt x="466" y="119"/>
                </a:moveTo>
                <a:cubicBezTo>
                  <a:pt x="477" y="108"/>
                  <a:pt x="477" y="89"/>
                  <a:pt x="466" y="78"/>
                </a:cubicBezTo>
                <a:cubicBezTo>
                  <a:pt x="460" y="72"/>
                  <a:pt x="453" y="69"/>
                  <a:pt x="445" y="69"/>
                </a:cubicBezTo>
                <a:cubicBezTo>
                  <a:pt x="437" y="69"/>
                  <a:pt x="430" y="72"/>
                  <a:pt x="424" y="78"/>
                </a:cubicBezTo>
                <a:cubicBezTo>
                  <a:pt x="418" y="83"/>
                  <a:pt x="415" y="91"/>
                  <a:pt x="415" y="99"/>
                </a:cubicBezTo>
                <a:cubicBezTo>
                  <a:pt x="415" y="107"/>
                  <a:pt x="418" y="114"/>
                  <a:pt x="424" y="119"/>
                </a:cubicBezTo>
                <a:cubicBezTo>
                  <a:pt x="430" y="125"/>
                  <a:pt x="437" y="128"/>
                  <a:pt x="445" y="128"/>
                </a:cubicBezTo>
                <a:cubicBezTo>
                  <a:pt x="453" y="128"/>
                  <a:pt x="460" y="125"/>
                  <a:pt x="466" y="119"/>
                </a:cubicBezTo>
                <a:moveTo>
                  <a:pt x="469" y="122"/>
                </a:moveTo>
                <a:cubicBezTo>
                  <a:pt x="462" y="129"/>
                  <a:pt x="454" y="132"/>
                  <a:pt x="445" y="132"/>
                </a:cubicBezTo>
                <a:cubicBezTo>
                  <a:pt x="436" y="132"/>
                  <a:pt x="428" y="129"/>
                  <a:pt x="421" y="122"/>
                </a:cubicBezTo>
                <a:cubicBezTo>
                  <a:pt x="415" y="116"/>
                  <a:pt x="411" y="108"/>
                  <a:pt x="411" y="99"/>
                </a:cubicBezTo>
                <a:cubicBezTo>
                  <a:pt x="411" y="90"/>
                  <a:pt x="415" y="81"/>
                  <a:pt x="421" y="75"/>
                </a:cubicBezTo>
                <a:cubicBezTo>
                  <a:pt x="428" y="69"/>
                  <a:pt x="436" y="65"/>
                  <a:pt x="445" y="65"/>
                </a:cubicBezTo>
                <a:cubicBezTo>
                  <a:pt x="454" y="65"/>
                  <a:pt x="462" y="69"/>
                  <a:pt x="469" y="75"/>
                </a:cubicBezTo>
                <a:cubicBezTo>
                  <a:pt x="482" y="88"/>
                  <a:pt x="482" y="109"/>
                  <a:pt x="469" y="122"/>
                </a:cubicBezTo>
                <a:moveTo>
                  <a:pt x="472" y="126"/>
                </a:moveTo>
                <a:cubicBezTo>
                  <a:pt x="487" y="111"/>
                  <a:pt x="487" y="86"/>
                  <a:pt x="472" y="71"/>
                </a:cubicBezTo>
                <a:cubicBezTo>
                  <a:pt x="457" y="56"/>
                  <a:pt x="433" y="56"/>
                  <a:pt x="417" y="71"/>
                </a:cubicBezTo>
                <a:cubicBezTo>
                  <a:pt x="402" y="86"/>
                  <a:pt x="402" y="111"/>
                  <a:pt x="417" y="126"/>
                </a:cubicBezTo>
                <a:cubicBezTo>
                  <a:pt x="433" y="141"/>
                  <a:pt x="457" y="141"/>
                  <a:pt x="472" y="126"/>
                </a:cubicBezTo>
                <a:moveTo>
                  <a:pt x="481" y="143"/>
                </a:moveTo>
                <a:cubicBezTo>
                  <a:pt x="489" y="135"/>
                  <a:pt x="489" y="135"/>
                  <a:pt x="489" y="135"/>
                </a:cubicBezTo>
                <a:cubicBezTo>
                  <a:pt x="479" y="124"/>
                  <a:pt x="479" y="124"/>
                  <a:pt x="479" y="124"/>
                </a:cubicBezTo>
                <a:cubicBezTo>
                  <a:pt x="478" y="126"/>
                  <a:pt x="477" y="128"/>
                  <a:pt x="475" y="129"/>
                </a:cubicBezTo>
                <a:cubicBezTo>
                  <a:pt x="474" y="130"/>
                  <a:pt x="472" y="132"/>
                  <a:pt x="471" y="133"/>
                </a:cubicBezTo>
                <a:lnTo>
                  <a:pt x="481" y="143"/>
                </a:lnTo>
                <a:close/>
                <a:moveTo>
                  <a:pt x="504" y="149"/>
                </a:moveTo>
                <a:cubicBezTo>
                  <a:pt x="492" y="137"/>
                  <a:pt x="492" y="137"/>
                  <a:pt x="492" y="137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96" y="153"/>
                  <a:pt x="500" y="151"/>
                  <a:pt x="504" y="149"/>
                </a:cubicBezTo>
              </a:path>
            </a:pathLst>
          </a:custGeom>
          <a:solidFill>
            <a:srgbClr val="00653E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850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Mauv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839914" y="1212057"/>
            <a:ext cx="5470525" cy="28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35624" y="1376015"/>
            <a:ext cx="1760937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669070" y="1015971"/>
            <a:ext cx="178884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533591" y="1376015"/>
            <a:ext cx="177403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533591" y="3740942"/>
            <a:ext cx="1774034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3685422" y="4089875"/>
            <a:ext cx="1772492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835624" y="3740942"/>
            <a:ext cx="1763847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>
            <a:off x="5537202" y="1572816"/>
            <a:ext cx="1773238" cy="942975"/>
          </a:xfrm>
          <a:custGeom>
            <a:avLst/>
            <a:gdLst>
              <a:gd name="T0" fmla="*/ 23 w 188"/>
              <a:gd name="T1" fmla="*/ 107 h 133"/>
              <a:gd name="T2" fmla="*/ 17 w 188"/>
              <a:gd name="T3" fmla="*/ 117 h 133"/>
              <a:gd name="T4" fmla="*/ 7 w 188"/>
              <a:gd name="T5" fmla="*/ 133 h 133"/>
              <a:gd name="T6" fmla="*/ 23 w 188"/>
              <a:gd name="T7" fmla="*/ 123 h 133"/>
              <a:gd name="T8" fmla="*/ 36 w 188"/>
              <a:gd name="T9" fmla="*/ 115 h 133"/>
              <a:gd name="T10" fmla="*/ 94 w 188"/>
              <a:gd name="T11" fmla="*/ 129 h 133"/>
              <a:gd name="T12" fmla="*/ 188 w 188"/>
              <a:gd name="T13" fmla="*/ 65 h 133"/>
              <a:gd name="T14" fmla="*/ 94 w 188"/>
              <a:gd name="T15" fmla="*/ 0 h 133"/>
              <a:gd name="T16" fmla="*/ 0 w 188"/>
              <a:gd name="T17" fmla="*/ 65 h 133"/>
              <a:gd name="T18" fmla="*/ 23 w 188"/>
              <a:gd name="T19" fmla="*/ 107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3">
                <a:moveTo>
                  <a:pt x="23" y="107"/>
                </a:moveTo>
                <a:cubicBezTo>
                  <a:pt x="17" y="117"/>
                  <a:pt x="17" y="117"/>
                  <a:pt x="17" y="117"/>
                </a:cubicBezTo>
                <a:cubicBezTo>
                  <a:pt x="7" y="133"/>
                  <a:pt x="7" y="133"/>
                  <a:pt x="7" y="133"/>
                </a:cubicBezTo>
                <a:cubicBezTo>
                  <a:pt x="23" y="123"/>
                  <a:pt x="23" y="123"/>
                  <a:pt x="23" y="123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52" y="124"/>
                  <a:pt x="72" y="129"/>
                  <a:pt x="94" y="129"/>
                </a:cubicBezTo>
                <a:cubicBezTo>
                  <a:pt x="146" y="129"/>
                  <a:pt x="188" y="100"/>
                  <a:pt x="188" y="65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5"/>
                </a:cubicBezTo>
                <a:cubicBezTo>
                  <a:pt x="0" y="81"/>
                  <a:pt x="9" y="95"/>
                  <a:pt x="23" y="1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0" name="Freeform 6"/>
          <p:cNvSpPr>
            <a:spLocks/>
          </p:cNvSpPr>
          <p:nvPr userDrawn="1"/>
        </p:nvSpPr>
        <p:spPr bwMode="auto">
          <a:xfrm>
            <a:off x="1839914" y="1572816"/>
            <a:ext cx="1763713" cy="942975"/>
          </a:xfrm>
          <a:custGeom>
            <a:avLst/>
            <a:gdLst>
              <a:gd name="T0" fmla="*/ 94 w 187"/>
              <a:gd name="T1" fmla="*/ 0 h 133"/>
              <a:gd name="T2" fmla="*/ 0 w 187"/>
              <a:gd name="T3" fmla="*/ 65 h 133"/>
              <a:gd name="T4" fmla="*/ 94 w 187"/>
              <a:gd name="T5" fmla="*/ 129 h 133"/>
              <a:gd name="T6" fmla="*/ 152 w 187"/>
              <a:gd name="T7" fmla="*/ 115 h 133"/>
              <a:gd name="T8" fmla="*/ 164 w 187"/>
              <a:gd name="T9" fmla="*/ 123 h 133"/>
              <a:gd name="T10" fmla="*/ 180 w 187"/>
              <a:gd name="T11" fmla="*/ 133 h 133"/>
              <a:gd name="T12" fmla="*/ 171 w 187"/>
              <a:gd name="T13" fmla="*/ 117 h 133"/>
              <a:gd name="T14" fmla="*/ 165 w 187"/>
              <a:gd name="T15" fmla="*/ 107 h 133"/>
              <a:gd name="T16" fmla="*/ 187 w 187"/>
              <a:gd name="T17" fmla="*/ 65 h 133"/>
              <a:gd name="T18" fmla="*/ 94 w 187"/>
              <a:gd name="T19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3">
                <a:moveTo>
                  <a:pt x="94" y="0"/>
                </a:moveTo>
                <a:cubicBezTo>
                  <a:pt x="42" y="0"/>
                  <a:pt x="0" y="29"/>
                  <a:pt x="0" y="65"/>
                </a:cubicBezTo>
                <a:cubicBezTo>
                  <a:pt x="0" y="100"/>
                  <a:pt x="42" y="129"/>
                  <a:pt x="94" y="129"/>
                </a:cubicBezTo>
                <a:cubicBezTo>
                  <a:pt x="116" y="129"/>
                  <a:pt x="136" y="124"/>
                  <a:pt x="152" y="115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80" y="133"/>
                  <a:pt x="180" y="133"/>
                  <a:pt x="180" y="133"/>
                </a:cubicBezTo>
                <a:cubicBezTo>
                  <a:pt x="171" y="117"/>
                  <a:pt x="171" y="117"/>
                  <a:pt x="171" y="11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79" y="95"/>
                  <a:pt x="187" y="81"/>
                  <a:pt x="187" y="65"/>
                </a:cubicBezTo>
                <a:cubicBezTo>
                  <a:pt x="187" y="29"/>
                  <a:pt x="145" y="0"/>
                  <a:pt x="9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1" name="Freeform 7"/>
          <p:cNvSpPr>
            <a:spLocks/>
          </p:cNvSpPr>
          <p:nvPr userDrawn="1"/>
        </p:nvSpPr>
        <p:spPr bwMode="auto">
          <a:xfrm>
            <a:off x="5537202" y="2797970"/>
            <a:ext cx="1773238" cy="935831"/>
          </a:xfrm>
          <a:custGeom>
            <a:avLst/>
            <a:gdLst>
              <a:gd name="T0" fmla="*/ 94 w 188"/>
              <a:gd name="T1" fmla="*/ 3 h 132"/>
              <a:gd name="T2" fmla="*/ 36 w 188"/>
              <a:gd name="T3" fmla="*/ 17 h 132"/>
              <a:gd name="T4" fmla="*/ 23 w 188"/>
              <a:gd name="T5" fmla="*/ 10 h 132"/>
              <a:gd name="T6" fmla="*/ 7 w 188"/>
              <a:gd name="T7" fmla="*/ 0 h 132"/>
              <a:gd name="T8" fmla="*/ 17 w 188"/>
              <a:gd name="T9" fmla="*/ 16 h 132"/>
              <a:gd name="T10" fmla="*/ 23 w 188"/>
              <a:gd name="T11" fmla="*/ 26 h 132"/>
              <a:gd name="T12" fmla="*/ 0 w 188"/>
              <a:gd name="T13" fmla="*/ 68 h 132"/>
              <a:gd name="T14" fmla="*/ 94 w 188"/>
              <a:gd name="T15" fmla="*/ 132 h 132"/>
              <a:gd name="T16" fmla="*/ 188 w 188"/>
              <a:gd name="T17" fmla="*/ 68 h 132"/>
              <a:gd name="T18" fmla="*/ 94 w 188"/>
              <a:gd name="T19" fmla="*/ 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2">
                <a:moveTo>
                  <a:pt x="94" y="3"/>
                </a:moveTo>
                <a:cubicBezTo>
                  <a:pt x="72" y="3"/>
                  <a:pt x="52" y="8"/>
                  <a:pt x="36" y="17"/>
                </a:cubicBezTo>
                <a:cubicBezTo>
                  <a:pt x="23" y="10"/>
                  <a:pt x="23" y="10"/>
                  <a:pt x="23" y="10"/>
                </a:cubicBezTo>
                <a:cubicBezTo>
                  <a:pt x="7" y="0"/>
                  <a:pt x="7" y="0"/>
                  <a:pt x="7" y="0"/>
                </a:cubicBezTo>
                <a:cubicBezTo>
                  <a:pt x="17" y="16"/>
                  <a:pt x="17" y="16"/>
                  <a:pt x="17" y="16"/>
                </a:cubicBezTo>
                <a:cubicBezTo>
                  <a:pt x="23" y="26"/>
                  <a:pt x="23" y="26"/>
                  <a:pt x="23" y="26"/>
                </a:cubicBezTo>
                <a:cubicBezTo>
                  <a:pt x="9" y="37"/>
                  <a:pt x="0" y="5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6" y="132"/>
                  <a:pt x="188" y="103"/>
                  <a:pt x="188" y="68"/>
                </a:cubicBezTo>
                <a:cubicBezTo>
                  <a:pt x="188" y="32"/>
                  <a:pt x="146" y="3"/>
                  <a:pt x="94" y="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2" name="Freeform 8"/>
          <p:cNvSpPr>
            <a:spLocks/>
          </p:cNvSpPr>
          <p:nvPr userDrawn="1"/>
        </p:nvSpPr>
        <p:spPr bwMode="auto">
          <a:xfrm>
            <a:off x="1839914" y="2797970"/>
            <a:ext cx="1763713" cy="935831"/>
          </a:xfrm>
          <a:custGeom>
            <a:avLst/>
            <a:gdLst>
              <a:gd name="T0" fmla="*/ 165 w 187"/>
              <a:gd name="T1" fmla="*/ 26 h 132"/>
              <a:gd name="T2" fmla="*/ 171 w 187"/>
              <a:gd name="T3" fmla="*/ 16 h 132"/>
              <a:gd name="T4" fmla="*/ 180 w 187"/>
              <a:gd name="T5" fmla="*/ 0 h 132"/>
              <a:gd name="T6" fmla="*/ 164 w 187"/>
              <a:gd name="T7" fmla="*/ 10 h 132"/>
              <a:gd name="T8" fmla="*/ 152 w 187"/>
              <a:gd name="T9" fmla="*/ 17 h 132"/>
              <a:gd name="T10" fmla="*/ 94 w 187"/>
              <a:gd name="T11" fmla="*/ 3 h 132"/>
              <a:gd name="T12" fmla="*/ 0 w 187"/>
              <a:gd name="T13" fmla="*/ 68 h 132"/>
              <a:gd name="T14" fmla="*/ 94 w 187"/>
              <a:gd name="T15" fmla="*/ 132 h 132"/>
              <a:gd name="T16" fmla="*/ 187 w 187"/>
              <a:gd name="T17" fmla="*/ 68 h 132"/>
              <a:gd name="T18" fmla="*/ 165 w 187"/>
              <a:gd name="T19" fmla="*/ 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2">
                <a:moveTo>
                  <a:pt x="165" y="26"/>
                </a:moveTo>
                <a:cubicBezTo>
                  <a:pt x="171" y="16"/>
                  <a:pt x="171" y="16"/>
                  <a:pt x="171" y="16"/>
                </a:cubicBezTo>
                <a:cubicBezTo>
                  <a:pt x="180" y="0"/>
                  <a:pt x="180" y="0"/>
                  <a:pt x="180" y="0"/>
                </a:cubicBezTo>
                <a:cubicBezTo>
                  <a:pt x="164" y="10"/>
                  <a:pt x="164" y="10"/>
                  <a:pt x="164" y="10"/>
                </a:cubicBezTo>
                <a:cubicBezTo>
                  <a:pt x="152" y="17"/>
                  <a:pt x="152" y="17"/>
                  <a:pt x="152" y="17"/>
                </a:cubicBezTo>
                <a:cubicBezTo>
                  <a:pt x="136" y="8"/>
                  <a:pt x="116" y="3"/>
                  <a:pt x="94" y="3"/>
                </a:cubicBezTo>
                <a:cubicBezTo>
                  <a:pt x="42" y="3"/>
                  <a:pt x="0" y="3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5" y="132"/>
                  <a:pt x="187" y="103"/>
                  <a:pt x="187" y="68"/>
                </a:cubicBezTo>
                <a:cubicBezTo>
                  <a:pt x="187" y="52"/>
                  <a:pt x="179" y="37"/>
                  <a:pt x="165" y="2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3" name="Freeform 9"/>
          <p:cNvSpPr>
            <a:spLocks/>
          </p:cNvSpPr>
          <p:nvPr userDrawn="1"/>
        </p:nvSpPr>
        <p:spPr bwMode="auto">
          <a:xfrm>
            <a:off x="3687764" y="2968228"/>
            <a:ext cx="1773238" cy="1119188"/>
          </a:xfrm>
          <a:custGeom>
            <a:avLst/>
            <a:gdLst>
              <a:gd name="T0" fmla="*/ 101 w 188"/>
              <a:gd name="T1" fmla="*/ 29 h 158"/>
              <a:gd name="T2" fmla="*/ 98 w 188"/>
              <a:gd name="T3" fmla="*/ 19 h 158"/>
              <a:gd name="T4" fmla="*/ 94 w 188"/>
              <a:gd name="T5" fmla="*/ 0 h 158"/>
              <a:gd name="T6" fmla="*/ 89 w 188"/>
              <a:gd name="T7" fmla="*/ 19 h 158"/>
              <a:gd name="T8" fmla="*/ 87 w 188"/>
              <a:gd name="T9" fmla="*/ 29 h 158"/>
              <a:gd name="T10" fmla="*/ 0 w 188"/>
              <a:gd name="T11" fmla="*/ 94 h 158"/>
              <a:gd name="T12" fmla="*/ 94 w 188"/>
              <a:gd name="T13" fmla="*/ 158 h 158"/>
              <a:gd name="T14" fmla="*/ 188 w 188"/>
              <a:gd name="T15" fmla="*/ 94 h 158"/>
              <a:gd name="T16" fmla="*/ 101 w 188"/>
              <a:gd name="T17" fmla="*/ 2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8">
                <a:moveTo>
                  <a:pt x="101" y="29"/>
                </a:moveTo>
                <a:cubicBezTo>
                  <a:pt x="98" y="19"/>
                  <a:pt x="98" y="19"/>
                  <a:pt x="98" y="19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9"/>
                  <a:pt x="89" y="19"/>
                  <a:pt x="89" y="19"/>
                </a:cubicBezTo>
                <a:cubicBezTo>
                  <a:pt x="87" y="29"/>
                  <a:pt x="87" y="29"/>
                  <a:pt x="87" y="29"/>
                </a:cubicBezTo>
                <a:cubicBezTo>
                  <a:pt x="38" y="32"/>
                  <a:pt x="0" y="60"/>
                  <a:pt x="0" y="94"/>
                </a:cubicBezTo>
                <a:cubicBezTo>
                  <a:pt x="0" y="129"/>
                  <a:pt x="42" y="158"/>
                  <a:pt x="94" y="158"/>
                </a:cubicBezTo>
                <a:cubicBezTo>
                  <a:pt x="146" y="158"/>
                  <a:pt x="188" y="129"/>
                  <a:pt x="188" y="94"/>
                </a:cubicBezTo>
                <a:cubicBezTo>
                  <a:pt x="188" y="60"/>
                  <a:pt x="149" y="32"/>
                  <a:pt x="101" y="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4" name="Freeform 10"/>
          <p:cNvSpPr>
            <a:spLocks/>
          </p:cNvSpPr>
          <p:nvPr userDrawn="1"/>
        </p:nvSpPr>
        <p:spPr bwMode="auto">
          <a:xfrm>
            <a:off x="3687764" y="1212057"/>
            <a:ext cx="1773238" cy="1112044"/>
          </a:xfrm>
          <a:custGeom>
            <a:avLst/>
            <a:gdLst>
              <a:gd name="T0" fmla="*/ 87 w 188"/>
              <a:gd name="T1" fmla="*/ 129 h 157"/>
              <a:gd name="T2" fmla="*/ 89 w 188"/>
              <a:gd name="T3" fmla="*/ 139 h 157"/>
              <a:gd name="T4" fmla="*/ 94 w 188"/>
              <a:gd name="T5" fmla="*/ 157 h 157"/>
              <a:gd name="T6" fmla="*/ 98 w 188"/>
              <a:gd name="T7" fmla="*/ 139 h 157"/>
              <a:gd name="T8" fmla="*/ 101 w 188"/>
              <a:gd name="T9" fmla="*/ 129 h 157"/>
              <a:gd name="T10" fmla="*/ 188 w 188"/>
              <a:gd name="T11" fmla="*/ 64 h 157"/>
              <a:gd name="T12" fmla="*/ 94 w 188"/>
              <a:gd name="T13" fmla="*/ 0 h 157"/>
              <a:gd name="T14" fmla="*/ 0 w 188"/>
              <a:gd name="T15" fmla="*/ 64 h 157"/>
              <a:gd name="T16" fmla="*/ 87 w 188"/>
              <a:gd name="T17" fmla="*/ 12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7">
                <a:moveTo>
                  <a:pt x="87" y="129"/>
                </a:moveTo>
                <a:cubicBezTo>
                  <a:pt x="89" y="139"/>
                  <a:pt x="89" y="139"/>
                  <a:pt x="89" y="139"/>
                </a:cubicBezTo>
                <a:cubicBezTo>
                  <a:pt x="94" y="157"/>
                  <a:pt x="94" y="157"/>
                  <a:pt x="94" y="157"/>
                </a:cubicBezTo>
                <a:cubicBezTo>
                  <a:pt x="98" y="139"/>
                  <a:pt x="98" y="139"/>
                  <a:pt x="98" y="139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49" y="126"/>
                  <a:pt x="188" y="98"/>
                  <a:pt x="188" y="64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4"/>
                </a:cubicBezTo>
                <a:cubicBezTo>
                  <a:pt x="0" y="98"/>
                  <a:pt x="38" y="126"/>
                  <a:pt x="87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5" name="Freeform 11"/>
          <p:cNvSpPr>
            <a:spLocks noEditPoints="1"/>
          </p:cNvSpPr>
          <p:nvPr userDrawn="1"/>
        </p:nvSpPr>
        <p:spPr bwMode="auto">
          <a:xfrm>
            <a:off x="2227264" y="1332310"/>
            <a:ext cx="4752975" cy="2649141"/>
          </a:xfrm>
          <a:custGeom>
            <a:avLst/>
            <a:gdLst>
              <a:gd name="T0" fmla="*/ 425 w 504"/>
              <a:gd name="T1" fmla="*/ 270 h 374"/>
              <a:gd name="T2" fmla="*/ 443 w 504"/>
              <a:gd name="T3" fmla="*/ 316 h 374"/>
              <a:gd name="T4" fmla="*/ 462 w 504"/>
              <a:gd name="T5" fmla="*/ 270 h 374"/>
              <a:gd name="T6" fmla="*/ 476 w 504"/>
              <a:gd name="T7" fmla="*/ 269 h 374"/>
              <a:gd name="T8" fmla="*/ 446 w 504"/>
              <a:gd name="T9" fmla="*/ 248 h 374"/>
              <a:gd name="T10" fmla="*/ 446 w 504"/>
              <a:gd name="T11" fmla="*/ 248 h 374"/>
              <a:gd name="T12" fmla="*/ 246 w 504"/>
              <a:gd name="T13" fmla="*/ 356 h 374"/>
              <a:gd name="T14" fmla="*/ 222 w 504"/>
              <a:gd name="T15" fmla="*/ 362 h 374"/>
              <a:gd name="T16" fmla="*/ 241 w 504"/>
              <a:gd name="T17" fmla="*/ 374 h 374"/>
              <a:gd name="T18" fmla="*/ 263 w 504"/>
              <a:gd name="T19" fmla="*/ 369 h 374"/>
              <a:gd name="T20" fmla="*/ 275 w 504"/>
              <a:gd name="T21" fmla="*/ 350 h 374"/>
              <a:gd name="T22" fmla="*/ 270 w 504"/>
              <a:gd name="T23" fmla="*/ 329 h 374"/>
              <a:gd name="T24" fmla="*/ 251 w 504"/>
              <a:gd name="T25" fmla="*/ 317 h 374"/>
              <a:gd name="T26" fmla="*/ 229 w 504"/>
              <a:gd name="T27" fmla="*/ 322 h 374"/>
              <a:gd name="T28" fmla="*/ 217 w 504"/>
              <a:gd name="T29" fmla="*/ 341 h 374"/>
              <a:gd name="T30" fmla="*/ 38 w 504"/>
              <a:gd name="T31" fmla="*/ 261 h 374"/>
              <a:gd name="T32" fmla="*/ 30 w 504"/>
              <a:gd name="T33" fmla="*/ 286 h 374"/>
              <a:gd name="T34" fmla="*/ 30 w 504"/>
              <a:gd name="T35" fmla="*/ 286 h 374"/>
              <a:gd name="T36" fmla="*/ 62 w 504"/>
              <a:gd name="T37" fmla="*/ 63 h 374"/>
              <a:gd name="T38" fmla="*/ 92 w 504"/>
              <a:gd name="T39" fmla="*/ 70 h 374"/>
              <a:gd name="T40" fmla="*/ 77 w 504"/>
              <a:gd name="T41" fmla="*/ 70 h 374"/>
              <a:gd name="T42" fmla="*/ 42 w 504"/>
              <a:gd name="T43" fmla="*/ 59 h 374"/>
              <a:gd name="T44" fmla="*/ 28 w 504"/>
              <a:gd name="T45" fmla="*/ 67 h 374"/>
              <a:gd name="T46" fmla="*/ 11 w 504"/>
              <a:gd name="T47" fmla="*/ 72 h 374"/>
              <a:gd name="T48" fmla="*/ 94 w 504"/>
              <a:gd name="T49" fmla="*/ 127 h 374"/>
              <a:gd name="T50" fmla="*/ 76 w 504"/>
              <a:gd name="T51" fmla="*/ 236 h 374"/>
              <a:gd name="T52" fmla="*/ 198 w 504"/>
              <a:gd name="T53" fmla="*/ 332 h 374"/>
              <a:gd name="T54" fmla="*/ 197 w 504"/>
              <a:gd name="T55" fmla="*/ 311 h 374"/>
              <a:gd name="T56" fmla="*/ 188 w 504"/>
              <a:gd name="T57" fmla="*/ 318 h 374"/>
              <a:gd name="T58" fmla="*/ 185 w 504"/>
              <a:gd name="T59" fmla="*/ 329 h 374"/>
              <a:gd name="T60" fmla="*/ 192 w 504"/>
              <a:gd name="T61" fmla="*/ 339 h 374"/>
              <a:gd name="T62" fmla="*/ 203 w 504"/>
              <a:gd name="T63" fmla="*/ 341 h 374"/>
              <a:gd name="T64" fmla="*/ 213 w 504"/>
              <a:gd name="T65" fmla="*/ 335 h 374"/>
              <a:gd name="T66" fmla="*/ 215 w 504"/>
              <a:gd name="T67" fmla="*/ 323 h 374"/>
              <a:gd name="T68" fmla="*/ 209 w 504"/>
              <a:gd name="T69" fmla="*/ 313 h 374"/>
              <a:gd name="T70" fmla="*/ 295 w 504"/>
              <a:gd name="T71" fmla="*/ 77 h 374"/>
              <a:gd name="T72" fmla="*/ 263 w 504"/>
              <a:gd name="T73" fmla="*/ 72 h 374"/>
              <a:gd name="T74" fmla="*/ 260 w 504"/>
              <a:gd name="T75" fmla="*/ 73 h 374"/>
              <a:gd name="T76" fmla="*/ 224 w 504"/>
              <a:gd name="T77" fmla="*/ 33 h 374"/>
              <a:gd name="T78" fmla="*/ 225 w 504"/>
              <a:gd name="T79" fmla="*/ 3 h 374"/>
              <a:gd name="T80" fmla="*/ 226 w 504"/>
              <a:gd name="T81" fmla="*/ 63 h 374"/>
              <a:gd name="T82" fmla="*/ 286 w 504"/>
              <a:gd name="T83" fmla="*/ 89 h 374"/>
              <a:gd name="T84" fmla="*/ 279 w 504"/>
              <a:gd name="T85" fmla="*/ 303 h 374"/>
              <a:gd name="T86" fmla="*/ 305 w 504"/>
              <a:gd name="T87" fmla="*/ 310 h 374"/>
              <a:gd name="T88" fmla="*/ 302 w 504"/>
              <a:gd name="T89" fmla="*/ 296 h 374"/>
              <a:gd name="T90" fmla="*/ 290 w 504"/>
              <a:gd name="T91" fmla="*/ 288 h 374"/>
              <a:gd name="T92" fmla="*/ 276 w 504"/>
              <a:gd name="T93" fmla="*/ 291 h 374"/>
              <a:gd name="T94" fmla="*/ 268 w 504"/>
              <a:gd name="T95" fmla="*/ 303 h 374"/>
              <a:gd name="T96" fmla="*/ 271 w 504"/>
              <a:gd name="T97" fmla="*/ 317 h 374"/>
              <a:gd name="T98" fmla="*/ 283 w 504"/>
              <a:gd name="T99" fmla="*/ 325 h 374"/>
              <a:gd name="T100" fmla="*/ 297 w 504"/>
              <a:gd name="T101" fmla="*/ 322 h 374"/>
              <a:gd name="T102" fmla="*/ 466 w 504"/>
              <a:gd name="T103" fmla="*/ 119 h 374"/>
              <a:gd name="T104" fmla="*/ 415 w 504"/>
              <a:gd name="T105" fmla="*/ 99 h 374"/>
              <a:gd name="T106" fmla="*/ 469 w 504"/>
              <a:gd name="T107" fmla="*/ 122 h 374"/>
              <a:gd name="T108" fmla="*/ 421 w 504"/>
              <a:gd name="T109" fmla="*/ 75 h 374"/>
              <a:gd name="T110" fmla="*/ 472 w 504"/>
              <a:gd name="T111" fmla="*/ 126 h 374"/>
              <a:gd name="T112" fmla="*/ 472 w 504"/>
              <a:gd name="T113" fmla="*/ 126 h 374"/>
              <a:gd name="T114" fmla="*/ 475 w 504"/>
              <a:gd name="T115" fmla="*/ 129 h 374"/>
              <a:gd name="T116" fmla="*/ 492 w 504"/>
              <a:gd name="T117" fmla="*/ 137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4" h="374">
                <a:moveTo>
                  <a:pt x="414" y="269"/>
                </a:moveTo>
                <a:cubicBezTo>
                  <a:pt x="414" y="311"/>
                  <a:pt x="414" y="311"/>
                  <a:pt x="414" y="311"/>
                </a:cubicBezTo>
                <a:cubicBezTo>
                  <a:pt x="414" y="319"/>
                  <a:pt x="425" y="319"/>
                  <a:pt x="425" y="311"/>
                </a:cubicBezTo>
                <a:cubicBezTo>
                  <a:pt x="425" y="270"/>
                  <a:pt x="425" y="270"/>
                  <a:pt x="425" y="270"/>
                </a:cubicBezTo>
                <a:cubicBezTo>
                  <a:pt x="428" y="270"/>
                  <a:pt x="428" y="270"/>
                  <a:pt x="428" y="270"/>
                </a:cubicBezTo>
                <a:cubicBezTo>
                  <a:pt x="428" y="338"/>
                  <a:pt x="428" y="338"/>
                  <a:pt x="428" y="338"/>
                </a:cubicBezTo>
                <a:cubicBezTo>
                  <a:pt x="433" y="339"/>
                  <a:pt x="438" y="339"/>
                  <a:pt x="443" y="339"/>
                </a:cubicBezTo>
                <a:cubicBezTo>
                  <a:pt x="443" y="316"/>
                  <a:pt x="443" y="316"/>
                  <a:pt x="443" y="316"/>
                </a:cubicBezTo>
                <a:cubicBezTo>
                  <a:pt x="447" y="316"/>
                  <a:pt x="447" y="316"/>
                  <a:pt x="447" y="316"/>
                </a:cubicBezTo>
                <a:cubicBezTo>
                  <a:pt x="447" y="339"/>
                  <a:pt x="447" y="339"/>
                  <a:pt x="447" y="339"/>
                </a:cubicBezTo>
                <a:cubicBezTo>
                  <a:pt x="452" y="339"/>
                  <a:pt x="457" y="339"/>
                  <a:pt x="462" y="338"/>
                </a:cubicBezTo>
                <a:cubicBezTo>
                  <a:pt x="462" y="270"/>
                  <a:pt x="462" y="270"/>
                  <a:pt x="462" y="270"/>
                </a:cubicBezTo>
                <a:cubicBezTo>
                  <a:pt x="466" y="270"/>
                  <a:pt x="466" y="270"/>
                  <a:pt x="466" y="270"/>
                </a:cubicBezTo>
                <a:cubicBezTo>
                  <a:pt x="466" y="311"/>
                  <a:pt x="466" y="311"/>
                  <a:pt x="466" y="311"/>
                </a:cubicBezTo>
                <a:cubicBezTo>
                  <a:pt x="466" y="319"/>
                  <a:pt x="476" y="319"/>
                  <a:pt x="476" y="311"/>
                </a:cubicBezTo>
                <a:cubicBezTo>
                  <a:pt x="476" y="269"/>
                  <a:pt x="476" y="269"/>
                  <a:pt x="476" y="269"/>
                </a:cubicBezTo>
                <a:cubicBezTo>
                  <a:pt x="476" y="259"/>
                  <a:pt x="470" y="251"/>
                  <a:pt x="461" y="251"/>
                </a:cubicBezTo>
                <a:cubicBezTo>
                  <a:pt x="430" y="251"/>
                  <a:pt x="430" y="251"/>
                  <a:pt x="430" y="251"/>
                </a:cubicBezTo>
                <a:cubicBezTo>
                  <a:pt x="419" y="251"/>
                  <a:pt x="414" y="260"/>
                  <a:pt x="414" y="269"/>
                </a:cubicBezTo>
                <a:moveTo>
                  <a:pt x="446" y="248"/>
                </a:moveTo>
                <a:cubicBezTo>
                  <a:pt x="454" y="248"/>
                  <a:pt x="460" y="242"/>
                  <a:pt x="460" y="235"/>
                </a:cubicBezTo>
                <a:cubicBezTo>
                  <a:pt x="460" y="227"/>
                  <a:pt x="454" y="221"/>
                  <a:pt x="446" y="221"/>
                </a:cubicBezTo>
                <a:cubicBezTo>
                  <a:pt x="438" y="221"/>
                  <a:pt x="432" y="227"/>
                  <a:pt x="432" y="235"/>
                </a:cubicBezTo>
                <a:cubicBezTo>
                  <a:pt x="432" y="242"/>
                  <a:pt x="438" y="248"/>
                  <a:pt x="446" y="248"/>
                </a:cubicBezTo>
                <a:moveTo>
                  <a:pt x="236" y="345"/>
                </a:moveTo>
                <a:cubicBezTo>
                  <a:pt x="236" y="340"/>
                  <a:pt x="240" y="335"/>
                  <a:pt x="246" y="335"/>
                </a:cubicBezTo>
                <a:cubicBezTo>
                  <a:pt x="252" y="335"/>
                  <a:pt x="256" y="340"/>
                  <a:pt x="256" y="345"/>
                </a:cubicBezTo>
                <a:cubicBezTo>
                  <a:pt x="256" y="351"/>
                  <a:pt x="252" y="356"/>
                  <a:pt x="246" y="356"/>
                </a:cubicBezTo>
                <a:cubicBezTo>
                  <a:pt x="240" y="356"/>
                  <a:pt x="236" y="351"/>
                  <a:pt x="236" y="345"/>
                </a:cubicBezTo>
                <a:moveTo>
                  <a:pt x="223" y="350"/>
                </a:moveTo>
                <a:cubicBezTo>
                  <a:pt x="223" y="353"/>
                  <a:pt x="224" y="356"/>
                  <a:pt x="226" y="359"/>
                </a:cubicBezTo>
                <a:cubicBezTo>
                  <a:pt x="222" y="362"/>
                  <a:pt x="222" y="362"/>
                  <a:pt x="222" y="362"/>
                </a:cubicBezTo>
                <a:cubicBezTo>
                  <a:pt x="229" y="369"/>
                  <a:pt x="229" y="369"/>
                  <a:pt x="229" y="369"/>
                </a:cubicBezTo>
                <a:cubicBezTo>
                  <a:pt x="233" y="365"/>
                  <a:pt x="233" y="365"/>
                  <a:pt x="233" y="365"/>
                </a:cubicBezTo>
                <a:cubicBezTo>
                  <a:pt x="235" y="367"/>
                  <a:pt x="238" y="368"/>
                  <a:pt x="241" y="369"/>
                </a:cubicBezTo>
                <a:cubicBezTo>
                  <a:pt x="241" y="374"/>
                  <a:pt x="241" y="374"/>
                  <a:pt x="24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69"/>
                  <a:pt x="251" y="369"/>
                  <a:pt x="251" y="369"/>
                </a:cubicBezTo>
                <a:cubicBezTo>
                  <a:pt x="254" y="368"/>
                  <a:pt x="257" y="367"/>
                  <a:pt x="259" y="365"/>
                </a:cubicBezTo>
                <a:cubicBezTo>
                  <a:pt x="263" y="369"/>
                  <a:pt x="263" y="369"/>
                  <a:pt x="263" y="369"/>
                </a:cubicBezTo>
                <a:cubicBezTo>
                  <a:pt x="270" y="362"/>
                  <a:pt x="270" y="362"/>
                  <a:pt x="270" y="362"/>
                </a:cubicBezTo>
                <a:cubicBezTo>
                  <a:pt x="266" y="359"/>
                  <a:pt x="266" y="359"/>
                  <a:pt x="266" y="359"/>
                </a:cubicBezTo>
                <a:cubicBezTo>
                  <a:pt x="268" y="356"/>
                  <a:pt x="269" y="353"/>
                  <a:pt x="270" y="350"/>
                </a:cubicBezTo>
                <a:cubicBezTo>
                  <a:pt x="275" y="350"/>
                  <a:pt x="275" y="350"/>
                  <a:pt x="275" y="350"/>
                </a:cubicBezTo>
                <a:cubicBezTo>
                  <a:pt x="275" y="341"/>
                  <a:pt x="275" y="341"/>
                  <a:pt x="275" y="341"/>
                </a:cubicBezTo>
                <a:cubicBezTo>
                  <a:pt x="270" y="341"/>
                  <a:pt x="270" y="341"/>
                  <a:pt x="270" y="341"/>
                </a:cubicBezTo>
                <a:cubicBezTo>
                  <a:pt x="269" y="338"/>
                  <a:pt x="268" y="335"/>
                  <a:pt x="266" y="332"/>
                </a:cubicBezTo>
                <a:cubicBezTo>
                  <a:pt x="270" y="329"/>
                  <a:pt x="270" y="329"/>
                  <a:pt x="270" y="329"/>
                </a:cubicBezTo>
                <a:cubicBezTo>
                  <a:pt x="263" y="322"/>
                  <a:pt x="263" y="322"/>
                  <a:pt x="263" y="322"/>
                </a:cubicBezTo>
                <a:cubicBezTo>
                  <a:pt x="259" y="326"/>
                  <a:pt x="259" y="326"/>
                  <a:pt x="259" y="326"/>
                </a:cubicBezTo>
                <a:cubicBezTo>
                  <a:pt x="257" y="324"/>
                  <a:pt x="254" y="323"/>
                  <a:pt x="251" y="322"/>
                </a:cubicBezTo>
                <a:cubicBezTo>
                  <a:pt x="251" y="317"/>
                  <a:pt x="251" y="317"/>
                  <a:pt x="251" y="317"/>
                </a:cubicBezTo>
                <a:cubicBezTo>
                  <a:pt x="241" y="317"/>
                  <a:pt x="241" y="317"/>
                  <a:pt x="241" y="317"/>
                </a:cubicBezTo>
                <a:cubicBezTo>
                  <a:pt x="241" y="322"/>
                  <a:pt x="241" y="322"/>
                  <a:pt x="241" y="322"/>
                </a:cubicBezTo>
                <a:cubicBezTo>
                  <a:pt x="238" y="323"/>
                  <a:pt x="235" y="324"/>
                  <a:pt x="233" y="326"/>
                </a:cubicBezTo>
                <a:cubicBezTo>
                  <a:pt x="229" y="322"/>
                  <a:pt x="229" y="322"/>
                  <a:pt x="229" y="322"/>
                </a:cubicBezTo>
                <a:cubicBezTo>
                  <a:pt x="222" y="329"/>
                  <a:pt x="222" y="329"/>
                  <a:pt x="222" y="32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4" y="335"/>
                  <a:pt x="223" y="338"/>
                  <a:pt x="223" y="341"/>
                </a:cubicBezTo>
                <a:cubicBezTo>
                  <a:pt x="217" y="341"/>
                  <a:pt x="217" y="341"/>
                  <a:pt x="217" y="341"/>
                </a:cubicBezTo>
                <a:cubicBezTo>
                  <a:pt x="217" y="350"/>
                  <a:pt x="217" y="350"/>
                  <a:pt x="217" y="350"/>
                </a:cubicBezTo>
                <a:lnTo>
                  <a:pt x="223" y="350"/>
                </a:lnTo>
                <a:close/>
                <a:moveTo>
                  <a:pt x="68" y="261"/>
                </a:moveTo>
                <a:cubicBezTo>
                  <a:pt x="38" y="261"/>
                  <a:pt x="38" y="261"/>
                  <a:pt x="38" y="261"/>
                </a:cubicBezTo>
                <a:cubicBezTo>
                  <a:pt x="38" y="314"/>
                  <a:pt x="38" y="314"/>
                  <a:pt x="38" y="314"/>
                </a:cubicBezTo>
                <a:cubicBezTo>
                  <a:pt x="68" y="314"/>
                  <a:pt x="68" y="314"/>
                  <a:pt x="68" y="314"/>
                </a:cubicBezTo>
                <a:lnTo>
                  <a:pt x="68" y="261"/>
                </a:lnTo>
                <a:close/>
                <a:moveTo>
                  <a:pt x="30" y="286"/>
                </a:moveTo>
                <a:cubicBezTo>
                  <a:pt x="0" y="286"/>
                  <a:pt x="0" y="286"/>
                  <a:pt x="0" y="286"/>
                </a:cubicBezTo>
                <a:cubicBezTo>
                  <a:pt x="0" y="314"/>
                  <a:pt x="0" y="314"/>
                  <a:pt x="0" y="314"/>
                </a:cubicBezTo>
                <a:cubicBezTo>
                  <a:pt x="30" y="314"/>
                  <a:pt x="30" y="314"/>
                  <a:pt x="30" y="314"/>
                </a:cubicBezTo>
                <a:lnTo>
                  <a:pt x="30" y="286"/>
                </a:lnTo>
                <a:close/>
                <a:moveTo>
                  <a:pt x="62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3"/>
                  <a:pt x="43" y="63"/>
                  <a:pt x="43" y="63"/>
                </a:cubicBezTo>
                <a:cubicBezTo>
                  <a:pt x="62" y="63"/>
                  <a:pt x="62" y="63"/>
                  <a:pt x="62" y="63"/>
                </a:cubicBezTo>
                <a:lnTo>
                  <a:pt x="62" y="70"/>
                </a:lnTo>
                <a:close/>
                <a:moveTo>
                  <a:pt x="94" y="127"/>
                </a:moveTo>
                <a:cubicBezTo>
                  <a:pt x="94" y="72"/>
                  <a:pt x="94" y="72"/>
                  <a:pt x="94" y="72"/>
                </a:cubicBezTo>
                <a:cubicBezTo>
                  <a:pt x="94" y="71"/>
                  <a:pt x="94" y="70"/>
                  <a:pt x="92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67"/>
                  <a:pt x="87" y="67"/>
                  <a:pt x="87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7" y="70"/>
                  <a:pt x="77" y="70"/>
                  <a:pt x="7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61"/>
                  <a:pt x="65" y="59"/>
                  <a:pt x="63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0" y="59"/>
                  <a:pt x="38" y="61"/>
                  <a:pt x="38" y="63"/>
                </a:cubicBezTo>
                <a:cubicBezTo>
                  <a:pt x="38" y="70"/>
                  <a:pt x="38" y="70"/>
                  <a:pt x="3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70"/>
                  <a:pt x="18" y="70"/>
                  <a:pt x="18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2" y="70"/>
                  <a:pt x="11" y="71"/>
                  <a:pt x="11" y="72"/>
                </a:cubicBezTo>
                <a:cubicBezTo>
                  <a:pt x="11" y="127"/>
                  <a:pt x="11" y="127"/>
                  <a:pt x="11" y="127"/>
                </a:cubicBezTo>
                <a:cubicBezTo>
                  <a:pt x="11" y="128"/>
                  <a:pt x="12" y="129"/>
                  <a:pt x="13" y="129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94" y="129"/>
                  <a:pt x="94" y="128"/>
                  <a:pt x="94" y="127"/>
                </a:cubicBezTo>
                <a:moveTo>
                  <a:pt x="76" y="314"/>
                </a:moveTo>
                <a:cubicBezTo>
                  <a:pt x="105" y="314"/>
                  <a:pt x="105" y="314"/>
                  <a:pt x="105" y="314"/>
                </a:cubicBezTo>
                <a:cubicBezTo>
                  <a:pt x="105" y="236"/>
                  <a:pt x="105" y="236"/>
                  <a:pt x="105" y="236"/>
                </a:cubicBezTo>
                <a:cubicBezTo>
                  <a:pt x="76" y="236"/>
                  <a:pt x="76" y="236"/>
                  <a:pt x="76" y="236"/>
                </a:cubicBezTo>
                <a:lnTo>
                  <a:pt x="76" y="314"/>
                </a:lnTo>
                <a:close/>
                <a:moveTo>
                  <a:pt x="203" y="320"/>
                </a:moveTo>
                <a:cubicBezTo>
                  <a:pt x="206" y="322"/>
                  <a:pt x="208" y="325"/>
                  <a:pt x="206" y="329"/>
                </a:cubicBezTo>
                <a:cubicBezTo>
                  <a:pt x="205" y="332"/>
                  <a:pt x="201" y="334"/>
                  <a:pt x="198" y="332"/>
                </a:cubicBezTo>
                <a:cubicBezTo>
                  <a:pt x="195" y="331"/>
                  <a:pt x="193" y="327"/>
                  <a:pt x="194" y="324"/>
                </a:cubicBezTo>
                <a:cubicBezTo>
                  <a:pt x="196" y="320"/>
                  <a:pt x="200" y="319"/>
                  <a:pt x="203" y="320"/>
                </a:cubicBezTo>
                <a:moveTo>
                  <a:pt x="203" y="311"/>
                </a:moveTo>
                <a:cubicBezTo>
                  <a:pt x="201" y="311"/>
                  <a:pt x="199" y="311"/>
                  <a:pt x="197" y="311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1" y="310"/>
                  <a:pt x="191" y="310"/>
                  <a:pt x="191" y="310"/>
                </a:cubicBezTo>
                <a:cubicBezTo>
                  <a:pt x="192" y="313"/>
                  <a:pt x="192" y="313"/>
                  <a:pt x="192" y="313"/>
                </a:cubicBezTo>
                <a:cubicBezTo>
                  <a:pt x="190" y="315"/>
                  <a:pt x="189" y="316"/>
                  <a:pt x="188" y="318"/>
                </a:cubicBezTo>
                <a:cubicBezTo>
                  <a:pt x="185" y="316"/>
                  <a:pt x="185" y="316"/>
                  <a:pt x="185" y="316"/>
                </a:cubicBezTo>
                <a:cubicBezTo>
                  <a:pt x="182" y="322"/>
                  <a:pt x="182" y="322"/>
                  <a:pt x="182" y="322"/>
                </a:cubicBezTo>
                <a:cubicBezTo>
                  <a:pt x="185" y="323"/>
                  <a:pt x="185" y="323"/>
                  <a:pt x="185" y="323"/>
                </a:cubicBezTo>
                <a:cubicBezTo>
                  <a:pt x="185" y="325"/>
                  <a:pt x="185" y="327"/>
                  <a:pt x="185" y="329"/>
                </a:cubicBezTo>
                <a:cubicBezTo>
                  <a:pt x="182" y="330"/>
                  <a:pt x="182" y="330"/>
                  <a:pt x="182" y="330"/>
                </a:cubicBezTo>
                <a:cubicBezTo>
                  <a:pt x="185" y="336"/>
                  <a:pt x="185" y="336"/>
                  <a:pt x="185" y="336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9" y="336"/>
                  <a:pt x="190" y="338"/>
                  <a:pt x="192" y="339"/>
                </a:cubicBezTo>
                <a:cubicBezTo>
                  <a:pt x="191" y="342"/>
                  <a:pt x="191" y="342"/>
                  <a:pt x="191" y="342"/>
                </a:cubicBezTo>
                <a:cubicBezTo>
                  <a:pt x="196" y="344"/>
                  <a:pt x="196" y="344"/>
                  <a:pt x="196" y="344"/>
                </a:cubicBezTo>
                <a:cubicBezTo>
                  <a:pt x="197" y="341"/>
                  <a:pt x="197" y="341"/>
                  <a:pt x="197" y="341"/>
                </a:cubicBezTo>
                <a:cubicBezTo>
                  <a:pt x="199" y="342"/>
                  <a:pt x="201" y="342"/>
                  <a:pt x="203" y="341"/>
                </a:cubicBezTo>
                <a:cubicBezTo>
                  <a:pt x="205" y="344"/>
                  <a:pt x="205" y="344"/>
                  <a:pt x="205" y="344"/>
                </a:cubicBezTo>
                <a:cubicBezTo>
                  <a:pt x="210" y="342"/>
                  <a:pt x="210" y="342"/>
                  <a:pt x="210" y="342"/>
                </a:cubicBezTo>
                <a:cubicBezTo>
                  <a:pt x="209" y="339"/>
                  <a:pt x="209" y="339"/>
                  <a:pt x="209" y="339"/>
                </a:cubicBezTo>
                <a:cubicBezTo>
                  <a:pt x="211" y="338"/>
                  <a:pt x="212" y="336"/>
                  <a:pt x="213" y="335"/>
                </a:cubicBezTo>
                <a:cubicBezTo>
                  <a:pt x="216" y="336"/>
                  <a:pt x="216" y="336"/>
                  <a:pt x="216" y="33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15" y="329"/>
                  <a:pt x="215" y="329"/>
                  <a:pt x="215" y="329"/>
                </a:cubicBezTo>
                <a:cubicBezTo>
                  <a:pt x="216" y="327"/>
                  <a:pt x="216" y="325"/>
                  <a:pt x="215" y="323"/>
                </a:cubicBezTo>
                <a:cubicBezTo>
                  <a:pt x="219" y="322"/>
                  <a:pt x="219" y="322"/>
                  <a:pt x="219" y="322"/>
                </a:cubicBezTo>
                <a:cubicBezTo>
                  <a:pt x="216" y="316"/>
                  <a:pt x="216" y="316"/>
                  <a:pt x="216" y="316"/>
                </a:cubicBezTo>
                <a:cubicBezTo>
                  <a:pt x="213" y="318"/>
                  <a:pt x="213" y="318"/>
                  <a:pt x="213" y="318"/>
                </a:cubicBezTo>
                <a:cubicBezTo>
                  <a:pt x="212" y="316"/>
                  <a:pt x="211" y="315"/>
                  <a:pt x="209" y="313"/>
                </a:cubicBezTo>
                <a:cubicBezTo>
                  <a:pt x="210" y="310"/>
                  <a:pt x="210" y="310"/>
                  <a:pt x="210" y="310"/>
                </a:cubicBezTo>
                <a:cubicBezTo>
                  <a:pt x="205" y="308"/>
                  <a:pt x="205" y="308"/>
                  <a:pt x="205" y="308"/>
                </a:cubicBezTo>
                <a:lnTo>
                  <a:pt x="203" y="311"/>
                </a:lnTo>
                <a:close/>
                <a:moveTo>
                  <a:pt x="295" y="77"/>
                </a:moveTo>
                <a:cubicBezTo>
                  <a:pt x="296" y="73"/>
                  <a:pt x="293" y="71"/>
                  <a:pt x="293" y="71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0"/>
                  <a:pt x="271" y="59"/>
                  <a:pt x="269" y="61"/>
                </a:cubicBezTo>
                <a:cubicBezTo>
                  <a:pt x="267" y="64"/>
                  <a:pt x="265" y="68"/>
                  <a:pt x="263" y="72"/>
                </a:cubicBezTo>
                <a:cubicBezTo>
                  <a:pt x="263" y="72"/>
                  <a:pt x="263" y="72"/>
                  <a:pt x="263" y="72"/>
                </a:cubicBezTo>
                <a:cubicBezTo>
                  <a:pt x="263" y="72"/>
                  <a:pt x="263" y="73"/>
                  <a:pt x="263" y="73"/>
                </a:cubicBezTo>
                <a:cubicBezTo>
                  <a:pt x="262" y="73"/>
                  <a:pt x="261" y="73"/>
                  <a:pt x="260" y="73"/>
                </a:cubicBezTo>
                <a:cubicBezTo>
                  <a:pt x="260" y="73"/>
                  <a:pt x="260" y="73"/>
                  <a:pt x="260" y="73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5"/>
                  <a:pt x="223" y="34"/>
                  <a:pt x="223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8" y="31"/>
                  <a:pt x="232" y="29"/>
                  <a:pt x="235" y="27"/>
                </a:cubicBezTo>
                <a:cubicBezTo>
                  <a:pt x="238" y="25"/>
                  <a:pt x="236" y="22"/>
                  <a:pt x="236" y="22"/>
                </a:cubicBezTo>
                <a:cubicBezTo>
                  <a:pt x="225" y="3"/>
                  <a:pt x="225" y="3"/>
                  <a:pt x="225" y="3"/>
                </a:cubicBezTo>
                <a:cubicBezTo>
                  <a:pt x="225" y="3"/>
                  <a:pt x="223" y="0"/>
                  <a:pt x="220" y="1"/>
                </a:cubicBezTo>
                <a:cubicBezTo>
                  <a:pt x="216" y="3"/>
                  <a:pt x="210" y="6"/>
                  <a:pt x="207" y="10"/>
                </a:cubicBezTo>
                <a:cubicBezTo>
                  <a:pt x="204" y="13"/>
                  <a:pt x="201" y="17"/>
                  <a:pt x="203" y="22"/>
                </a:cubicBezTo>
                <a:cubicBezTo>
                  <a:pt x="203" y="22"/>
                  <a:pt x="211" y="48"/>
                  <a:pt x="226" y="63"/>
                </a:cubicBezTo>
                <a:cubicBezTo>
                  <a:pt x="230" y="67"/>
                  <a:pt x="230" y="67"/>
                  <a:pt x="230" y="67"/>
                </a:cubicBezTo>
                <a:cubicBezTo>
                  <a:pt x="233" y="70"/>
                  <a:pt x="233" y="70"/>
                  <a:pt x="233" y="70"/>
                </a:cubicBezTo>
                <a:cubicBezTo>
                  <a:pt x="248" y="85"/>
                  <a:pt x="275" y="93"/>
                  <a:pt x="275" y="93"/>
                </a:cubicBezTo>
                <a:cubicBezTo>
                  <a:pt x="279" y="95"/>
                  <a:pt x="283" y="92"/>
                  <a:pt x="286" y="89"/>
                </a:cubicBezTo>
                <a:cubicBezTo>
                  <a:pt x="290" y="86"/>
                  <a:pt x="293" y="80"/>
                  <a:pt x="295" y="77"/>
                </a:cubicBezTo>
                <a:moveTo>
                  <a:pt x="294" y="310"/>
                </a:moveTo>
                <a:cubicBezTo>
                  <a:pt x="292" y="314"/>
                  <a:pt x="288" y="316"/>
                  <a:pt x="283" y="314"/>
                </a:cubicBezTo>
                <a:cubicBezTo>
                  <a:pt x="279" y="312"/>
                  <a:pt x="277" y="308"/>
                  <a:pt x="279" y="303"/>
                </a:cubicBezTo>
                <a:cubicBezTo>
                  <a:pt x="281" y="299"/>
                  <a:pt x="286" y="297"/>
                  <a:pt x="290" y="299"/>
                </a:cubicBezTo>
                <a:cubicBezTo>
                  <a:pt x="294" y="301"/>
                  <a:pt x="296" y="306"/>
                  <a:pt x="294" y="310"/>
                </a:cubicBezTo>
                <a:moveTo>
                  <a:pt x="309" y="312"/>
                </a:moveTo>
                <a:cubicBezTo>
                  <a:pt x="305" y="310"/>
                  <a:pt x="305" y="310"/>
                  <a:pt x="305" y="310"/>
                </a:cubicBezTo>
                <a:cubicBezTo>
                  <a:pt x="306" y="308"/>
                  <a:pt x="306" y="305"/>
                  <a:pt x="305" y="303"/>
                </a:cubicBezTo>
                <a:cubicBezTo>
                  <a:pt x="309" y="301"/>
                  <a:pt x="309" y="301"/>
                  <a:pt x="309" y="301"/>
                </a:cubicBezTo>
                <a:cubicBezTo>
                  <a:pt x="306" y="294"/>
                  <a:pt x="306" y="294"/>
                  <a:pt x="306" y="294"/>
                </a:cubicBezTo>
                <a:cubicBezTo>
                  <a:pt x="302" y="296"/>
                  <a:pt x="302" y="296"/>
                  <a:pt x="302" y="296"/>
                </a:cubicBezTo>
                <a:cubicBezTo>
                  <a:pt x="301" y="294"/>
                  <a:pt x="299" y="292"/>
                  <a:pt x="297" y="291"/>
                </a:cubicBezTo>
                <a:cubicBezTo>
                  <a:pt x="299" y="287"/>
                  <a:pt x="299" y="287"/>
                  <a:pt x="299" y="287"/>
                </a:cubicBezTo>
                <a:cubicBezTo>
                  <a:pt x="292" y="284"/>
                  <a:pt x="292" y="284"/>
                  <a:pt x="292" y="284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88" y="287"/>
                  <a:pt x="285" y="287"/>
                  <a:pt x="283" y="288"/>
                </a:cubicBezTo>
                <a:cubicBezTo>
                  <a:pt x="281" y="284"/>
                  <a:pt x="281" y="284"/>
                  <a:pt x="281" y="284"/>
                </a:cubicBezTo>
                <a:cubicBezTo>
                  <a:pt x="274" y="287"/>
                  <a:pt x="274" y="287"/>
                  <a:pt x="274" y="287"/>
                </a:cubicBezTo>
                <a:cubicBezTo>
                  <a:pt x="276" y="291"/>
                  <a:pt x="276" y="291"/>
                  <a:pt x="276" y="291"/>
                </a:cubicBezTo>
                <a:cubicBezTo>
                  <a:pt x="274" y="292"/>
                  <a:pt x="272" y="294"/>
                  <a:pt x="271" y="296"/>
                </a:cubicBezTo>
                <a:cubicBezTo>
                  <a:pt x="267" y="294"/>
                  <a:pt x="267" y="294"/>
                  <a:pt x="267" y="294"/>
                </a:cubicBezTo>
                <a:cubicBezTo>
                  <a:pt x="264" y="301"/>
                  <a:pt x="264" y="301"/>
                  <a:pt x="264" y="301"/>
                </a:cubicBezTo>
                <a:cubicBezTo>
                  <a:pt x="268" y="303"/>
                  <a:pt x="268" y="303"/>
                  <a:pt x="268" y="303"/>
                </a:cubicBezTo>
                <a:cubicBezTo>
                  <a:pt x="267" y="305"/>
                  <a:pt x="267" y="308"/>
                  <a:pt x="268" y="310"/>
                </a:cubicBezTo>
                <a:cubicBezTo>
                  <a:pt x="264" y="312"/>
                  <a:pt x="264" y="312"/>
                  <a:pt x="264" y="312"/>
                </a:cubicBezTo>
                <a:cubicBezTo>
                  <a:pt x="267" y="319"/>
                  <a:pt x="267" y="319"/>
                  <a:pt x="267" y="319"/>
                </a:cubicBezTo>
                <a:cubicBezTo>
                  <a:pt x="271" y="317"/>
                  <a:pt x="271" y="317"/>
                  <a:pt x="271" y="317"/>
                </a:cubicBezTo>
                <a:cubicBezTo>
                  <a:pt x="272" y="319"/>
                  <a:pt x="274" y="321"/>
                  <a:pt x="276" y="322"/>
                </a:cubicBezTo>
                <a:cubicBezTo>
                  <a:pt x="274" y="326"/>
                  <a:pt x="274" y="326"/>
                  <a:pt x="274" y="326"/>
                </a:cubicBezTo>
                <a:cubicBezTo>
                  <a:pt x="281" y="329"/>
                  <a:pt x="281" y="329"/>
                  <a:pt x="281" y="329"/>
                </a:cubicBezTo>
                <a:cubicBezTo>
                  <a:pt x="283" y="325"/>
                  <a:pt x="283" y="325"/>
                  <a:pt x="283" y="325"/>
                </a:cubicBezTo>
                <a:cubicBezTo>
                  <a:pt x="285" y="326"/>
                  <a:pt x="288" y="326"/>
                  <a:pt x="290" y="325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9" y="326"/>
                  <a:pt x="299" y="326"/>
                  <a:pt x="299" y="326"/>
                </a:cubicBezTo>
                <a:cubicBezTo>
                  <a:pt x="297" y="322"/>
                  <a:pt x="297" y="322"/>
                  <a:pt x="297" y="322"/>
                </a:cubicBezTo>
                <a:cubicBezTo>
                  <a:pt x="299" y="321"/>
                  <a:pt x="301" y="319"/>
                  <a:pt x="302" y="317"/>
                </a:cubicBezTo>
                <a:cubicBezTo>
                  <a:pt x="306" y="319"/>
                  <a:pt x="306" y="319"/>
                  <a:pt x="306" y="319"/>
                </a:cubicBezTo>
                <a:lnTo>
                  <a:pt x="309" y="312"/>
                </a:lnTo>
                <a:close/>
                <a:moveTo>
                  <a:pt x="466" y="119"/>
                </a:moveTo>
                <a:cubicBezTo>
                  <a:pt x="477" y="108"/>
                  <a:pt x="477" y="89"/>
                  <a:pt x="466" y="78"/>
                </a:cubicBezTo>
                <a:cubicBezTo>
                  <a:pt x="460" y="72"/>
                  <a:pt x="453" y="69"/>
                  <a:pt x="445" y="69"/>
                </a:cubicBezTo>
                <a:cubicBezTo>
                  <a:pt x="437" y="69"/>
                  <a:pt x="430" y="72"/>
                  <a:pt x="424" y="78"/>
                </a:cubicBezTo>
                <a:cubicBezTo>
                  <a:pt x="418" y="83"/>
                  <a:pt x="415" y="91"/>
                  <a:pt x="415" y="99"/>
                </a:cubicBezTo>
                <a:cubicBezTo>
                  <a:pt x="415" y="107"/>
                  <a:pt x="418" y="114"/>
                  <a:pt x="424" y="119"/>
                </a:cubicBezTo>
                <a:cubicBezTo>
                  <a:pt x="430" y="125"/>
                  <a:pt x="437" y="128"/>
                  <a:pt x="445" y="128"/>
                </a:cubicBezTo>
                <a:cubicBezTo>
                  <a:pt x="453" y="128"/>
                  <a:pt x="460" y="125"/>
                  <a:pt x="466" y="119"/>
                </a:cubicBezTo>
                <a:moveTo>
                  <a:pt x="469" y="122"/>
                </a:moveTo>
                <a:cubicBezTo>
                  <a:pt x="462" y="129"/>
                  <a:pt x="454" y="132"/>
                  <a:pt x="445" y="132"/>
                </a:cubicBezTo>
                <a:cubicBezTo>
                  <a:pt x="436" y="132"/>
                  <a:pt x="428" y="129"/>
                  <a:pt x="421" y="122"/>
                </a:cubicBezTo>
                <a:cubicBezTo>
                  <a:pt x="415" y="116"/>
                  <a:pt x="411" y="108"/>
                  <a:pt x="411" y="99"/>
                </a:cubicBezTo>
                <a:cubicBezTo>
                  <a:pt x="411" y="90"/>
                  <a:pt x="415" y="81"/>
                  <a:pt x="421" y="75"/>
                </a:cubicBezTo>
                <a:cubicBezTo>
                  <a:pt x="428" y="69"/>
                  <a:pt x="436" y="65"/>
                  <a:pt x="445" y="65"/>
                </a:cubicBezTo>
                <a:cubicBezTo>
                  <a:pt x="454" y="65"/>
                  <a:pt x="462" y="69"/>
                  <a:pt x="469" y="75"/>
                </a:cubicBezTo>
                <a:cubicBezTo>
                  <a:pt x="482" y="88"/>
                  <a:pt x="482" y="109"/>
                  <a:pt x="469" y="122"/>
                </a:cubicBezTo>
                <a:moveTo>
                  <a:pt x="472" y="126"/>
                </a:moveTo>
                <a:cubicBezTo>
                  <a:pt x="487" y="111"/>
                  <a:pt x="487" y="86"/>
                  <a:pt x="472" y="71"/>
                </a:cubicBezTo>
                <a:cubicBezTo>
                  <a:pt x="457" y="56"/>
                  <a:pt x="433" y="56"/>
                  <a:pt x="417" y="71"/>
                </a:cubicBezTo>
                <a:cubicBezTo>
                  <a:pt x="402" y="86"/>
                  <a:pt x="402" y="111"/>
                  <a:pt x="417" y="126"/>
                </a:cubicBezTo>
                <a:cubicBezTo>
                  <a:pt x="433" y="141"/>
                  <a:pt x="457" y="141"/>
                  <a:pt x="472" y="126"/>
                </a:cubicBezTo>
                <a:moveTo>
                  <a:pt x="481" y="143"/>
                </a:moveTo>
                <a:cubicBezTo>
                  <a:pt x="489" y="135"/>
                  <a:pt x="489" y="135"/>
                  <a:pt x="489" y="135"/>
                </a:cubicBezTo>
                <a:cubicBezTo>
                  <a:pt x="479" y="124"/>
                  <a:pt x="479" y="124"/>
                  <a:pt x="479" y="124"/>
                </a:cubicBezTo>
                <a:cubicBezTo>
                  <a:pt x="478" y="126"/>
                  <a:pt x="477" y="128"/>
                  <a:pt x="475" y="129"/>
                </a:cubicBezTo>
                <a:cubicBezTo>
                  <a:pt x="474" y="130"/>
                  <a:pt x="472" y="132"/>
                  <a:pt x="471" y="133"/>
                </a:cubicBezTo>
                <a:lnTo>
                  <a:pt x="481" y="143"/>
                </a:lnTo>
                <a:close/>
                <a:moveTo>
                  <a:pt x="504" y="149"/>
                </a:moveTo>
                <a:cubicBezTo>
                  <a:pt x="492" y="137"/>
                  <a:pt x="492" y="137"/>
                  <a:pt x="492" y="137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96" y="153"/>
                  <a:pt x="500" y="151"/>
                  <a:pt x="504" y="149"/>
                </a:cubicBezTo>
              </a:path>
            </a:pathLst>
          </a:custGeom>
          <a:solidFill>
            <a:srgbClr val="3F3A5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21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839914" y="1212057"/>
            <a:ext cx="5470525" cy="28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35624" y="1376015"/>
            <a:ext cx="1760937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669070" y="1015971"/>
            <a:ext cx="178884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533591" y="1376015"/>
            <a:ext cx="177403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533591" y="3740942"/>
            <a:ext cx="1774034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3685422" y="4089875"/>
            <a:ext cx="1772492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835624" y="3740942"/>
            <a:ext cx="1763847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>
            <a:off x="5537202" y="1572816"/>
            <a:ext cx="1773238" cy="942975"/>
          </a:xfrm>
          <a:custGeom>
            <a:avLst/>
            <a:gdLst>
              <a:gd name="T0" fmla="*/ 23 w 188"/>
              <a:gd name="T1" fmla="*/ 107 h 133"/>
              <a:gd name="T2" fmla="*/ 17 w 188"/>
              <a:gd name="T3" fmla="*/ 117 h 133"/>
              <a:gd name="T4" fmla="*/ 7 w 188"/>
              <a:gd name="T5" fmla="*/ 133 h 133"/>
              <a:gd name="T6" fmla="*/ 23 w 188"/>
              <a:gd name="T7" fmla="*/ 123 h 133"/>
              <a:gd name="T8" fmla="*/ 36 w 188"/>
              <a:gd name="T9" fmla="*/ 115 h 133"/>
              <a:gd name="T10" fmla="*/ 94 w 188"/>
              <a:gd name="T11" fmla="*/ 129 h 133"/>
              <a:gd name="T12" fmla="*/ 188 w 188"/>
              <a:gd name="T13" fmla="*/ 65 h 133"/>
              <a:gd name="T14" fmla="*/ 94 w 188"/>
              <a:gd name="T15" fmla="*/ 0 h 133"/>
              <a:gd name="T16" fmla="*/ 0 w 188"/>
              <a:gd name="T17" fmla="*/ 65 h 133"/>
              <a:gd name="T18" fmla="*/ 23 w 188"/>
              <a:gd name="T19" fmla="*/ 107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3">
                <a:moveTo>
                  <a:pt x="23" y="107"/>
                </a:moveTo>
                <a:cubicBezTo>
                  <a:pt x="17" y="117"/>
                  <a:pt x="17" y="117"/>
                  <a:pt x="17" y="117"/>
                </a:cubicBezTo>
                <a:cubicBezTo>
                  <a:pt x="7" y="133"/>
                  <a:pt x="7" y="133"/>
                  <a:pt x="7" y="133"/>
                </a:cubicBezTo>
                <a:cubicBezTo>
                  <a:pt x="23" y="123"/>
                  <a:pt x="23" y="123"/>
                  <a:pt x="23" y="123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52" y="124"/>
                  <a:pt x="72" y="129"/>
                  <a:pt x="94" y="129"/>
                </a:cubicBezTo>
                <a:cubicBezTo>
                  <a:pt x="146" y="129"/>
                  <a:pt x="188" y="100"/>
                  <a:pt x="188" y="65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5"/>
                </a:cubicBezTo>
                <a:cubicBezTo>
                  <a:pt x="0" y="81"/>
                  <a:pt x="9" y="95"/>
                  <a:pt x="23" y="1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0" name="Freeform 6"/>
          <p:cNvSpPr>
            <a:spLocks/>
          </p:cNvSpPr>
          <p:nvPr userDrawn="1"/>
        </p:nvSpPr>
        <p:spPr bwMode="auto">
          <a:xfrm>
            <a:off x="1839914" y="1572816"/>
            <a:ext cx="1763713" cy="942975"/>
          </a:xfrm>
          <a:custGeom>
            <a:avLst/>
            <a:gdLst>
              <a:gd name="T0" fmla="*/ 94 w 187"/>
              <a:gd name="T1" fmla="*/ 0 h 133"/>
              <a:gd name="T2" fmla="*/ 0 w 187"/>
              <a:gd name="T3" fmla="*/ 65 h 133"/>
              <a:gd name="T4" fmla="*/ 94 w 187"/>
              <a:gd name="T5" fmla="*/ 129 h 133"/>
              <a:gd name="T6" fmla="*/ 152 w 187"/>
              <a:gd name="T7" fmla="*/ 115 h 133"/>
              <a:gd name="T8" fmla="*/ 164 w 187"/>
              <a:gd name="T9" fmla="*/ 123 h 133"/>
              <a:gd name="T10" fmla="*/ 180 w 187"/>
              <a:gd name="T11" fmla="*/ 133 h 133"/>
              <a:gd name="T12" fmla="*/ 171 w 187"/>
              <a:gd name="T13" fmla="*/ 117 h 133"/>
              <a:gd name="T14" fmla="*/ 165 w 187"/>
              <a:gd name="T15" fmla="*/ 107 h 133"/>
              <a:gd name="T16" fmla="*/ 187 w 187"/>
              <a:gd name="T17" fmla="*/ 65 h 133"/>
              <a:gd name="T18" fmla="*/ 94 w 187"/>
              <a:gd name="T19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3">
                <a:moveTo>
                  <a:pt x="94" y="0"/>
                </a:moveTo>
                <a:cubicBezTo>
                  <a:pt x="42" y="0"/>
                  <a:pt x="0" y="29"/>
                  <a:pt x="0" y="65"/>
                </a:cubicBezTo>
                <a:cubicBezTo>
                  <a:pt x="0" y="100"/>
                  <a:pt x="42" y="129"/>
                  <a:pt x="94" y="129"/>
                </a:cubicBezTo>
                <a:cubicBezTo>
                  <a:pt x="116" y="129"/>
                  <a:pt x="136" y="124"/>
                  <a:pt x="152" y="115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80" y="133"/>
                  <a:pt x="180" y="133"/>
                  <a:pt x="180" y="133"/>
                </a:cubicBezTo>
                <a:cubicBezTo>
                  <a:pt x="171" y="117"/>
                  <a:pt x="171" y="117"/>
                  <a:pt x="171" y="11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79" y="95"/>
                  <a:pt x="187" y="81"/>
                  <a:pt x="187" y="65"/>
                </a:cubicBezTo>
                <a:cubicBezTo>
                  <a:pt x="187" y="29"/>
                  <a:pt x="145" y="0"/>
                  <a:pt x="9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1" name="Freeform 7"/>
          <p:cNvSpPr>
            <a:spLocks/>
          </p:cNvSpPr>
          <p:nvPr userDrawn="1"/>
        </p:nvSpPr>
        <p:spPr bwMode="auto">
          <a:xfrm>
            <a:off x="5537202" y="2797970"/>
            <a:ext cx="1773238" cy="935831"/>
          </a:xfrm>
          <a:custGeom>
            <a:avLst/>
            <a:gdLst>
              <a:gd name="T0" fmla="*/ 94 w 188"/>
              <a:gd name="T1" fmla="*/ 3 h 132"/>
              <a:gd name="T2" fmla="*/ 36 w 188"/>
              <a:gd name="T3" fmla="*/ 17 h 132"/>
              <a:gd name="T4" fmla="*/ 23 w 188"/>
              <a:gd name="T5" fmla="*/ 10 h 132"/>
              <a:gd name="T6" fmla="*/ 7 w 188"/>
              <a:gd name="T7" fmla="*/ 0 h 132"/>
              <a:gd name="T8" fmla="*/ 17 w 188"/>
              <a:gd name="T9" fmla="*/ 16 h 132"/>
              <a:gd name="T10" fmla="*/ 23 w 188"/>
              <a:gd name="T11" fmla="*/ 26 h 132"/>
              <a:gd name="T12" fmla="*/ 0 w 188"/>
              <a:gd name="T13" fmla="*/ 68 h 132"/>
              <a:gd name="T14" fmla="*/ 94 w 188"/>
              <a:gd name="T15" fmla="*/ 132 h 132"/>
              <a:gd name="T16" fmla="*/ 188 w 188"/>
              <a:gd name="T17" fmla="*/ 68 h 132"/>
              <a:gd name="T18" fmla="*/ 94 w 188"/>
              <a:gd name="T19" fmla="*/ 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2">
                <a:moveTo>
                  <a:pt x="94" y="3"/>
                </a:moveTo>
                <a:cubicBezTo>
                  <a:pt x="72" y="3"/>
                  <a:pt x="52" y="8"/>
                  <a:pt x="36" y="17"/>
                </a:cubicBezTo>
                <a:cubicBezTo>
                  <a:pt x="23" y="10"/>
                  <a:pt x="23" y="10"/>
                  <a:pt x="23" y="10"/>
                </a:cubicBezTo>
                <a:cubicBezTo>
                  <a:pt x="7" y="0"/>
                  <a:pt x="7" y="0"/>
                  <a:pt x="7" y="0"/>
                </a:cubicBezTo>
                <a:cubicBezTo>
                  <a:pt x="17" y="16"/>
                  <a:pt x="17" y="16"/>
                  <a:pt x="17" y="16"/>
                </a:cubicBezTo>
                <a:cubicBezTo>
                  <a:pt x="23" y="26"/>
                  <a:pt x="23" y="26"/>
                  <a:pt x="23" y="26"/>
                </a:cubicBezTo>
                <a:cubicBezTo>
                  <a:pt x="9" y="37"/>
                  <a:pt x="0" y="5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6" y="132"/>
                  <a:pt x="188" y="103"/>
                  <a:pt x="188" y="68"/>
                </a:cubicBezTo>
                <a:cubicBezTo>
                  <a:pt x="188" y="32"/>
                  <a:pt x="146" y="3"/>
                  <a:pt x="94" y="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2" name="Freeform 8"/>
          <p:cNvSpPr>
            <a:spLocks/>
          </p:cNvSpPr>
          <p:nvPr userDrawn="1"/>
        </p:nvSpPr>
        <p:spPr bwMode="auto">
          <a:xfrm>
            <a:off x="1839914" y="2797970"/>
            <a:ext cx="1763713" cy="935831"/>
          </a:xfrm>
          <a:custGeom>
            <a:avLst/>
            <a:gdLst>
              <a:gd name="T0" fmla="*/ 165 w 187"/>
              <a:gd name="T1" fmla="*/ 26 h 132"/>
              <a:gd name="T2" fmla="*/ 171 w 187"/>
              <a:gd name="T3" fmla="*/ 16 h 132"/>
              <a:gd name="T4" fmla="*/ 180 w 187"/>
              <a:gd name="T5" fmla="*/ 0 h 132"/>
              <a:gd name="T6" fmla="*/ 164 w 187"/>
              <a:gd name="T7" fmla="*/ 10 h 132"/>
              <a:gd name="T8" fmla="*/ 152 w 187"/>
              <a:gd name="T9" fmla="*/ 17 h 132"/>
              <a:gd name="T10" fmla="*/ 94 w 187"/>
              <a:gd name="T11" fmla="*/ 3 h 132"/>
              <a:gd name="T12" fmla="*/ 0 w 187"/>
              <a:gd name="T13" fmla="*/ 68 h 132"/>
              <a:gd name="T14" fmla="*/ 94 w 187"/>
              <a:gd name="T15" fmla="*/ 132 h 132"/>
              <a:gd name="T16" fmla="*/ 187 w 187"/>
              <a:gd name="T17" fmla="*/ 68 h 132"/>
              <a:gd name="T18" fmla="*/ 165 w 187"/>
              <a:gd name="T19" fmla="*/ 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2">
                <a:moveTo>
                  <a:pt x="165" y="26"/>
                </a:moveTo>
                <a:cubicBezTo>
                  <a:pt x="171" y="16"/>
                  <a:pt x="171" y="16"/>
                  <a:pt x="171" y="16"/>
                </a:cubicBezTo>
                <a:cubicBezTo>
                  <a:pt x="180" y="0"/>
                  <a:pt x="180" y="0"/>
                  <a:pt x="180" y="0"/>
                </a:cubicBezTo>
                <a:cubicBezTo>
                  <a:pt x="164" y="10"/>
                  <a:pt x="164" y="10"/>
                  <a:pt x="164" y="10"/>
                </a:cubicBezTo>
                <a:cubicBezTo>
                  <a:pt x="152" y="17"/>
                  <a:pt x="152" y="17"/>
                  <a:pt x="152" y="17"/>
                </a:cubicBezTo>
                <a:cubicBezTo>
                  <a:pt x="136" y="8"/>
                  <a:pt x="116" y="3"/>
                  <a:pt x="94" y="3"/>
                </a:cubicBezTo>
                <a:cubicBezTo>
                  <a:pt x="42" y="3"/>
                  <a:pt x="0" y="3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5" y="132"/>
                  <a:pt x="187" y="103"/>
                  <a:pt x="187" y="68"/>
                </a:cubicBezTo>
                <a:cubicBezTo>
                  <a:pt x="187" y="52"/>
                  <a:pt x="179" y="37"/>
                  <a:pt x="165" y="2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3" name="Freeform 9"/>
          <p:cNvSpPr>
            <a:spLocks/>
          </p:cNvSpPr>
          <p:nvPr userDrawn="1"/>
        </p:nvSpPr>
        <p:spPr bwMode="auto">
          <a:xfrm>
            <a:off x="3687764" y="2968228"/>
            <a:ext cx="1773238" cy="1119188"/>
          </a:xfrm>
          <a:custGeom>
            <a:avLst/>
            <a:gdLst>
              <a:gd name="T0" fmla="*/ 101 w 188"/>
              <a:gd name="T1" fmla="*/ 29 h 158"/>
              <a:gd name="T2" fmla="*/ 98 w 188"/>
              <a:gd name="T3" fmla="*/ 19 h 158"/>
              <a:gd name="T4" fmla="*/ 94 w 188"/>
              <a:gd name="T5" fmla="*/ 0 h 158"/>
              <a:gd name="T6" fmla="*/ 89 w 188"/>
              <a:gd name="T7" fmla="*/ 19 h 158"/>
              <a:gd name="T8" fmla="*/ 87 w 188"/>
              <a:gd name="T9" fmla="*/ 29 h 158"/>
              <a:gd name="T10" fmla="*/ 0 w 188"/>
              <a:gd name="T11" fmla="*/ 94 h 158"/>
              <a:gd name="T12" fmla="*/ 94 w 188"/>
              <a:gd name="T13" fmla="*/ 158 h 158"/>
              <a:gd name="T14" fmla="*/ 188 w 188"/>
              <a:gd name="T15" fmla="*/ 94 h 158"/>
              <a:gd name="T16" fmla="*/ 101 w 188"/>
              <a:gd name="T17" fmla="*/ 2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8">
                <a:moveTo>
                  <a:pt x="101" y="29"/>
                </a:moveTo>
                <a:cubicBezTo>
                  <a:pt x="98" y="19"/>
                  <a:pt x="98" y="19"/>
                  <a:pt x="98" y="19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9"/>
                  <a:pt x="89" y="19"/>
                  <a:pt x="89" y="19"/>
                </a:cubicBezTo>
                <a:cubicBezTo>
                  <a:pt x="87" y="29"/>
                  <a:pt x="87" y="29"/>
                  <a:pt x="87" y="29"/>
                </a:cubicBezTo>
                <a:cubicBezTo>
                  <a:pt x="38" y="32"/>
                  <a:pt x="0" y="60"/>
                  <a:pt x="0" y="94"/>
                </a:cubicBezTo>
                <a:cubicBezTo>
                  <a:pt x="0" y="129"/>
                  <a:pt x="42" y="158"/>
                  <a:pt x="94" y="158"/>
                </a:cubicBezTo>
                <a:cubicBezTo>
                  <a:pt x="146" y="158"/>
                  <a:pt x="188" y="129"/>
                  <a:pt x="188" y="94"/>
                </a:cubicBezTo>
                <a:cubicBezTo>
                  <a:pt x="188" y="60"/>
                  <a:pt x="149" y="32"/>
                  <a:pt x="101" y="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4" name="Freeform 10"/>
          <p:cNvSpPr>
            <a:spLocks/>
          </p:cNvSpPr>
          <p:nvPr userDrawn="1"/>
        </p:nvSpPr>
        <p:spPr bwMode="auto">
          <a:xfrm>
            <a:off x="3687764" y="1212057"/>
            <a:ext cx="1773238" cy="1112044"/>
          </a:xfrm>
          <a:custGeom>
            <a:avLst/>
            <a:gdLst>
              <a:gd name="T0" fmla="*/ 87 w 188"/>
              <a:gd name="T1" fmla="*/ 129 h 157"/>
              <a:gd name="T2" fmla="*/ 89 w 188"/>
              <a:gd name="T3" fmla="*/ 139 h 157"/>
              <a:gd name="T4" fmla="*/ 94 w 188"/>
              <a:gd name="T5" fmla="*/ 157 h 157"/>
              <a:gd name="T6" fmla="*/ 98 w 188"/>
              <a:gd name="T7" fmla="*/ 139 h 157"/>
              <a:gd name="T8" fmla="*/ 101 w 188"/>
              <a:gd name="T9" fmla="*/ 129 h 157"/>
              <a:gd name="T10" fmla="*/ 188 w 188"/>
              <a:gd name="T11" fmla="*/ 64 h 157"/>
              <a:gd name="T12" fmla="*/ 94 w 188"/>
              <a:gd name="T13" fmla="*/ 0 h 157"/>
              <a:gd name="T14" fmla="*/ 0 w 188"/>
              <a:gd name="T15" fmla="*/ 64 h 157"/>
              <a:gd name="T16" fmla="*/ 87 w 188"/>
              <a:gd name="T17" fmla="*/ 12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7">
                <a:moveTo>
                  <a:pt x="87" y="129"/>
                </a:moveTo>
                <a:cubicBezTo>
                  <a:pt x="89" y="139"/>
                  <a:pt x="89" y="139"/>
                  <a:pt x="89" y="139"/>
                </a:cubicBezTo>
                <a:cubicBezTo>
                  <a:pt x="94" y="157"/>
                  <a:pt x="94" y="157"/>
                  <a:pt x="94" y="157"/>
                </a:cubicBezTo>
                <a:cubicBezTo>
                  <a:pt x="98" y="139"/>
                  <a:pt x="98" y="139"/>
                  <a:pt x="98" y="139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49" y="126"/>
                  <a:pt x="188" y="98"/>
                  <a:pt x="188" y="64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4"/>
                </a:cubicBezTo>
                <a:cubicBezTo>
                  <a:pt x="0" y="98"/>
                  <a:pt x="38" y="126"/>
                  <a:pt x="87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25" name="Freeform 11"/>
          <p:cNvSpPr>
            <a:spLocks noEditPoints="1"/>
          </p:cNvSpPr>
          <p:nvPr userDrawn="1"/>
        </p:nvSpPr>
        <p:spPr bwMode="auto">
          <a:xfrm>
            <a:off x="2227264" y="1332310"/>
            <a:ext cx="4752975" cy="2649141"/>
          </a:xfrm>
          <a:custGeom>
            <a:avLst/>
            <a:gdLst>
              <a:gd name="T0" fmla="*/ 425 w 504"/>
              <a:gd name="T1" fmla="*/ 270 h 374"/>
              <a:gd name="T2" fmla="*/ 443 w 504"/>
              <a:gd name="T3" fmla="*/ 316 h 374"/>
              <a:gd name="T4" fmla="*/ 462 w 504"/>
              <a:gd name="T5" fmla="*/ 270 h 374"/>
              <a:gd name="T6" fmla="*/ 476 w 504"/>
              <a:gd name="T7" fmla="*/ 269 h 374"/>
              <a:gd name="T8" fmla="*/ 446 w 504"/>
              <a:gd name="T9" fmla="*/ 248 h 374"/>
              <a:gd name="T10" fmla="*/ 446 w 504"/>
              <a:gd name="T11" fmla="*/ 248 h 374"/>
              <a:gd name="T12" fmla="*/ 246 w 504"/>
              <a:gd name="T13" fmla="*/ 356 h 374"/>
              <a:gd name="T14" fmla="*/ 222 w 504"/>
              <a:gd name="T15" fmla="*/ 362 h 374"/>
              <a:gd name="T16" fmla="*/ 241 w 504"/>
              <a:gd name="T17" fmla="*/ 374 h 374"/>
              <a:gd name="T18" fmla="*/ 263 w 504"/>
              <a:gd name="T19" fmla="*/ 369 h 374"/>
              <a:gd name="T20" fmla="*/ 275 w 504"/>
              <a:gd name="T21" fmla="*/ 350 h 374"/>
              <a:gd name="T22" fmla="*/ 270 w 504"/>
              <a:gd name="T23" fmla="*/ 329 h 374"/>
              <a:gd name="T24" fmla="*/ 251 w 504"/>
              <a:gd name="T25" fmla="*/ 317 h 374"/>
              <a:gd name="T26" fmla="*/ 229 w 504"/>
              <a:gd name="T27" fmla="*/ 322 h 374"/>
              <a:gd name="T28" fmla="*/ 217 w 504"/>
              <a:gd name="T29" fmla="*/ 341 h 374"/>
              <a:gd name="T30" fmla="*/ 38 w 504"/>
              <a:gd name="T31" fmla="*/ 261 h 374"/>
              <a:gd name="T32" fmla="*/ 30 w 504"/>
              <a:gd name="T33" fmla="*/ 286 h 374"/>
              <a:gd name="T34" fmla="*/ 30 w 504"/>
              <a:gd name="T35" fmla="*/ 286 h 374"/>
              <a:gd name="T36" fmla="*/ 62 w 504"/>
              <a:gd name="T37" fmla="*/ 63 h 374"/>
              <a:gd name="T38" fmla="*/ 92 w 504"/>
              <a:gd name="T39" fmla="*/ 70 h 374"/>
              <a:gd name="T40" fmla="*/ 77 w 504"/>
              <a:gd name="T41" fmla="*/ 70 h 374"/>
              <a:gd name="T42" fmla="*/ 42 w 504"/>
              <a:gd name="T43" fmla="*/ 59 h 374"/>
              <a:gd name="T44" fmla="*/ 28 w 504"/>
              <a:gd name="T45" fmla="*/ 67 h 374"/>
              <a:gd name="T46" fmla="*/ 11 w 504"/>
              <a:gd name="T47" fmla="*/ 72 h 374"/>
              <a:gd name="T48" fmla="*/ 94 w 504"/>
              <a:gd name="T49" fmla="*/ 127 h 374"/>
              <a:gd name="T50" fmla="*/ 76 w 504"/>
              <a:gd name="T51" fmla="*/ 236 h 374"/>
              <a:gd name="T52" fmla="*/ 198 w 504"/>
              <a:gd name="T53" fmla="*/ 332 h 374"/>
              <a:gd name="T54" fmla="*/ 197 w 504"/>
              <a:gd name="T55" fmla="*/ 311 h 374"/>
              <a:gd name="T56" fmla="*/ 188 w 504"/>
              <a:gd name="T57" fmla="*/ 318 h 374"/>
              <a:gd name="T58" fmla="*/ 185 w 504"/>
              <a:gd name="T59" fmla="*/ 329 h 374"/>
              <a:gd name="T60" fmla="*/ 192 w 504"/>
              <a:gd name="T61" fmla="*/ 339 h 374"/>
              <a:gd name="T62" fmla="*/ 203 w 504"/>
              <a:gd name="T63" fmla="*/ 341 h 374"/>
              <a:gd name="T64" fmla="*/ 213 w 504"/>
              <a:gd name="T65" fmla="*/ 335 h 374"/>
              <a:gd name="T66" fmla="*/ 215 w 504"/>
              <a:gd name="T67" fmla="*/ 323 h 374"/>
              <a:gd name="T68" fmla="*/ 209 w 504"/>
              <a:gd name="T69" fmla="*/ 313 h 374"/>
              <a:gd name="T70" fmla="*/ 295 w 504"/>
              <a:gd name="T71" fmla="*/ 77 h 374"/>
              <a:gd name="T72" fmla="*/ 263 w 504"/>
              <a:gd name="T73" fmla="*/ 72 h 374"/>
              <a:gd name="T74" fmla="*/ 260 w 504"/>
              <a:gd name="T75" fmla="*/ 73 h 374"/>
              <a:gd name="T76" fmla="*/ 224 w 504"/>
              <a:gd name="T77" fmla="*/ 33 h 374"/>
              <a:gd name="T78" fmla="*/ 225 w 504"/>
              <a:gd name="T79" fmla="*/ 3 h 374"/>
              <a:gd name="T80" fmla="*/ 226 w 504"/>
              <a:gd name="T81" fmla="*/ 63 h 374"/>
              <a:gd name="T82" fmla="*/ 286 w 504"/>
              <a:gd name="T83" fmla="*/ 89 h 374"/>
              <a:gd name="T84" fmla="*/ 279 w 504"/>
              <a:gd name="T85" fmla="*/ 303 h 374"/>
              <a:gd name="T86" fmla="*/ 305 w 504"/>
              <a:gd name="T87" fmla="*/ 310 h 374"/>
              <a:gd name="T88" fmla="*/ 302 w 504"/>
              <a:gd name="T89" fmla="*/ 296 h 374"/>
              <a:gd name="T90" fmla="*/ 290 w 504"/>
              <a:gd name="T91" fmla="*/ 288 h 374"/>
              <a:gd name="T92" fmla="*/ 276 w 504"/>
              <a:gd name="T93" fmla="*/ 291 h 374"/>
              <a:gd name="T94" fmla="*/ 268 w 504"/>
              <a:gd name="T95" fmla="*/ 303 h 374"/>
              <a:gd name="T96" fmla="*/ 271 w 504"/>
              <a:gd name="T97" fmla="*/ 317 h 374"/>
              <a:gd name="T98" fmla="*/ 283 w 504"/>
              <a:gd name="T99" fmla="*/ 325 h 374"/>
              <a:gd name="T100" fmla="*/ 297 w 504"/>
              <a:gd name="T101" fmla="*/ 322 h 374"/>
              <a:gd name="T102" fmla="*/ 466 w 504"/>
              <a:gd name="T103" fmla="*/ 119 h 374"/>
              <a:gd name="T104" fmla="*/ 415 w 504"/>
              <a:gd name="T105" fmla="*/ 99 h 374"/>
              <a:gd name="T106" fmla="*/ 469 w 504"/>
              <a:gd name="T107" fmla="*/ 122 h 374"/>
              <a:gd name="T108" fmla="*/ 421 w 504"/>
              <a:gd name="T109" fmla="*/ 75 h 374"/>
              <a:gd name="T110" fmla="*/ 472 w 504"/>
              <a:gd name="T111" fmla="*/ 126 h 374"/>
              <a:gd name="T112" fmla="*/ 472 w 504"/>
              <a:gd name="T113" fmla="*/ 126 h 374"/>
              <a:gd name="T114" fmla="*/ 475 w 504"/>
              <a:gd name="T115" fmla="*/ 129 h 374"/>
              <a:gd name="T116" fmla="*/ 492 w 504"/>
              <a:gd name="T117" fmla="*/ 137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4" h="374">
                <a:moveTo>
                  <a:pt x="414" y="269"/>
                </a:moveTo>
                <a:cubicBezTo>
                  <a:pt x="414" y="311"/>
                  <a:pt x="414" y="311"/>
                  <a:pt x="414" y="311"/>
                </a:cubicBezTo>
                <a:cubicBezTo>
                  <a:pt x="414" y="319"/>
                  <a:pt x="425" y="319"/>
                  <a:pt x="425" y="311"/>
                </a:cubicBezTo>
                <a:cubicBezTo>
                  <a:pt x="425" y="270"/>
                  <a:pt x="425" y="270"/>
                  <a:pt x="425" y="270"/>
                </a:cubicBezTo>
                <a:cubicBezTo>
                  <a:pt x="428" y="270"/>
                  <a:pt x="428" y="270"/>
                  <a:pt x="428" y="270"/>
                </a:cubicBezTo>
                <a:cubicBezTo>
                  <a:pt x="428" y="338"/>
                  <a:pt x="428" y="338"/>
                  <a:pt x="428" y="338"/>
                </a:cubicBezTo>
                <a:cubicBezTo>
                  <a:pt x="433" y="339"/>
                  <a:pt x="438" y="339"/>
                  <a:pt x="443" y="339"/>
                </a:cubicBezTo>
                <a:cubicBezTo>
                  <a:pt x="443" y="316"/>
                  <a:pt x="443" y="316"/>
                  <a:pt x="443" y="316"/>
                </a:cubicBezTo>
                <a:cubicBezTo>
                  <a:pt x="447" y="316"/>
                  <a:pt x="447" y="316"/>
                  <a:pt x="447" y="316"/>
                </a:cubicBezTo>
                <a:cubicBezTo>
                  <a:pt x="447" y="339"/>
                  <a:pt x="447" y="339"/>
                  <a:pt x="447" y="339"/>
                </a:cubicBezTo>
                <a:cubicBezTo>
                  <a:pt x="452" y="339"/>
                  <a:pt x="457" y="339"/>
                  <a:pt x="462" y="338"/>
                </a:cubicBezTo>
                <a:cubicBezTo>
                  <a:pt x="462" y="270"/>
                  <a:pt x="462" y="270"/>
                  <a:pt x="462" y="270"/>
                </a:cubicBezTo>
                <a:cubicBezTo>
                  <a:pt x="466" y="270"/>
                  <a:pt x="466" y="270"/>
                  <a:pt x="466" y="270"/>
                </a:cubicBezTo>
                <a:cubicBezTo>
                  <a:pt x="466" y="311"/>
                  <a:pt x="466" y="311"/>
                  <a:pt x="466" y="311"/>
                </a:cubicBezTo>
                <a:cubicBezTo>
                  <a:pt x="466" y="319"/>
                  <a:pt x="476" y="319"/>
                  <a:pt x="476" y="311"/>
                </a:cubicBezTo>
                <a:cubicBezTo>
                  <a:pt x="476" y="269"/>
                  <a:pt x="476" y="269"/>
                  <a:pt x="476" y="269"/>
                </a:cubicBezTo>
                <a:cubicBezTo>
                  <a:pt x="476" y="259"/>
                  <a:pt x="470" y="251"/>
                  <a:pt x="461" y="251"/>
                </a:cubicBezTo>
                <a:cubicBezTo>
                  <a:pt x="430" y="251"/>
                  <a:pt x="430" y="251"/>
                  <a:pt x="430" y="251"/>
                </a:cubicBezTo>
                <a:cubicBezTo>
                  <a:pt x="419" y="251"/>
                  <a:pt x="414" y="260"/>
                  <a:pt x="414" y="269"/>
                </a:cubicBezTo>
                <a:moveTo>
                  <a:pt x="446" y="248"/>
                </a:moveTo>
                <a:cubicBezTo>
                  <a:pt x="454" y="248"/>
                  <a:pt x="460" y="242"/>
                  <a:pt x="460" y="235"/>
                </a:cubicBezTo>
                <a:cubicBezTo>
                  <a:pt x="460" y="227"/>
                  <a:pt x="454" y="221"/>
                  <a:pt x="446" y="221"/>
                </a:cubicBezTo>
                <a:cubicBezTo>
                  <a:pt x="438" y="221"/>
                  <a:pt x="432" y="227"/>
                  <a:pt x="432" y="235"/>
                </a:cubicBezTo>
                <a:cubicBezTo>
                  <a:pt x="432" y="242"/>
                  <a:pt x="438" y="248"/>
                  <a:pt x="446" y="248"/>
                </a:cubicBezTo>
                <a:moveTo>
                  <a:pt x="236" y="345"/>
                </a:moveTo>
                <a:cubicBezTo>
                  <a:pt x="236" y="340"/>
                  <a:pt x="240" y="335"/>
                  <a:pt x="246" y="335"/>
                </a:cubicBezTo>
                <a:cubicBezTo>
                  <a:pt x="252" y="335"/>
                  <a:pt x="256" y="340"/>
                  <a:pt x="256" y="345"/>
                </a:cubicBezTo>
                <a:cubicBezTo>
                  <a:pt x="256" y="351"/>
                  <a:pt x="252" y="356"/>
                  <a:pt x="246" y="356"/>
                </a:cubicBezTo>
                <a:cubicBezTo>
                  <a:pt x="240" y="356"/>
                  <a:pt x="236" y="351"/>
                  <a:pt x="236" y="345"/>
                </a:cubicBezTo>
                <a:moveTo>
                  <a:pt x="223" y="350"/>
                </a:moveTo>
                <a:cubicBezTo>
                  <a:pt x="223" y="353"/>
                  <a:pt x="224" y="356"/>
                  <a:pt x="226" y="359"/>
                </a:cubicBezTo>
                <a:cubicBezTo>
                  <a:pt x="222" y="362"/>
                  <a:pt x="222" y="362"/>
                  <a:pt x="222" y="362"/>
                </a:cubicBezTo>
                <a:cubicBezTo>
                  <a:pt x="229" y="369"/>
                  <a:pt x="229" y="369"/>
                  <a:pt x="229" y="369"/>
                </a:cubicBezTo>
                <a:cubicBezTo>
                  <a:pt x="233" y="365"/>
                  <a:pt x="233" y="365"/>
                  <a:pt x="233" y="365"/>
                </a:cubicBezTo>
                <a:cubicBezTo>
                  <a:pt x="235" y="367"/>
                  <a:pt x="238" y="368"/>
                  <a:pt x="241" y="369"/>
                </a:cubicBezTo>
                <a:cubicBezTo>
                  <a:pt x="241" y="374"/>
                  <a:pt x="241" y="374"/>
                  <a:pt x="24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69"/>
                  <a:pt x="251" y="369"/>
                  <a:pt x="251" y="369"/>
                </a:cubicBezTo>
                <a:cubicBezTo>
                  <a:pt x="254" y="368"/>
                  <a:pt x="257" y="367"/>
                  <a:pt x="259" y="365"/>
                </a:cubicBezTo>
                <a:cubicBezTo>
                  <a:pt x="263" y="369"/>
                  <a:pt x="263" y="369"/>
                  <a:pt x="263" y="369"/>
                </a:cubicBezTo>
                <a:cubicBezTo>
                  <a:pt x="270" y="362"/>
                  <a:pt x="270" y="362"/>
                  <a:pt x="270" y="362"/>
                </a:cubicBezTo>
                <a:cubicBezTo>
                  <a:pt x="266" y="359"/>
                  <a:pt x="266" y="359"/>
                  <a:pt x="266" y="359"/>
                </a:cubicBezTo>
                <a:cubicBezTo>
                  <a:pt x="268" y="356"/>
                  <a:pt x="269" y="353"/>
                  <a:pt x="270" y="350"/>
                </a:cubicBezTo>
                <a:cubicBezTo>
                  <a:pt x="275" y="350"/>
                  <a:pt x="275" y="350"/>
                  <a:pt x="275" y="350"/>
                </a:cubicBezTo>
                <a:cubicBezTo>
                  <a:pt x="275" y="341"/>
                  <a:pt x="275" y="341"/>
                  <a:pt x="275" y="341"/>
                </a:cubicBezTo>
                <a:cubicBezTo>
                  <a:pt x="270" y="341"/>
                  <a:pt x="270" y="341"/>
                  <a:pt x="270" y="341"/>
                </a:cubicBezTo>
                <a:cubicBezTo>
                  <a:pt x="269" y="338"/>
                  <a:pt x="268" y="335"/>
                  <a:pt x="266" y="332"/>
                </a:cubicBezTo>
                <a:cubicBezTo>
                  <a:pt x="270" y="329"/>
                  <a:pt x="270" y="329"/>
                  <a:pt x="270" y="329"/>
                </a:cubicBezTo>
                <a:cubicBezTo>
                  <a:pt x="263" y="322"/>
                  <a:pt x="263" y="322"/>
                  <a:pt x="263" y="322"/>
                </a:cubicBezTo>
                <a:cubicBezTo>
                  <a:pt x="259" y="326"/>
                  <a:pt x="259" y="326"/>
                  <a:pt x="259" y="326"/>
                </a:cubicBezTo>
                <a:cubicBezTo>
                  <a:pt x="257" y="324"/>
                  <a:pt x="254" y="323"/>
                  <a:pt x="251" y="322"/>
                </a:cubicBezTo>
                <a:cubicBezTo>
                  <a:pt x="251" y="317"/>
                  <a:pt x="251" y="317"/>
                  <a:pt x="251" y="317"/>
                </a:cubicBezTo>
                <a:cubicBezTo>
                  <a:pt x="241" y="317"/>
                  <a:pt x="241" y="317"/>
                  <a:pt x="241" y="317"/>
                </a:cubicBezTo>
                <a:cubicBezTo>
                  <a:pt x="241" y="322"/>
                  <a:pt x="241" y="322"/>
                  <a:pt x="241" y="322"/>
                </a:cubicBezTo>
                <a:cubicBezTo>
                  <a:pt x="238" y="323"/>
                  <a:pt x="235" y="324"/>
                  <a:pt x="233" y="326"/>
                </a:cubicBezTo>
                <a:cubicBezTo>
                  <a:pt x="229" y="322"/>
                  <a:pt x="229" y="322"/>
                  <a:pt x="229" y="322"/>
                </a:cubicBezTo>
                <a:cubicBezTo>
                  <a:pt x="222" y="329"/>
                  <a:pt x="222" y="329"/>
                  <a:pt x="222" y="32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4" y="335"/>
                  <a:pt x="223" y="338"/>
                  <a:pt x="223" y="341"/>
                </a:cubicBezTo>
                <a:cubicBezTo>
                  <a:pt x="217" y="341"/>
                  <a:pt x="217" y="341"/>
                  <a:pt x="217" y="341"/>
                </a:cubicBezTo>
                <a:cubicBezTo>
                  <a:pt x="217" y="350"/>
                  <a:pt x="217" y="350"/>
                  <a:pt x="217" y="350"/>
                </a:cubicBezTo>
                <a:lnTo>
                  <a:pt x="223" y="350"/>
                </a:lnTo>
                <a:close/>
                <a:moveTo>
                  <a:pt x="68" y="261"/>
                </a:moveTo>
                <a:cubicBezTo>
                  <a:pt x="38" y="261"/>
                  <a:pt x="38" y="261"/>
                  <a:pt x="38" y="261"/>
                </a:cubicBezTo>
                <a:cubicBezTo>
                  <a:pt x="38" y="314"/>
                  <a:pt x="38" y="314"/>
                  <a:pt x="38" y="314"/>
                </a:cubicBezTo>
                <a:cubicBezTo>
                  <a:pt x="68" y="314"/>
                  <a:pt x="68" y="314"/>
                  <a:pt x="68" y="314"/>
                </a:cubicBezTo>
                <a:lnTo>
                  <a:pt x="68" y="261"/>
                </a:lnTo>
                <a:close/>
                <a:moveTo>
                  <a:pt x="30" y="286"/>
                </a:moveTo>
                <a:cubicBezTo>
                  <a:pt x="0" y="286"/>
                  <a:pt x="0" y="286"/>
                  <a:pt x="0" y="286"/>
                </a:cubicBezTo>
                <a:cubicBezTo>
                  <a:pt x="0" y="314"/>
                  <a:pt x="0" y="314"/>
                  <a:pt x="0" y="314"/>
                </a:cubicBezTo>
                <a:cubicBezTo>
                  <a:pt x="30" y="314"/>
                  <a:pt x="30" y="314"/>
                  <a:pt x="30" y="314"/>
                </a:cubicBezTo>
                <a:lnTo>
                  <a:pt x="30" y="286"/>
                </a:lnTo>
                <a:close/>
                <a:moveTo>
                  <a:pt x="62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3"/>
                  <a:pt x="43" y="63"/>
                  <a:pt x="43" y="63"/>
                </a:cubicBezTo>
                <a:cubicBezTo>
                  <a:pt x="62" y="63"/>
                  <a:pt x="62" y="63"/>
                  <a:pt x="62" y="63"/>
                </a:cubicBezTo>
                <a:lnTo>
                  <a:pt x="62" y="70"/>
                </a:lnTo>
                <a:close/>
                <a:moveTo>
                  <a:pt x="94" y="127"/>
                </a:moveTo>
                <a:cubicBezTo>
                  <a:pt x="94" y="72"/>
                  <a:pt x="94" y="72"/>
                  <a:pt x="94" y="72"/>
                </a:cubicBezTo>
                <a:cubicBezTo>
                  <a:pt x="94" y="71"/>
                  <a:pt x="94" y="70"/>
                  <a:pt x="92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67"/>
                  <a:pt x="87" y="67"/>
                  <a:pt x="87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7" y="70"/>
                  <a:pt x="77" y="70"/>
                  <a:pt x="7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61"/>
                  <a:pt x="65" y="59"/>
                  <a:pt x="63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0" y="59"/>
                  <a:pt x="38" y="61"/>
                  <a:pt x="38" y="63"/>
                </a:cubicBezTo>
                <a:cubicBezTo>
                  <a:pt x="38" y="70"/>
                  <a:pt x="38" y="70"/>
                  <a:pt x="3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70"/>
                  <a:pt x="18" y="70"/>
                  <a:pt x="18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2" y="70"/>
                  <a:pt x="11" y="71"/>
                  <a:pt x="11" y="72"/>
                </a:cubicBezTo>
                <a:cubicBezTo>
                  <a:pt x="11" y="127"/>
                  <a:pt x="11" y="127"/>
                  <a:pt x="11" y="127"/>
                </a:cubicBezTo>
                <a:cubicBezTo>
                  <a:pt x="11" y="128"/>
                  <a:pt x="12" y="129"/>
                  <a:pt x="13" y="129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94" y="129"/>
                  <a:pt x="94" y="128"/>
                  <a:pt x="94" y="127"/>
                </a:cubicBezTo>
                <a:moveTo>
                  <a:pt x="76" y="314"/>
                </a:moveTo>
                <a:cubicBezTo>
                  <a:pt x="105" y="314"/>
                  <a:pt x="105" y="314"/>
                  <a:pt x="105" y="314"/>
                </a:cubicBezTo>
                <a:cubicBezTo>
                  <a:pt x="105" y="236"/>
                  <a:pt x="105" y="236"/>
                  <a:pt x="105" y="236"/>
                </a:cubicBezTo>
                <a:cubicBezTo>
                  <a:pt x="76" y="236"/>
                  <a:pt x="76" y="236"/>
                  <a:pt x="76" y="236"/>
                </a:cubicBezTo>
                <a:lnTo>
                  <a:pt x="76" y="314"/>
                </a:lnTo>
                <a:close/>
                <a:moveTo>
                  <a:pt x="203" y="320"/>
                </a:moveTo>
                <a:cubicBezTo>
                  <a:pt x="206" y="322"/>
                  <a:pt x="208" y="325"/>
                  <a:pt x="206" y="329"/>
                </a:cubicBezTo>
                <a:cubicBezTo>
                  <a:pt x="205" y="332"/>
                  <a:pt x="201" y="334"/>
                  <a:pt x="198" y="332"/>
                </a:cubicBezTo>
                <a:cubicBezTo>
                  <a:pt x="195" y="331"/>
                  <a:pt x="193" y="327"/>
                  <a:pt x="194" y="324"/>
                </a:cubicBezTo>
                <a:cubicBezTo>
                  <a:pt x="196" y="320"/>
                  <a:pt x="200" y="319"/>
                  <a:pt x="203" y="320"/>
                </a:cubicBezTo>
                <a:moveTo>
                  <a:pt x="203" y="311"/>
                </a:moveTo>
                <a:cubicBezTo>
                  <a:pt x="201" y="311"/>
                  <a:pt x="199" y="311"/>
                  <a:pt x="197" y="311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1" y="310"/>
                  <a:pt x="191" y="310"/>
                  <a:pt x="191" y="310"/>
                </a:cubicBezTo>
                <a:cubicBezTo>
                  <a:pt x="192" y="313"/>
                  <a:pt x="192" y="313"/>
                  <a:pt x="192" y="313"/>
                </a:cubicBezTo>
                <a:cubicBezTo>
                  <a:pt x="190" y="315"/>
                  <a:pt x="189" y="316"/>
                  <a:pt x="188" y="318"/>
                </a:cubicBezTo>
                <a:cubicBezTo>
                  <a:pt x="185" y="316"/>
                  <a:pt x="185" y="316"/>
                  <a:pt x="185" y="316"/>
                </a:cubicBezTo>
                <a:cubicBezTo>
                  <a:pt x="182" y="322"/>
                  <a:pt x="182" y="322"/>
                  <a:pt x="182" y="322"/>
                </a:cubicBezTo>
                <a:cubicBezTo>
                  <a:pt x="185" y="323"/>
                  <a:pt x="185" y="323"/>
                  <a:pt x="185" y="323"/>
                </a:cubicBezTo>
                <a:cubicBezTo>
                  <a:pt x="185" y="325"/>
                  <a:pt x="185" y="327"/>
                  <a:pt x="185" y="329"/>
                </a:cubicBezTo>
                <a:cubicBezTo>
                  <a:pt x="182" y="330"/>
                  <a:pt x="182" y="330"/>
                  <a:pt x="182" y="330"/>
                </a:cubicBezTo>
                <a:cubicBezTo>
                  <a:pt x="185" y="336"/>
                  <a:pt x="185" y="336"/>
                  <a:pt x="185" y="336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9" y="336"/>
                  <a:pt x="190" y="338"/>
                  <a:pt x="192" y="339"/>
                </a:cubicBezTo>
                <a:cubicBezTo>
                  <a:pt x="191" y="342"/>
                  <a:pt x="191" y="342"/>
                  <a:pt x="191" y="342"/>
                </a:cubicBezTo>
                <a:cubicBezTo>
                  <a:pt x="196" y="344"/>
                  <a:pt x="196" y="344"/>
                  <a:pt x="196" y="344"/>
                </a:cubicBezTo>
                <a:cubicBezTo>
                  <a:pt x="197" y="341"/>
                  <a:pt x="197" y="341"/>
                  <a:pt x="197" y="341"/>
                </a:cubicBezTo>
                <a:cubicBezTo>
                  <a:pt x="199" y="342"/>
                  <a:pt x="201" y="342"/>
                  <a:pt x="203" y="341"/>
                </a:cubicBezTo>
                <a:cubicBezTo>
                  <a:pt x="205" y="344"/>
                  <a:pt x="205" y="344"/>
                  <a:pt x="205" y="344"/>
                </a:cubicBezTo>
                <a:cubicBezTo>
                  <a:pt x="210" y="342"/>
                  <a:pt x="210" y="342"/>
                  <a:pt x="210" y="342"/>
                </a:cubicBezTo>
                <a:cubicBezTo>
                  <a:pt x="209" y="339"/>
                  <a:pt x="209" y="339"/>
                  <a:pt x="209" y="339"/>
                </a:cubicBezTo>
                <a:cubicBezTo>
                  <a:pt x="211" y="338"/>
                  <a:pt x="212" y="336"/>
                  <a:pt x="213" y="335"/>
                </a:cubicBezTo>
                <a:cubicBezTo>
                  <a:pt x="216" y="336"/>
                  <a:pt x="216" y="336"/>
                  <a:pt x="216" y="33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15" y="329"/>
                  <a:pt x="215" y="329"/>
                  <a:pt x="215" y="329"/>
                </a:cubicBezTo>
                <a:cubicBezTo>
                  <a:pt x="216" y="327"/>
                  <a:pt x="216" y="325"/>
                  <a:pt x="215" y="323"/>
                </a:cubicBezTo>
                <a:cubicBezTo>
                  <a:pt x="219" y="322"/>
                  <a:pt x="219" y="322"/>
                  <a:pt x="219" y="322"/>
                </a:cubicBezTo>
                <a:cubicBezTo>
                  <a:pt x="216" y="316"/>
                  <a:pt x="216" y="316"/>
                  <a:pt x="216" y="316"/>
                </a:cubicBezTo>
                <a:cubicBezTo>
                  <a:pt x="213" y="318"/>
                  <a:pt x="213" y="318"/>
                  <a:pt x="213" y="318"/>
                </a:cubicBezTo>
                <a:cubicBezTo>
                  <a:pt x="212" y="316"/>
                  <a:pt x="211" y="315"/>
                  <a:pt x="209" y="313"/>
                </a:cubicBezTo>
                <a:cubicBezTo>
                  <a:pt x="210" y="310"/>
                  <a:pt x="210" y="310"/>
                  <a:pt x="210" y="310"/>
                </a:cubicBezTo>
                <a:cubicBezTo>
                  <a:pt x="205" y="308"/>
                  <a:pt x="205" y="308"/>
                  <a:pt x="205" y="308"/>
                </a:cubicBezTo>
                <a:lnTo>
                  <a:pt x="203" y="311"/>
                </a:lnTo>
                <a:close/>
                <a:moveTo>
                  <a:pt x="295" y="77"/>
                </a:moveTo>
                <a:cubicBezTo>
                  <a:pt x="296" y="73"/>
                  <a:pt x="293" y="71"/>
                  <a:pt x="293" y="71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0"/>
                  <a:pt x="271" y="59"/>
                  <a:pt x="269" y="61"/>
                </a:cubicBezTo>
                <a:cubicBezTo>
                  <a:pt x="267" y="64"/>
                  <a:pt x="265" y="68"/>
                  <a:pt x="263" y="72"/>
                </a:cubicBezTo>
                <a:cubicBezTo>
                  <a:pt x="263" y="72"/>
                  <a:pt x="263" y="72"/>
                  <a:pt x="263" y="72"/>
                </a:cubicBezTo>
                <a:cubicBezTo>
                  <a:pt x="263" y="72"/>
                  <a:pt x="263" y="73"/>
                  <a:pt x="263" y="73"/>
                </a:cubicBezTo>
                <a:cubicBezTo>
                  <a:pt x="262" y="73"/>
                  <a:pt x="261" y="73"/>
                  <a:pt x="260" y="73"/>
                </a:cubicBezTo>
                <a:cubicBezTo>
                  <a:pt x="260" y="73"/>
                  <a:pt x="260" y="73"/>
                  <a:pt x="260" y="73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5"/>
                  <a:pt x="223" y="34"/>
                  <a:pt x="223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8" y="31"/>
                  <a:pt x="232" y="29"/>
                  <a:pt x="235" y="27"/>
                </a:cubicBezTo>
                <a:cubicBezTo>
                  <a:pt x="238" y="25"/>
                  <a:pt x="236" y="22"/>
                  <a:pt x="236" y="22"/>
                </a:cubicBezTo>
                <a:cubicBezTo>
                  <a:pt x="225" y="3"/>
                  <a:pt x="225" y="3"/>
                  <a:pt x="225" y="3"/>
                </a:cubicBezTo>
                <a:cubicBezTo>
                  <a:pt x="225" y="3"/>
                  <a:pt x="223" y="0"/>
                  <a:pt x="220" y="1"/>
                </a:cubicBezTo>
                <a:cubicBezTo>
                  <a:pt x="216" y="3"/>
                  <a:pt x="210" y="6"/>
                  <a:pt x="207" y="10"/>
                </a:cubicBezTo>
                <a:cubicBezTo>
                  <a:pt x="204" y="13"/>
                  <a:pt x="201" y="17"/>
                  <a:pt x="203" y="22"/>
                </a:cubicBezTo>
                <a:cubicBezTo>
                  <a:pt x="203" y="22"/>
                  <a:pt x="211" y="48"/>
                  <a:pt x="226" y="63"/>
                </a:cubicBezTo>
                <a:cubicBezTo>
                  <a:pt x="230" y="67"/>
                  <a:pt x="230" y="67"/>
                  <a:pt x="230" y="67"/>
                </a:cubicBezTo>
                <a:cubicBezTo>
                  <a:pt x="233" y="70"/>
                  <a:pt x="233" y="70"/>
                  <a:pt x="233" y="70"/>
                </a:cubicBezTo>
                <a:cubicBezTo>
                  <a:pt x="248" y="85"/>
                  <a:pt x="275" y="93"/>
                  <a:pt x="275" y="93"/>
                </a:cubicBezTo>
                <a:cubicBezTo>
                  <a:pt x="279" y="95"/>
                  <a:pt x="283" y="92"/>
                  <a:pt x="286" y="89"/>
                </a:cubicBezTo>
                <a:cubicBezTo>
                  <a:pt x="290" y="86"/>
                  <a:pt x="293" y="80"/>
                  <a:pt x="295" y="77"/>
                </a:cubicBezTo>
                <a:moveTo>
                  <a:pt x="294" y="310"/>
                </a:moveTo>
                <a:cubicBezTo>
                  <a:pt x="292" y="314"/>
                  <a:pt x="288" y="316"/>
                  <a:pt x="283" y="314"/>
                </a:cubicBezTo>
                <a:cubicBezTo>
                  <a:pt x="279" y="312"/>
                  <a:pt x="277" y="308"/>
                  <a:pt x="279" y="303"/>
                </a:cubicBezTo>
                <a:cubicBezTo>
                  <a:pt x="281" y="299"/>
                  <a:pt x="286" y="297"/>
                  <a:pt x="290" y="299"/>
                </a:cubicBezTo>
                <a:cubicBezTo>
                  <a:pt x="294" y="301"/>
                  <a:pt x="296" y="306"/>
                  <a:pt x="294" y="310"/>
                </a:cubicBezTo>
                <a:moveTo>
                  <a:pt x="309" y="312"/>
                </a:moveTo>
                <a:cubicBezTo>
                  <a:pt x="305" y="310"/>
                  <a:pt x="305" y="310"/>
                  <a:pt x="305" y="310"/>
                </a:cubicBezTo>
                <a:cubicBezTo>
                  <a:pt x="306" y="308"/>
                  <a:pt x="306" y="305"/>
                  <a:pt x="305" y="303"/>
                </a:cubicBezTo>
                <a:cubicBezTo>
                  <a:pt x="309" y="301"/>
                  <a:pt x="309" y="301"/>
                  <a:pt x="309" y="301"/>
                </a:cubicBezTo>
                <a:cubicBezTo>
                  <a:pt x="306" y="294"/>
                  <a:pt x="306" y="294"/>
                  <a:pt x="306" y="294"/>
                </a:cubicBezTo>
                <a:cubicBezTo>
                  <a:pt x="302" y="296"/>
                  <a:pt x="302" y="296"/>
                  <a:pt x="302" y="296"/>
                </a:cubicBezTo>
                <a:cubicBezTo>
                  <a:pt x="301" y="294"/>
                  <a:pt x="299" y="292"/>
                  <a:pt x="297" y="291"/>
                </a:cubicBezTo>
                <a:cubicBezTo>
                  <a:pt x="299" y="287"/>
                  <a:pt x="299" y="287"/>
                  <a:pt x="299" y="287"/>
                </a:cubicBezTo>
                <a:cubicBezTo>
                  <a:pt x="292" y="284"/>
                  <a:pt x="292" y="284"/>
                  <a:pt x="292" y="284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88" y="287"/>
                  <a:pt x="285" y="287"/>
                  <a:pt x="283" y="288"/>
                </a:cubicBezTo>
                <a:cubicBezTo>
                  <a:pt x="281" y="284"/>
                  <a:pt x="281" y="284"/>
                  <a:pt x="281" y="284"/>
                </a:cubicBezTo>
                <a:cubicBezTo>
                  <a:pt x="274" y="287"/>
                  <a:pt x="274" y="287"/>
                  <a:pt x="274" y="287"/>
                </a:cubicBezTo>
                <a:cubicBezTo>
                  <a:pt x="276" y="291"/>
                  <a:pt x="276" y="291"/>
                  <a:pt x="276" y="291"/>
                </a:cubicBezTo>
                <a:cubicBezTo>
                  <a:pt x="274" y="292"/>
                  <a:pt x="272" y="294"/>
                  <a:pt x="271" y="296"/>
                </a:cubicBezTo>
                <a:cubicBezTo>
                  <a:pt x="267" y="294"/>
                  <a:pt x="267" y="294"/>
                  <a:pt x="267" y="294"/>
                </a:cubicBezTo>
                <a:cubicBezTo>
                  <a:pt x="264" y="301"/>
                  <a:pt x="264" y="301"/>
                  <a:pt x="264" y="301"/>
                </a:cubicBezTo>
                <a:cubicBezTo>
                  <a:pt x="268" y="303"/>
                  <a:pt x="268" y="303"/>
                  <a:pt x="268" y="303"/>
                </a:cubicBezTo>
                <a:cubicBezTo>
                  <a:pt x="267" y="305"/>
                  <a:pt x="267" y="308"/>
                  <a:pt x="268" y="310"/>
                </a:cubicBezTo>
                <a:cubicBezTo>
                  <a:pt x="264" y="312"/>
                  <a:pt x="264" y="312"/>
                  <a:pt x="264" y="312"/>
                </a:cubicBezTo>
                <a:cubicBezTo>
                  <a:pt x="267" y="319"/>
                  <a:pt x="267" y="319"/>
                  <a:pt x="267" y="319"/>
                </a:cubicBezTo>
                <a:cubicBezTo>
                  <a:pt x="271" y="317"/>
                  <a:pt x="271" y="317"/>
                  <a:pt x="271" y="317"/>
                </a:cubicBezTo>
                <a:cubicBezTo>
                  <a:pt x="272" y="319"/>
                  <a:pt x="274" y="321"/>
                  <a:pt x="276" y="322"/>
                </a:cubicBezTo>
                <a:cubicBezTo>
                  <a:pt x="274" y="326"/>
                  <a:pt x="274" y="326"/>
                  <a:pt x="274" y="326"/>
                </a:cubicBezTo>
                <a:cubicBezTo>
                  <a:pt x="281" y="329"/>
                  <a:pt x="281" y="329"/>
                  <a:pt x="281" y="329"/>
                </a:cubicBezTo>
                <a:cubicBezTo>
                  <a:pt x="283" y="325"/>
                  <a:pt x="283" y="325"/>
                  <a:pt x="283" y="325"/>
                </a:cubicBezTo>
                <a:cubicBezTo>
                  <a:pt x="285" y="326"/>
                  <a:pt x="288" y="326"/>
                  <a:pt x="290" y="325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9" y="326"/>
                  <a:pt x="299" y="326"/>
                  <a:pt x="299" y="326"/>
                </a:cubicBezTo>
                <a:cubicBezTo>
                  <a:pt x="297" y="322"/>
                  <a:pt x="297" y="322"/>
                  <a:pt x="297" y="322"/>
                </a:cubicBezTo>
                <a:cubicBezTo>
                  <a:pt x="299" y="321"/>
                  <a:pt x="301" y="319"/>
                  <a:pt x="302" y="317"/>
                </a:cubicBezTo>
                <a:cubicBezTo>
                  <a:pt x="306" y="319"/>
                  <a:pt x="306" y="319"/>
                  <a:pt x="306" y="319"/>
                </a:cubicBezTo>
                <a:lnTo>
                  <a:pt x="309" y="312"/>
                </a:lnTo>
                <a:close/>
                <a:moveTo>
                  <a:pt x="466" y="119"/>
                </a:moveTo>
                <a:cubicBezTo>
                  <a:pt x="477" y="108"/>
                  <a:pt x="477" y="89"/>
                  <a:pt x="466" y="78"/>
                </a:cubicBezTo>
                <a:cubicBezTo>
                  <a:pt x="460" y="72"/>
                  <a:pt x="453" y="69"/>
                  <a:pt x="445" y="69"/>
                </a:cubicBezTo>
                <a:cubicBezTo>
                  <a:pt x="437" y="69"/>
                  <a:pt x="430" y="72"/>
                  <a:pt x="424" y="78"/>
                </a:cubicBezTo>
                <a:cubicBezTo>
                  <a:pt x="418" y="83"/>
                  <a:pt x="415" y="91"/>
                  <a:pt x="415" y="99"/>
                </a:cubicBezTo>
                <a:cubicBezTo>
                  <a:pt x="415" y="107"/>
                  <a:pt x="418" y="114"/>
                  <a:pt x="424" y="119"/>
                </a:cubicBezTo>
                <a:cubicBezTo>
                  <a:pt x="430" y="125"/>
                  <a:pt x="437" y="128"/>
                  <a:pt x="445" y="128"/>
                </a:cubicBezTo>
                <a:cubicBezTo>
                  <a:pt x="453" y="128"/>
                  <a:pt x="460" y="125"/>
                  <a:pt x="466" y="119"/>
                </a:cubicBezTo>
                <a:moveTo>
                  <a:pt x="469" y="122"/>
                </a:moveTo>
                <a:cubicBezTo>
                  <a:pt x="462" y="129"/>
                  <a:pt x="454" y="132"/>
                  <a:pt x="445" y="132"/>
                </a:cubicBezTo>
                <a:cubicBezTo>
                  <a:pt x="436" y="132"/>
                  <a:pt x="428" y="129"/>
                  <a:pt x="421" y="122"/>
                </a:cubicBezTo>
                <a:cubicBezTo>
                  <a:pt x="415" y="116"/>
                  <a:pt x="411" y="108"/>
                  <a:pt x="411" y="99"/>
                </a:cubicBezTo>
                <a:cubicBezTo>
                  <a:pt x="411" y="90"/>
                  <a:pt x="415" y="81"/>
                  <a:pt x="421" y="75"/>
                </a:cubicBezTo>
                <a:cubicBezTo>
                  <a:pt x="428" y="69"/>
                  <a:pt x="436" y="65"/>
                  <a:pt x="445" y="65"/>
                </a:cubicBezTo>
                <a:cubicBezTo>
                  <a:pt x="454" y="65"/>
                  <a:pt x="462" y="69"/>
                  <a:pt x="469" y="75"/>
                </a:cubicBezTo>
                <a:cubicBezTo>
                  <a:pt x="482" y="88"/>
                  <a:pt x="482" y="109"/>
                  <a:pt x="469" y="122"/>
                </a:cubicBezTo>
                <a:moveTo>
                  <a:pt x="472" y="126"/>
                </a:moveTo>
                <a:cubicBezTo>
                  <a:pt x="487" y="111"/>
                  <a:pt x="487" y="86"/>
                  <a:pt x="472" y="71"/>
                </a:cubicBezTo>
                <a:cubicBezTo>
                  <a:pt x="457" y="56"/>
                  <a:pt x="433" y="56"/>
                  <a:pt x="417" y="71"/>
                </a:cubicBezTo>
                <a:cubicBezTo>
                  <a:pt x="402" y="86"/>
                  <a:pt x="402" y="111"/>
                  <a:pt x="417" y="126"/>
                </a:cubicBezTo>
                <a:cubicBezTo>
                  <a:pt x="433" y="141"/>
                  <a:pt x="457" y="141"/>
                  <a:pt x="472" y="126"/>
                </a:cubicBezTo>
                <a:moveTo>
                  <a:pt x="481" y="143"/>
                </a:moveTo>
                <a:cubicBezTo>
                  <a:pt x="489" y="135"/>
                  <a:pt x="489" y="135"/>
                  <a:pt x="489" y="135"/>
                </a:cubicBezTo>
                <a:cubicBezTo>
                  <a:pt x="479" y="124"/>
                  <a:pt x="479" y="124"/>
                  <a:pt x="479" y="124"/>
                </a:cubicBezTo>
                <a:cubicBezTo>
                  <a:pt x="478" y="126"/>
                  <a:pt x="477" y="128"/>
                  <a:pt x="475" y="129"/>
                </a:cubicBezTo>
                <a:cubicBezTo>
                  <a:pt x="474" y="130"/>
                  <a:pt x="472" y="132"/>
                  <a:pt x="471" y="133"/>
                </a:cubicBezTo>
                <a:lnTo>
                  <a:pt x="481" y="143"/>
                </a:lnTo>
                <a:close/>
                <a:moveTo>
                  <a:pt x="504" y="149"/>
                </a:moveTo>
                <a:cubicBezTo>
                  <a:pt x="492" y="137"/>
                  <a:pt x="492" y="137"/>
                  <a:pt x="492" y="137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96" y="153"/>
                  <a:pt x="500" y="151"/>
                  <a:pt x="504" y="149"/>
                </a:cubicBezTo>
              </a:path>
            </a:pathLst>
          </a:custGeom>
          <a:solidFill>
            <a:srgbClr val="ED1D2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884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Slide Ceri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3"/>
          <p:cNvSpPr>
            <a:spLocks noChangeAspect="1" noChangeArrowheads="1" noTextEdit="1"/>
          </p:cNvSpPr>
          <p:nvPr/>
        </p:nvSpPr>
        <p:spPr bwMode="auto">
          <a:xfrm>
            <a:off x="1839914" y="1212057"/>
            <a:ext cx="5470525" cy="28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35624" y="1376015"/>
            <a:ext cx="1760937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669070" y="1015971"/>
            <a:ext cx="178884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5533591" y="1376015"/>
            <a:ext cx="1774033" cy="189000"/>
          </a:xfrm>
        </p:spPr>
        <p:txBody>
          <a:bodyPr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533591" y="3740942"/>
            <a:ext cx="1774034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3685422" y="4089875"/>
            <a:ext cx="1772492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1835624" y="3740942"/>
            <a:ext cx="1763847" cy="189000"/>
          </a:xfrm>
        </p:spPr>
        <p:txBody>
          <a:bodyPr anchor="b" anchorCtr="0"/>
          <a:lstStyle>
            <a:lvl1pPr marL="0" indent="0" algn="ctr">
              <a:buFontTx/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5537202" y="1572816"/>
            <a:ext cx="1773238" cy="942975"/>
          </a:xfrm>
          <a:custGeom>
            <a:avLst/>
            <a:gdLst>
              <a:gd name="T0" fmla="*/ 23 w 188"/>
              <a:gd name="T1" fmla="*/ 107 h 133"/>
              <a:gd name="T2" fmla="*/ 17 w 188"/>
              <a:gd name="T3" fmla="*/ 117 h 133"/>
              <a:gd name="T4" fmla="*/ 7 w 188"/>
              <a:gd name="T5" fmla="*/ 133 h 133"/>
              <a:gd name="T6" fmla="*/ 23 w 188"/>
              <a:gd name="T7" fmla="*/ 123 h 133"/>
              <a:gd name="T8" fmla="*/ 36 w 188"/>
              <a:gd name="T9" fmla="*/ 115 h 133"/>
              <a:gd name="T10" fmla="*/ 94 w 188"/>
              <a:gd name="T11" fmla="*/ 129 h 133"/>
              <a:gd name="T12" fmla="*/ 188 w 188"/>
              <a:gd name="T13" fmla="*/ 65 h 133"/>
              <a:gd name="T14" fmla="*/ 94 w 188"/>
              <a:gd name="T15" fmla="*/ 0 h 133"/>
              <a:gd name="T16" fmla="*/ 0 w 188"/>
              <a:gd name="T17" fmla="*/ 65 h 133"/>
              <a:gd name="T18" fmla="*/ 23 w 188"/>
              <a:gd name="T19" fmla="*/ 107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3">
                <a:moveTo>
                  <a:pt x="23" y="107"/>
                </a:moveTo>
                <a:cubicBezTo>
                  <a:pt x="17" y="117"/>
                  <a:pt x="17" y="117"/>
                  <a:pt x="17" y="117"/>
                </a:cubicBezTo>
                <a:cubicBezTo>
                  <a:pt x="7" y="133"/>
                  <a:pt x="7" y="133"/>
                  <a:pt x="7" y="133"/>
                </a:cubicBezTo>
                <a:cubicBezTo>
                  <a:pt x="23" y="123"/>
                  <a:pt x="23" y="123"/>
                  <a:pt x="23" y="123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52" y="124"/>
                  <a:pt x="72" y="129"/>
                  <a:pt x="94" y="129"/>
                </a:cubicBezTo>
                <a:cubicBezTo>
                  <a:pt x="146" y="129"/>
                  <a:pt x="188" y="100"/>
                  <a:pt x="188" y="65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5"/>
                </a:cubicBezTo>
                <a:cubicBezTo>
                  <a:pt x="0" y="81"/>
                  <a:pt x="9" y="95"/>
                  <a:pt x="23" y="1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1839914" y="1572816"/>
            <a:ext cx="1763713" cy="942975"/>
          </a:xfrm>
          <a:custGeom>
            <a:avLst/>
            <a:gdLst>
              <a:gd name="T0" fmla="*/ 94 w 187"/>
              <a:gd name="T1" fmla="*/ 0 h 133"/>
              <a:gd name="T2" fmla="*/ 0 w 187"/>
              <a:gd name="T3" fmla="*/ 65 h 133"/>
              <a:gd name="T4" fmla="*/ 94 w 187"/>
              <a:gd name="T5" fmla="*/ 129 h 133"/>
              <a:gd name="T6" fmla="*/ 152 w 187"/>
              <a:gd name="T7" fmla="*/ 115 h 133"/>
              <a:gd name="T8" fmla="*/ 164 w 187"/>
              <a:gd name="T9" fmla="*/ 123 h 133"/>
              <a:gd name="T10" fmla="*/ 180 w 187"/>
              <a:gd name="T11" fmla="*/ 133 h 133"/>
              <a:gd name="T12" fmla="*/ 171 w 187"/>
              <a:gd name="T13" fmla="*/ 117 h 133"/>
              <a:gd name="T14" fmla="*/ 165 w 187"/>
              <a:gd name="T15" fmla="*/ 107 h 133"/>
              <a:gd name="T16" fmla="*/ 187 w 187"/>
              <a:gd name="T17" fmla="*/ 65 h 133"/>
              <a:gd name="T18" fmla="*/ 94 w 187"/>
              <a:gd name="T19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3">
                <a:moveTo>
                  <a:pt x="94" y="0"/>
                </a:moveTo>
                <a:cubicBezTo>
                  <a:pt x="42" y="0"/>
                  <a:pt x="0" y="29"/>
                  <a:pt x="0" y="65"/>
                </a:cubicBezTo>
                <a:cubicBezTo>
                  <a:pt x="0" y="100"/>
                  <a:pt x="42" y="129"/>
                  <a:pt x="94" y="129"/>
                </a:cubicBezTo>
                <a:cubicBezTo>
                  <a:pt x="116" y="129"/>
                  <a:pt x="136" y="124"/>
                  <a:pt x="152" y="115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80" y="133"/>
                  <a:pt x="180" y="133"/>
                  <a:pt x="180" y="133"/>
                </a:cubicBezTo>
                <a:cubicBezTo>
                  <a:pt x="171" y="117"/>
                  <a:pt x="171" y="117"/>
                  <a:pt x="171" y="117"/>
                </a:cubicBezTo>
                <a:cubicBezTo>
                  <a:pt x="165" y="107"/>
                  <a:pt x="165" y="107"/>
                  <a:pt x="165" y="107"/>
                </a:cubicBezTo>
                <a:cubicBezTo>
                  <a:pt x="179" y="95"/>
                  <a:pt x="187" y="81"/>
                  <a:pt x="187" y="65"/>
                </a:cubicBezTo>
                <a:cubicBezTo>
                  <a:pt x="187" y="29"/>
                  <a:pt x="145" y="0"/>
                  <a:pt x="9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2" name="Freeform 7"/>
          <p:cNvSpPr>
            <a:spLocks/>
          </p:cNvSpPr>
          <p:nvPr/>
        </p:nvSpPr>
        <p:spPr bwMode="auto">
          <a:xfrm>
            <a:off x="5537202" y="2797970"/>
            <a:ext cx="1773238" cy="935831"/>
          </a:xfrm>
          <a:custGeom>
            <a:avLst/>
            <a:gdLst>
              <a:gd name="T0" fmla="*/ 94 w 188"/>
              <a:gd name="T1" fmla="*/ 3 h 132"/>
              <a:gd name="T2" fmla="*/ 36 w 188"/>
              <a:gd name="T3" fmla="*/ 17 h 132"/>
              <a:gd name="T4" fmla="*/ 23 w 188"/>
              <a:gd name="T5" fmla="*/ 10 h 132"/>
              <a:gd name="T6" fmla="*/ 7 w 188"/>
              <a:gd name="T7" fmla="*/ 0 h 132"/>
              <a:gd name="T8" fmla="*/ 17 w 188"/>
              <a:gd name="T9" fmla="*/ 16 h 132"/>
              <a:gd name="T10" fmla="*/ 23 w 188"/>
              <a:gd name="T11" fmla="*/ 26 h 132"/>
              <a:gd name="T12" fmla="*/ 0 w 188"/>
              <a:gd name="T13" fmla="*/ 68 h 132"/>
              <a:gd name="T14" fmla="*/ 94 w 188"/>
              <a:gd name="T15" fmla="*/ 132 h 132"/>
              <a:gd name="T16" fmla="*/ 188 w 188"/>
              <a:gd name="T17" fmla="*/ 68 h 132"/>
              <a:gd name="T18" fmla="*/ 94 w 188"/>
              <a:gd name="T19" fmla="*/ 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8" h="132">
                <a:moveTo>
                  <a:pt x="94" y="3"/>
                </a:moveTo>
                <a:cubicBezTo>
                  <a:pt x="72" y="3"/>
                  <a:pt x="52" y="8"/>
                  <a:pt x="36" y="17"/>
                </a:cubicBezTo>
                <a:cubicBezTo>
                  <a:pt x="23" y="10"/>
                  <a:pt x="23" y="10"/>
                  <a:pt x="23" y="10"/>
                </a:cubicBezTo>
                <a:cubicBezTo>
                  <a:pt x="7" y="0"/>
                  <a:pt x="7" y="0"/>
                  <a:pt x="7" y="0"/>
                </a:cubicBezTo>
                <a:cubicBezTo>
                  <a:pt x="17" y="16"/>
                  <a:pt x="17" y="16"/>
                  <a:pt x="17" y="16"/>
                </a:cubicBezTo>
                <a:cubicBezTo>
                  <a:pt x="23" y="26"/>
                  <a:pt x="23" y="26"/>
                  <a:pt x="23" y="26"/>
                </a:cubicBezTo>
                <a:cubicBezTo>
                  <a:pt x="9" y="37"/>
                  <a:pt x="0" y="5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6" y="132"/>
                  <a:pt x="188" y="103"/>
                  <a:pt x="188" y="68"/>
                </a:cubicBezTo>
                <a:cubicBezTo>
                  <a:pt x="188" y="32"/>
                  <a:pt x="146" y="3"/>
                  <a:pt x="94" y="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3" name="Freeform 8"/>
          <p:cNvSpPr>
            <a:spLocks/>
          </p:cNvSpPr>
          <p:nvPr/>
        </p:nvSpPr>
        <p:spPr bwMode="auto">
          <a:xfrm>
            <a:off x="1839914" y="2797970"/>
            <a:ext cx="1763713" cy="935831"/>
          </a:xfrm>
          <a:custGeom>
            <a:avLst/>
            <a:gdLst>
              <a:gd name="T0" fmla="*/ 165 w 187"/>
              <a:gd name="T1" fmla="*/ 26 h 132"/>
              <a:gd name="T2" fmla="*/ 171 w 187"/>
              <a:gd name="T3" fmla="*/ 16 h 132"/>
              <a:gd name="T4" fmla="*/ 180 w 187"/>
              <a:gd name="T5" fmla="*/ 0 h 132"/>
              <a:gd name="T6" fmla="*/ 164 w 187"/>
              <a:gd name="T7" fmla="*/ 10 h 132"/>
              <a:gd name="T8" fmla="*/ 152 w 187"/>
              <a:gd name="T9" fmla="*/ 17 h 132"/>
              <a:gd name="T10" fmla="*/ 94 w 187"/>
              <a:gd name="T11" fmla="*/ 3 h 132"/>
              <a:gd name="T12" fmla="*/ 0 w 187"/>
              <a:gd name="T13" fmla="*/ 68 h 132"/>
              <a:gd name="T14" fmla="*/ 94 w 187"/>
              <a:gd name="T15" fmla="*/ 132 h 132"/>
              <a:gd name="T16" fmla="*/ 187 w 187"/>
              <a:gd name="T17" fmla="*/ 68 h 132"/>
              <a:gd name="T18" fmla="*/ 165 w 187"/>
              <a:gd name="T19" fmla="*/ 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" h="132">
                <a:moveTo>
                  <a:pt x="165" y="26"/>
                </a:moveTo>
                <a:cubicBezTo>
                  <a:pt x="171" y="16"/>
                  <a:pt x="171" y="16"/>
                  <a:pt x="171" y="16"/>
                </a:cubicBezTo>
                <a:cubicBezTo>
                  <a:pt x="180" y="0"/>
                  <a:pt x="180" y="0"/>
                  <a:pt x="180" y="0"/>
                </a:cubicBezTo>
                <a:cubicBezTo>
                  <a:pt x="164" y="10"/>
                  <a:pt x="164" y="10"/>
                  <a:pt x="164" y="10"/>
                </a:cubicBezTo>
                <a:cubicBezTo>
                  <a:pt x="152" y="17"/>
                  <a:pt x="152" y="17"/>
                  <a:pt x="152" y="17"/>
                </a:cubicBezTo>
                <a:cubicBezTo>
                  <a:pt x="136" y="8"/>
                  <a:pt x="116" y="3"/>
                  <a:pt x="94" y="3"/>
                </a:cubicBezTo>
                <a:cubicBezTo>
                  <a:pt x="42" y="3"/>
                  <a:pt x="0" y="32"/>
                  <a:pt x="0" y="68"/>
                </a:cubicBezTo>
                <a:cubicBezTo>
                  <a:pt x="0" y="103"/>
                  <a:pt x="42" y="132"/>
                  <a:pt x="94" y="132"/>
                </a:cubicBezTo>
                <a:cubicBezTo>
                  <a:pt x="145" y="132"/>
                  <a:pt x="187" y="103"/>
                  <a:pt x="187" y="68"/>
                </a:cubicBezTo>
                <a:cubicBezTo>
                  <a:pt x="187" y="52"/>
                  <a:pt x="179" y="37"/>
                  <a:pt x="165" y="2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4" name="Freeform 9"/>
          <p:cNvSpPr>
            <a:spLocks/>
          </p:cNvSpPr>
          <p:nvPr/>
        </p:nvSpPr>
        <p:spPr bwMode="auto">
          <a:xfrm>
            <a:off x="3687764" y="2968228"/>
            <a:ext cx="1773238" cy="1119188"/>
          </a:xfrm>
          <a:custGeom>
            <a:avLst/>
            <a:gdLst>
              <a:gd name="T0" fmla="*/ 101 w 188"/>
              <a:gd name="T1" fmla="*/ 29 h 158"/>
              <a:gd name="T2" fmla="*/ 98 w 188"/>
              <a:gd name="T3" fmla="*/ 19 h 158"/>
              <a:gd name="T4" fmla="*/ 94 w 188"/>
              <a:gd name="T5" fmla="*/ 0 h 158"/>
              <a:gd name="T6" fmla="*/ 89 w 188"/>
              <a:gd name="T7" fmla="*/ 19 h 158"/>
              <a:gd name="T8" fmla="*/ 87 w 188"/>
              <a:gd name="T9" fmla="*/ 29 h 158"/>
              <a:gd name="T10" fmla="*/ 0 w 188"/>
              <a:gd name="T11" fmla="*/ 94 h 158"/>
              <a:gd name="T12" fmla="*/ 94 w 188"/>
              <a:gd name="T13" fmla="*/ 158 h 158"/>
              <a:gd name="T14" fmla="*/ 188 w 188"/>
              <a:gd name="T15" fmla="*/ 94 h 158"/>
              <a:gd name="T16" fmla="*/ 101 w 188"/>
              <a:gd name="T17" fmla="*/ 2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8">
                <a:moveTo>
                  <a:pt x="101" y="29"/>
                </a:moveTo>
                <a:cubicBezTo>
                  <a:pt x="98" y="19"/>
                  <a:pt x="98" y="19"/>
                  <a:pt x="98" y="19"/>
                </a:cubicBezTo>
                <a:cubicBezTo>
                  <a:pt x="94" y="0"/>
                  <a:pt x="94" y="0"/>
                  <a:pt x="94" y="0"/>
                </a:cubicBezTo>
                <a:cubicBezTo>
                  <a:pt x="89" y="19"/>
                  <a:pt x="89" y="19"/>
                  <a:pt x="89" y="19"/>
                </a:cubicBezTo>
                <a:cubicBezTo>
                  <a:pt x="87" y="29"/>
                  <a:pt x="87" y="29"/>
                  <a:pt x="87" y="29"/>
                </a:cubicBezTo>
                <a:cubicBezTo>
                  <a:pt x="38" y="32"/>
                  <a:pt x="0" y="60"/>
                  <a:pt x="0" y="94"/>
                </a:cubicBezTo>
                <a:cubicBezTo>
                  <a:pt x="0" y="129"/>
                  <a:pt x="42" y="158"/>
                  <a:pt x="94" y="158"/>
                </a:cubicBezTo>
                <a:cubicBezTo>
                  <a:pt x="146" y="158"/>
                  <a:pt x="188" y="129"/>
                  <a:pt x="188" y="94"/>
                </a:cubicBezTo>
                <a:cubicBezTo>
                  <a:pt x="188" y="60"/>
                  <a:pt x="149" y="32"/>
                  <a:pt x="101" y="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5" name="Freeform 10"/>
          <p:cNvSpPr>
            <a:spLocks/>
          </p:cNvSpPr>
          <p:nvPr/>
        </p:nvSpPr>
        <p:spPr bwMode="auto">
          <a:xfrm>
            <a:off x="3687764" y="1212057"/>
            <a:ext cx="1773238" cy="1112044"/>
          </a:xfrm>
          <a:custGeom>
            <a:avLst/>
            <a:gdLst>
              <a:gd name="T0" fmla="*/ 87 w 188"/>
              <a:gd name="T1" fmla="*/ 129 h 157"/>
              <a:gd name="T2" fmla="*/ 89 w 188"/>
              <a:gd name="T3" fmla="*/ 139 h 157"/>
              <a:gd name="T4" fmla="*/ 94 w 188"/>
              <a:gd name="T5" fmla="*/ 157 h 157"/>
              <a:gd name="T6" fmla="*/ 98 w 188"/>
              <a:gd name="T7" fmla="*/ 139 h 157"/>
              <a:gd name="T8" fmla="*/ 101 w 188"/>
              <a:gd name="T9" fmla="*/ 129 h 157"/>
              <a:gd name="T10" fmla="*/ 188 w 188"/>
              <a:gd name="T11" fmla="*/ 64 h 157"/>
              <a:gd name="T12" fmla="*/ 94 w 188"/>
              <a:gd name="T13" fmla="*/ 0 h 157"/>
              <a:gd name="T14" fmla="*/ 0 w 188"/>
              <a:gd name="T15" fmla="*/ 64 h 157"/>
              <a:gd name="T16" fmla="*/ 87 w 188"/>
              <a:gd name="T17" fmla="*/ 12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8" h="157">
                <a:moveTo>
                  <a:pt x="87" y="129"/>
                </a:moveTo>
                <a:cubicBezTo>
                  <a:pt x="89" y="139"/>
                  <a:pt x="89" y="139"/>
                  <a:pt x="89" y="139"/>
                </a:cubicBezTo>
                <a:cubicBezTo>
                  <a:pt x="94" y="157"/>
                  <a:pt x="94" y="157"/>
                  <a:pt x="94" y="157"/>
                </a:cubicBezTo>
                <a:cubicBezTo>
                  <a:pt x="98" y="139"/>
                  <a:pt x="98" y="139"/>
                  <a:pt x="98" y="139"/>
                </a:cubicBezTo>
                <a:cubicBezTo>
                  <a:pt x="101" y="129"/>
                  <a:pt x="101" y="129"/>
                  <a:pt x="101" y="129"/>
                </a:cubicBezTo>
                <a:cubicBezTo>
                  <a:pt x="149" y="126"/>
                  <a:pt x="188" y="98"/>
                  <a:pt x="188" y="64"/>
                </a:cubicBezTo>
                <a:cubicBezTo>
                  <a:pt x="188" y="29"/>
                  <a:pt x="146" y="0"/>
                  <a:pt x="94" y="0"/>
                </a:cubicBezTo>
                <a:cubicBezTo>
                  <a:pt x="42" y="0"/>
                  <a:pt x="0" y="29"/>
                  <a:pt x="0" y="64"/>
                </a:cubicBezTo>
                <a:cubicBezTo>
                  <a:pt x="0" y="98"/>
                  <a:pt x="38" y="126"/>
                  <a:pt x="87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  <p:sp>
        <p:nvSpPr>
          <p:cNvPr id="37" name="Freeform 11"/>
          <p:cNvSpPr>
            <a:spLocks noEditPoints="1"/>
          </p:cNvSpPr>
          <p:nvPr userDrawn="1"/>
        </p:nvSpPr>
        <p:spPr bwMode="auto">
          <a:xfrm>
            <a:off x="2227264" y="1332310"/>
            <a:ext cx="4752975" cy="2649141"/>
          </a:xfrm>
          <a:custGeom>
            <a:avLst/>
            <a:gdLst>
              <a:gd name="T0" fmla="*/ 425 w 504"/>
              <a:gd name="T1" fmla="*/ 270 h 374"/>
              <a:gd name="T2" fmla="*/ 443 w 504"/>
              <a:gd name="T3" fmla="*/ 316 h 374"/>
              <a:gd name="T4" fmla="*/ 462 w 504"/>
              <a:gd name="T5" fmla="*/ 270 h 374"/>
              <a:gd name="T6" fmla="*/ 476 w 504"/>
              <a:gd name="T7" fmla="*/ 269 h 374"/>
              <a:gd name="T8" fmla="*/ 446 w 504"/>
              <a:gd name="T9" fmla="*/ 248 h 374"/>
              <a:gd name="T10" fmla="*/ 446 w 504"/>
              <a:gd name="T11" fmla="*/ 248 h 374"/>
              <a:gd name="T12" fmla="*/ 246 w 504"/>
              <a:gd name="T13" fmla="*/ 356 h 374"/>
              <a:gd name="T14" fmla="*/ 222 w 504"/>
              <a:gd name="T15" fmla="*/ 362 h 374"/>
              <a:gd name="T16" fmla="*/ 241 w 504"/>
              <a:gd name="T17" fmla="*/ 374 h 374"/>
              <a:gd name="T18" fmla="*/ 263 w 504"/>
              <a:gd name="T19" fmla="*/ 369 h 374"/>
              <a:gd name="T20" fmla="*/ 275 w 504"/>
              <a:gd name="T21" fmla="*/ 350 h 374"/>
              <a:gd name="T22" fmla="*/ 270 w 504"/>
              <a:gd name="T23" fmla="*/ 329 h 374"/>
              <a:gd name="T24" fmla="*/ 251 w 504"/>
              <a:gd name="T25" fmla="*/ 317 h 374"/>
              <a:gd name="T26" fmla="*/ 229 w 504"/>
              <a:gd name="T27" fmla="*/ 322 h 374"/>
              <a:gd name="T28" fmla="*/ 217 w 504"/>
              <a:gd name="T29" fmla="*/ 341 h 374"/>
              <a:gd name="T30" fmla="*/ 38 w 504"/>
              <a:gd name="T31" fmla="*/ 261 h 374"/>
              <a:gd name="T32" fmla="*/ 30 w 504"/>
              <a:gd name="T33" fmla="*/ 286 h 374"/>
              <a:gd name="T34" fmla="*/ 30 w 504"/>
              <a:gd name="T35" fmla="*/ 286 h 374"/>
              <a:gd name="T36" fmla="*/ 62 w 504"/>
              <a:gd name="T37" fmla="*/ 63 h 374"/>
              <a:gd name="T38" fmla="*/ 92 w 504"/>
              <a:gd name="T39" fmla="*/ 70 h 374"/>
              <a:gd name="T40" fmla="*/ 77 w 504"/>
              <a:gd name="T41" fmla="*/ 70 h 374"/>
              <a:gd name="T42" fmla="*/ 42 w 504"/>
              <a:gd name="T43" fmla="*/ 59 h 374"/>
              <a:gd name="T44" fmla="*/ 28 w 504"/>
              <a:gd name="T45" fmla="*/ 67 h 374"/>
              <a:gd name="T46" fmla="*/ 11 w 504"/>
              <a:gd name="T47" fmla="*/ 72 h 374"/>
              <a:gd name="T48" fmla="*/ 94 w 504"/>
              <a:gd name="T49" fmla="*/ 127 h 374"/>
              <a:gd name="T50" fmla="*/ 76 w 504"/>
              <a:gd name="T51" fmla="*/ 236 h 374"/>
              <a:gd name="T52" fmla="*/ 198 w 504"/>
              <a:gd name="T53" fmla="*/ 332 h 374"/>
              <a:gd name="T54" fmla="*/ 197 w 504"/>
              <a:gd name="T55" fmla="*/ 311 h 374"/>
              <a:gd name="T56" fmla="*/ 188 w 504"/>
              <a:gd name="T57" fmla="*/ 318 h 374"/>
              <a:gd name="T58" fmla="*/ 185 w 504"/>
              <a:gd name="T59" fmla="*/ 329 h 374"/>
              <a:gd name="T60" fmla="*/ 192 w 504"/>
              <a:gd name="T61" fmla="*/ 339 h 374"/>
              <a:gd name="T62" fmla="*/ 203 w 504"/>
              <a:gd name="T63" fmla="*/ 341 h 374"/>
              <a:gd name="T64" fmla="*/ 213 w 504"/>
              <a:gd name="T65" fmla="*/ 335 h 374"/>
              <a:gd name="T66" fmla="*/ 215 w 504"/>
              <a:gd name="T67" fmla="*/ 323 h 374"/>
              <a:gd name="T68" fmla="*/ 209 w 504"/>
              <a:gd name="T69" fmla="*/ 313 h 374"/>
              <a:gd name="T70" fmla="*/ 295 w 504"/>
              <a:gd name="T71" fmla="*/ 77 h 374"/>
              <a:gd name="T72" fmla="*/ 263 w 504"/>
              <a:gd name="T73" fmla="*/ 72 h 374"/>
              <a:gd name="T74" fmla="*/ 260 w 504"/>
              <a:gd name="T75" fmla="*/ 73 h 374"/>
              <a:gd name="T76" fmla="*/ 224 w 504"/>
              <a:gd name="T77" fmla="*/ 33 h 374"/>
              <a:gd name="T78" fmla="*/ 225 w 504"/>
              <a:gd name="T79" fmla="*/ 3 h 374"/>
              <a:gd name="T80" fmla="*/ 226 w 504"/>
              <a:gd name="T81" fmla="*/ 63 h 374"/>
              <a:gd name="T82" fmla="*/ 286 w 504"/>
              <a:gd name="T83" fmla="*/ 89 h 374"/>
              <a:gd name="T84" fmla="*/ 279 w 504"/>
              <a:gd name="T85" fmla="*/ 303 h 374"/>
              <a:gd name="T86" fmla="*/ 305 w 504"/>
              <a:gd name="T87" fmla="*/ 310 h 374"/>
              <a:gd name="T88" fmla="*/ 302 w 504"/>
              <a:gd name="T89" fmla="*/ 296 h 374"/>
              <a:gd name="T90" fmla="*/ 290 w 504"/>
              <a:gd name="T91" fmla="*/ 288 h 374"/>
              <a:gd name="T92" fmla="*/ 276 w 504"/>
              <a:gd name="T93" fmla="*/ 291 h 374"/>
              <a:gd name="T94" fmla="*/ 268 w 504"/>
              <a:gd name="T95" fmla="*/ 303 h 374"/>
              <a:gd name="T96" fmla="*/ 271 w 504"/>
              <a:gd name="T97" fmla="*/ 317 h 374"/>
              <a:gd name="T98" fmla="*/ 283 w 504"/>
              <a:gd name="T99" fmla="*/ 325 h 374"/>
              <a:gd name="T100" fmla="*/ 297 w 504"/>
              <a:gd name="T101" fmla="*/ 322 h 374"/>
              <a:gd name="T102" fmla="*/ 466 w 504"/>
              <a:gd name="T103" fmla="*/ 119 h 374"/>
              <a:gd name="T104" fmla="*/ 415 w 504"/>
              <a:gd name="T105" fmla="*/ 99 h 374"/>
              <a:gd name="T106" fmla="*/ 469 w 504"/>
              <a:gd name="T107" fmla="*/ 122 h 374"/>
              <a:gd name="T108" fmla="*/ 421 w 504"/>
              <a:gd name="T109" fmla="*/ 75 h 374"/>
              <a:gd name="T110" fmla="*/ 472 w 504"/>
              <a:gd name="T111" fmla="*/ 126 h 374"/>
              <a:gd name="T112" fmla="*/ 472 w 504"/>
              <a:gd name="T113" fmla="*/ 126 h 374"/>
              <a:gd name="T114" fmla="*/ 475 w 504"/>
              <a:gd name="T115" fmla="*/ 129 h 374"/>
              <a:gd name="T116" fmla="*/ 492 w 504"/>
              <a:gd name="T117" fmla="*/ 137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4" h="374">
                <a:moveTo>
                  <a:pt x="414" y="269"/>
                </a:moveTo>
                <a:cubicBezTo>
                  <a:pt x="414" y="311"/>
                  <a:pt x="414" y="311"/>
                  <a:pt x="414" y="311"/>
                </a:cubicBezTo>
                <a:cubicBezTo>
                  <a:pt x="414" y="319"/>
                  <a:pt x="425" y="319"/>
                  <a:pt x="425" y="311"/>
                </a:cubicBezTo>
                <a:cubicBezTo>
                  <a:pt x="425" y="270"/>
                  <a:pt x="425" y="270"/>
                  <a:pt x="425" y="270"/>
                </a:cubicBezTo>
                <a:cubicBezTo>
                  <a:pt x="428" y="270"/>
                  <a:pt x="428" y="270"/>
                  <a:pt x="428" y="270"/>
                </a:cubicBezTo>
                <a:cubicBezTo>
                  <a:pt x="428" y="338"/>
                  <a:pt x="428" y="338"/>
                  <a:pt x="428" y="338"/>
                </a:cubicBezTo>
                <a:cubicBezTo>
                  <a:pt x="433" y="339"/>
                  <a:pt x="438" y="339"/>
                  <a:pt x="443" y="339"/>
                </a:cubicBezTo>
                <a:cubicBezTo>
                  <a:pt x="443" y="316"/>
                  <a:pt x="443" y="316"/>
                  <a:pt x="443" y="316"/>
                </a:cubicBezTo>
                <a:cubicBezTo>
                  <a:pt x="447" y="316"/>
                  <a:pt x="447" y="316"/>
                  <a:pt x="447" y="316"/>
                </a:cubicBezTo>
                <a:cubicBezTo>
                  <a:pt x="447" y="339"/>
                  <a:pt x="447" y="339"/>
                  <a:pt x="447" y="339"/>
                </a:cubicBezTo>
                <a:cubicBezTo>
                  <a:pt x="452" y="339"/>
                  <a:pt x="457" y="339"/>
                  <a:pt x="462" y="338"/>
                </a:cubicBezTo>
                <a:cubicBezTo>
                  <a:pt x="462" y="270"/>
                  <a:pt x="462" y="270"/>
                  <a:pt x="462" y="270"/>
                </a:cubicBezTo>
                <a:cubicBezTo>
                  <a:pt x="466" y="270"/>
                  <a:pt x="466" y="270"/>
                  <a:pt x="466" y="270"/>
                </a:cubicBezTo>
                <a:cubicBezTo>
                  <a:pt x="466" y="311"/>
                  <a:pt x="466" y="311"/>
                  <a:pt x="466" y="311"/>
                </a:cubicBezTo>
                <a:cubicBezTo>
                  <a:pt x="466" y="319"/>
                  <a:pt x="476" y="319"/>
                  <a:pt x="476" y="311"/>
                </a:cubicBezTo>
                <a:cubicBezTo>
                  <a:pt x="476" y="269"/>
                  <a:pt x="476" y="269"/>
                  <a:pt x="476" y="269"/>
                </a:cubicBezTo>
                <a:cubicBezTo>
                  <a:pt x="476" y="259"/>
                  <a:pt x="470" y="251"/>
                  <a:pt x="461" y="251"/>
                </a:cubicBezTo>
                <a:cubicBezTo>
                  <a:pt x="430" y="251"/>
                  <a:pt x="430" y="251"/>
                  <a:pt x="430" y="251"/>
                </a:cubicBezTo>
                <a:cubicBezTo>
                  <a:pt x="419" y="251"/>
                  <a:pt x="414" y="260"/>
                  <a:pt x="414" y="269"/>
                </a:cubicBezTo>
                <a:moveTo>
                  <a:pt x="446" y="248"/>
                </a:moveTo>
                <a:cubicBezTo>
                  <a:pt x="454" y="248"/>
                  <a:pt x="460" y="242"/>
                  <a:pt x="460" y="235"/>
                </a:cubicBezTo>
                <a:cubicBezTo>
                  <a:pt x="460" y="227"/>
                  <a:pt x="454" y="221"/>
                  <a:pt x="446" y="221"/>
                </a:cubicBezTo>
                <a:cubicBezTo>
                  <a:pt x="438" y="221"/>
                  <a:pt x="432" y="227"/>
                  <a:pt x="432" y="235"/>
                </a:cubicBezTo>
                <a:cubicBezTo>
                  <a:pt x="432" y="242"/>
                  <a:pt x="438" y="248"/>
                  <a:pt x="446" y="248"/>
                </a:cubicBezTo>
                <a:moveTo>
                  <a:pt x="236" y="345"/>
                </a:moveTo>
                <a:cubicBezTo>
                  <a:pt x="236" y="340"/>
                  <a:pt x="240" y="335"/>
                  <a:pt x="246" y="335"/>
                </a:cubicBezTo>
                <a:cubicBezTo>
                  <a:pt x="252" y="335"/>
                  <a:pt x="256" y="340"/>
                  <a:pt x="256" y="345"/>
                </a:cubicBezTo>
                <a:cubicBezTo>
                  <a:pt x="256" y="351"/>
                  <a:pt x="252" y="356"/>
                  <a:pt x="246" y="356"/>
                </a:cubicBezTo>
                <a:cubicBezTo>
                  <a:pt x="240" y="356"/>
                  <a:pt x="236" y="351"/>
                  <a:pt x="236" y="345"/>
                </a:cubicBezTo>
                <a:moveTo>
                  <a:pt x="223" y="350"/>
                </a:moveTo>
                <a:cubicBezTo>
                  <a:pt x="223" y="353"/>
                  <a:pt x="224" y="356"/>
                  <a:pt x="226" y="359"/>
                </a:cubicBezTo>
                <a:cubicBezTo>
                  <a:pt x="222" y="362"/>
                  <a:pt x="222" y="362"/>
                  <a:pt x="222" y="362"/>
                </a:cubicBezTo>
                <a:cubicBezTo>
                  <a:pt x="229" y="369"/>
                  <a:pt x="229" y="369"/>
                  <a:pt x="229" y="369"/>
                </a:cubicBezTo>
                <a:cubicBezTo>
                  <a:pt x="233" y="365"/>
                  <a:pt x="233" y="365"/>
                  <a:pt x="233" y="365"/>
                </a:cubicBezTo>
                <a:cubicBezTo>
                  <a:pt x="235" y="367"/>
                  <a:pt x="238" y="368"/>
                  <a:pt x="241" y="369"/>
                </a:cubicBezTo>
                <a:cubicBezTo>
                  <a:pt x="241" y="374"/>
                  <a:pt x="241" y="374"/>
                  <a:pt x="24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69"/>
                  <a:pt x="251" y="369"/>
                  <a:pt x="251" y="369"/>
                </a:cubicBezTo>
                <a:cubicBezTo>
                  <a:pt x="254" y="368"/>
                  <a:pt x="257" y="367"/>
                  <a:pt x="259" y="365"/>
                </a:cubicBezTo>
                <a:cubicBezTo>
                  <a:pt x="263" y="369"/>
                  <a:pt x="263" y="369"/>
                  <a:pt x="263" y="369"/>
                </a:cubicBezTo>
                <a:cubicBezTo>
                  <a:pt x="270" y="362"/>
                  <a:pt x="270" y="362"/>
                  <a:pt x="270" y="362"/>
                </a:cubicBezTo>
                <a:cubicBezTo>
                  <a:pt x="266" y="359"/>
                  <a:pt x="266" y="359"/>
                  <a:pt x="266" y="359"/>
                </a:cubicBezTo>
                <a:cubicBezTo>
                  <a:pt x="268" y="356"/>
                  <a:pt x="269" y="353"/>
                  <a:pt x="270" y="350"/>
                </a:cubicBezTo>
                <a:cubicBezTo>
                  <a:pt x="275" y="350"/>
                  <a:pt x="275" y="350"/>
                  <a:pt x="275" y="350"/>
                </a:cubicBezTo>
                <a:cubicBezTo>
                  <a:pt x="275" y="341"/>
                  <a:pt x="275" y="341"/>
                  <a:pt x="275" y="341"/>
                </a:cubicBezTo>
                <a:cubicBezTo>
                  <a:pt x="270" y="341"/>
                  <a:pt x="270" y="341"/>
                  <a:pt x="270" y="341"/>
                </a:cubicBezTo>
                <a:cubicBezTo>
                  <a:pt x="269" y="338"/>
                  <a:pt x="268" y="335"/>
                  <a:pt x="266" y="332"/>
                </a:cubicBezTo>
                <a:cubicBezTo>
                  <a:pt x="270" y="329"/>
                  <a:pt x="270" y="329"/>
                  <a:pt x="270" y="329"/>
                </a:cubicBezTo>
                <a:cubicBezTo>
                  <a:pt x="263" y="322"/>
                  <a:pt x="263" y="322"/>
                  <a:pt x="263" y="322"/>
                </a:cubicBezTo>
                <a:cubicBezTo>
                  <a:pt x="259" y="326"/>
                  <a:pt x="259" y="326"/>
                  <a:pt x="259" y="326"/>
                </a:cubicBezTo>
                <a:cubicBezTo>
                  <a:pt x="257" y="324"/>
                  <a:pt x="254" y="323"/>
                  <a:pt x="251" y="322"/>
                </a:cubicBezTo>
                <a:cubicBezTo>
                  <a:pt x="251" y="317"/>
                  <a:pt x="251" y="317"/>
                  <a:pt x="251" y="317"/>
                </a:cubicBezTo>
                <a:cubicBezTo>
                  <a:pt x="241" y="317"/>
                  <a:pt x="241" y="317"/>
                  <a:pt x="241" y="317"/>
                </a:cubicBezTo>
                <a:cubicBezTo>
                  <a:pt x="241" y="322"/>
                  <a:pt x="241" y="322"/>
                  <a:pt x="241" y="322"/>
                </a:cubicBezTo>
                <a:cubicBezTo>
                  <a:pt x="238" y="323"/>
                  <a:pt x="235" y="324"/>
                  <a:pt x="233" y="326"/>
                </a:cubicBezTo>
                <a:cubicBezTo>
                  <a:pt x="229" y="322"/>
                  <a:pt x="229" y="322"/>
                  <a:pt x="229" y="322"/>
                </a:cubicBezTo>
                <a:cubicBezTo>
                  <a:pt x="222" y="329"/>
                  <a:pt x="222" y="329"/>
                  <a:pt x="222" y="32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4" y="335"/>
                  <a:pt x="223" y="338"/>
                  <a:pt x="223" y="341"/>
                </a:cubicBezTo>
                <a:cubicBezTo>
                  <a:pt x="217" y="341"/>
                  <a:pt x="217" y="341"/>
                  <a:pt x="217" y="341"/>
                </a:cubicBezTo>
                <a:cubicBezTo>
                  <a:pt x="217" y="350"/>
                  <a:pt x="217" y="350"/>
                  <a:pt x="217" y="350"/>
                </a:cubicBezTo>
                <a:lnTo>
                  <a:pt x="223" y="350"/>
                </a:lnTo>
                <a:close/>
                <a:moveTo>
                  <a:pt x="68" y="261"/>
                </a:moveTo>
                <a:cubicBezTo>
                  <a:pt x="38" y="261"/>
                  <a:pt x="38" y="261"/>
                  <a:pt x="38" y="261"/>
                </a:cubicBezTo>
                <a:cubicBezTo>
                  <a:pt x="38" y="314"/>
                  <a:pt x="38" y="314"/>
                  <a:pt x="38" y="314"/>
                </a:cubicBezTo>
                <a:cubicBezTo>
                  <a:pt x="68" y="314"/>
                  <a:pt x="68" y="314"/>
                  <a:pt x="68" y="314"/>
                </a:cubicBezTo>
                <a:lnTo>
                  <a:pt x="68" y="261"/>
                </a:lnTo>
                <a:close/>
                <a:moveTo>
                  <a:pt x="30" y="286"/>
                </a:moveTo>
                <a:cubicBezTo>
                  <a:pt x="0" y="286"/>
                  <a:pt x="0" y="286"/>
                  <a:pt x="0" y="286"/>
                </a:cubicBezTo>
                <a:cubicBezTo>
                  <a:pt x="0" y="314"/>
                  <a:pt x="0" y="314"/>
                  <a:pt x="0" y="314"/>
                </a:cubicBezTo>
                <a:cubicBezTo>
                  <a:pt x="30" y="314"/>
                  <a:pt x="30" y="314"/>
                  <a:pt x="30" y="314"/>
                </a:cubicBezTo>
                <a:lnTo>
                  <a:pt x="30" y="286"/>
                </a:lnTo>
                <a:close/>
                <a:moveTo>
                  <a:pt x="62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3"/>
                  <a:pt x="43" y="63"/>
                  <a:pt x="43" y="63"/>
                </a:cubicBezTo>
                <a:cubicBezTo>
                  <a:pt x="62" y="63"/>
                  <a:pt x="62" y="63"/>
                  <a:pt x="62" y="63"/>
                </a:cubicBezTo>
                <a:lnTo>
                  <a:pt x="62" y="70"/>
                </a:lnTo>
                <a:close/>
                <a:moveTo>
                  <a:pt x="94" y="127"/>
                </a:moveTo>
                <a:cubicBezTo>
                  <a:pt x="94" y="72"/>
                  <a:pt x="94" y="72"/>
                  <a:pt x="94" y="72"/>
                </a:cubicBezTo>
                <a:cubicBezTo>
                  <a:pt x="94" y="71"/>
                  <a:pt x="94" y="70"/>
                  <a:pt x="92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67"/>
                  <a:pt x="87" y="67"/>
                  <a:pt x="87" y="67"/>
                </a:cubicBezTo>
                <a:cubicBezTo>
                  <a:pt x="77" y="67"/>
                  <a:pt x="77" y="67"/>
                  <a:pt x="77" y="67"/>
                </a:cubicBezTo>
                <a:cubicBezTo>
                  <a:pt x="77" y="70"/>
                  <a:pt x="77" y="70"/>
                  <a:pt x="7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63"/>
                  <a:pt x="67" y="63"/>
                  <a:pt x="67" y="63"/>
                </a:cubicBezTo>
                <a:cubicBezTo>
                  <a:pt x="67" y="61"/>
                  <a:pt x="65" y="59"/>
                  <a:pt x="63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0" y="59"/>
                  <a:pt x="38" y="61"/>
                  <a:pt x="38" y="63"/>
                </a:cubicBezTo>
                <a:cubicBezTo>
                  <a:pt x="38" y="70"/>
                  <a:pt x="38" y="70"/>
                  <a:pt x="3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67"/>
                  <a:pt x="28" y="67"/>
                  <a:pt x="28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8" y="70"/>
                  <a:pt x="18" y="70"/>
                  <a:pt x="18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2" y="70"/>
                  <a:pt x="11" y="71"/>
                  <a:pt x="11" y="72"/>
                </a:cubicBezTo>
                <a:cubicBezTo>
                  <a:pt x="11" y="127"/>
                  <a:pt x="11" y="127"/>
                  <a:pt x="11" y="127"/>
                </a:cubicBezTo>
                <a:cubicBezTo>
                  <a:pt x="11" y="128"/>
                  <a:pt x="12" y="129"/>
                  <a:pt x="13" y="129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94" y="129"/>
                  <a:pt x="94" y="128"/>
                  <a:pt x="94" y="127"/>
                </a:cubicBezTo>
                <a:moveTo>
                  <a:pt x="76" y="314"/>
                </a:moveTo>
                <a:cubicBezTo>
                  <a:pt x="105" y="314"/>
                  <a:pt x="105" y="314"/>
                  <a:pt x="105" y="314"/>
                </a:cubicBezTo>
                <a:cubicBezTo>
                  <a:pt x="105" y="236"/>
                  <a:pt x="105" y="236"/>
                  <a:pt x="105" y="236"/>
                </a:cubicBezTo>
                <a:cubicBezTo>
                  <a:pt x="76" y="236"/>
                  <a:pt x="76" y="236"/>
                  <a:pt x="76" y="236"/>
                </a:cubicBezTo>
                <a:lnTo>
                  <a:pt x="76" y="314"/>
                </a:lnTo>
                <a:close/>
                <a:moveTo>
                  <a:pt x="203" y="320"/>
                </a:moveTo>
                <a:cubicBezTo>
                  <a:pt x="206" y="322"/>
                  <a:pt x="208" y="325"/>
                  <a:pt x="206" y="329"/>
                </a:cubicBezTo>
                <a:cubicBezTo>
                  <a:pt x="205" y="332"/>
                  <a:pt x="201" y="334"/>
                  <a:pt x="198" y="332"/>
                </a:cubicBezTo>
                <a:cubicBezTo>
                  <a:pt x="195" y="331"/>
                  <a:pt x="193" y="327"/>
                  <a:pt x="194" y="324"/>
                </a:cubicBezTo>
                <a:cubicBezTo>
                  <a:pt x="196" y="320"/>
                  <a:pt x="200" y="319"/>
                  <a:pt x="203" y="320"/>
                </a:cubicBezTo>
                <a:moveTo>
                  <a:pt x="203" y="311"/>
                </a:moveTo>
                <a:cubicBezTo>
                  <a:pt x="201" y="311"/>
                  <a:pt x="199" y="311"/>
                  <a:pt x="197" y="311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1" y="310"/>
                  <a:pt x="191" y="310"/>
                  <a:pt x="191" y="310"/>
                </a:cubicBezTo>
                <a:cubicBezTo>
                  <a:pt x="192" y="313"/>
                  <a:pt x="192" y="313"/>
                  <a:pt x="192" y="313"/>
                </a:cubicBezTo>
                <a:cubicBezTo>
                  <a:pt x="190" y="315"/>
                  <a:pt x="189" y="316"/>
                  <a:pt x="188" y="318"/>
                </a:cubicBezTo>
                <a:cubicBezTo>
                  <a:pt x="185" y="316"/>
                  <a:pt x="185" y="316"/>
                  <a:pt x="185" y="316"/>
                </a:cubicBezTo>
                <a:cubicBezTo>
                  <a:pt x="182" y="322"/>
                  <a:pt x="182" y="322"/>
                  <a:pt x="182" y="322"/>
                </a:cubicBezTo>
                <a:cubicBezTo>
                  <a:pt x="185" y="323"/>
                  <a:pt x="185" y="323"/>
                  <a:pt x="185" y="323"/>
                </a:cubicBezTo>
                <a:cubicBezTo>
                  <a:pt x="185" y="325"/>
                  <a:pt x="185" y="327"/>
                  <a:pt x="185" y="329"/>
                </a:cubicBezTo>
                <a:cubicBezTo>
                  <a:pt x="182" y="330"/>
                  <a:pt x="182" y="330"/>
                  <a:pt x="182" y="330"/>
                </a:cubicBezTo>
                <a:cubicBezTo>
                  <a:pt x="185" y="336"/>
                  <a:pt x="185" y="336"/>
                  <a:pt x="185" y="336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9" y="336"/>
                  <a:pt x="190" y="338"/>
                  <a:pt x="192" y="339"/>
                </a:cubicBezTo>
                <a:cubicBezTo>
                  <a:pt x="191" y="342"/>
                  <a:pt x="191" y="342"/>
                  <a:pt x="191" y="342"/>
                </a:cubicBezTo>
                <a:cubicBezTo>
                  <a:pt x="196" y="344"/>
                  <a:pt x="196" y="344"/>
                  <a:pt x="196" y="344"/>
                </a:cubicBezTo>
                <a:cubicBezTo>
                  <a:pt x="197" y="341"/>
                  <a:pt x="197" y="341"/>
                  <a:pt x="197" y="341"/>
                </a:cubicBezTo>
                <a:cubicBezTo>
                  <a:pt x="199" y="342"/>
                  <a:pt x="201" y="342"/>
                  <a:pt x="203" y="341"/>
                </a:cubicBezTo>
                <a:cubicBezTo>
                  <a:pt x="205" y="344"/>
                  <a:pt x="205" y="344"/>
                  <a:pt x="205" y="344"/>
                </a:cubicBezTo>
                <a:cubicBezTo>
                  <a:pt x="210" y="342"/>
                  <a:pt x="210" y="342"/>
                  <a:pt x="210" y="342"/>
                </a:cubicBezTo>
                <a:cubicBezTo>
                  <a:pt x="209" y="339"/>
                  <a:pt x="209" y="339"/>
                  <a:pt x="209" y="339"/>
                </a:cubicBezTo>
                <a:cubicBezTo>
                  <a:pt x="211" y="338"/>
                  <a:pt x="212" y="336"/>
                  <a:pt x="213" y="335"/>
                </a:cubicBezTo>
                <a:cubicBezTo>
                  <a:pt x="216" y="336"/>
                  <a:pt x="216" y="336"/>
                  <a:pt x="216" y="336"/>
                </a:cubicBezTo>
                <a:cubicBezTo>
                  <a:pt x="219" y="330"/>
                  <a:pt x="219" y="330"/>
                  <a:pt x="219" y="330"/>
                </a:cubicBezTo>
                <a:cubicBezTo>
                  <a:pt x="215" y="329"/>
                  <a:pt x="215" y="329"/>
                  <a:pt x="215" y="329"/>
                </a:cubicBezTo>
                <a:cubicBezTo>
                  <a:pt x="216" y="327"/>
                  <a:pt x="216" y="325"/>
                  <a:pt x="215" y="323"/>
                </a:cubicBezTo>
                <a:cubicBezTo>
                  <a:pt x="219" y="322"/>
                  <a:pt x="219" y="322"/>
                  <a:pt x="219" y="322"/>
                </a:cubicBezTo>
                <a:cubicBezTo>
                  <a:pt x="216" y="316"/>
                  <a:pt x="216" y="316"/>
                  <a:pt x="216" y="316"/>
                </a:cubicBezTo>
                <a:cubicBezTo>
                  <a:pt x="213" y="318"/>
                  <a:pt x="213" y="318"/>
                  <a:pt x="213" y="318"/>
                </a:cubicBezTo>
                <a:cubicBezTo>
                  <a:pt x="212" y="316"/>
                  <a:pt x="211" y="315"/>
                  <a:pt x="209" y="313"/>
                </a:cubicBezTo>
                <a:cubicBezTo>
                  <a:pt x="210" y="310"/>
                  <a:pt x="210" y="310"/>
                  <a:pt x="210" y="310"/>
                </a:cubicBezTo>
                <a:cubicBezTo>
                  <a:pt x="205" y="308"/>
                  <a:pt x="205" y="308"/>
                  <a:pt x="205" y="308"/>
                </a:cubicBezTo>
                <a:lnTo>
                  <a:pt x="203" y="311"/>
                </a:lnTo>
                <a:close/>
                <a:moveTo>
                  <a:pt x="295" y="77"/>
                </a:moveTo>
                <a:cubicBezTo>
                  <a:pt x="296" y="73"/>
                  <a:pt x="293" y="71"/>
                  <a:pt x="293" y="71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0"/>
                  <a:pt x="271" y="59"/>
                  <a:pt x="269" y="61"/>
                </a:cubicBezTo>
                <a:cubicBezTo>
                  <a:pt x="267" y="64"/>
                  <a:pt x="265" y="68"/>
                  <a:pt x="263" y="72"/>
                </a:cubicBezTo>
                <a:cubicBezTo>
                  <a:pt x="263" y="72"/>
                  <a:pt x="263" y="72"/>
                  <a:pt x="263" y="72"/>
                </a:cubicBezTo>
                <a:cubicBezTo>
                  <a:pt x="263" y="72"/>
                  <a:pt x="263" y="73"/>
                  <a:pt x="263" y="73"/>
                </a:cubicBezTo>
                <a:cubicBezTo>
                  <a:pt x="262" y="73"/>
                  <a:pt x="261" y="73"/>
                  <a:pt x="260" y="73"/>
                </a:cubicBezTo>
                <a:cubicBezTo>
                  <a:pt x="260" y="73"/>
                  <a:pt x="260" y="73"/>
                  <a:pt x="260" y="73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6"/>
                  <a:pt x="223" y="36"/>
                  <a:pt x="223" y="36"/>
                </a:cubicBezTo>
                <a:cubicBezTo>
                  <a:pt x="223" y="35"/>
                  <a:pt x="223" y="34"/>
                  <a:pt x="223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4" y="33"/>
                  <a:pt x="224" y="33"/>
                  <a:pt x="224" y="33"/>
                </a:cubicBezTo>
                <a:cubicBezTo>
                  <a:pt x="228" y="31"/>
                  <a:pt x="232" y="29"/>
                  <a:pt x="235" y="27"/>
                </a:cubicBezTo>
                <a:cubicBezTo>
                  <a:pt x="238" y="25"/>
                  <a:pt x="236" y="22"/>
                  <a:pt x="236" y="22"/>
                </a:cubicBezTo>
                <a:cubicBezTo>
                  <a:pt x="225" y="3"/>
                  <a:pt x="225" y="3"/>
                  <a:pt x="225" y="3"/>
                </a:cubicBezTo>
                <a:cubicBezTo>
                  <a:pt x="225" y="3"/>
                  <a:pt x="223" y="0"/>
                  <a:pt x="220" y="1"/>
                </a:cubicBezTo>
                <a:cubicBezTo>
                  <a:pt x="216" y="3"/>
                  <a:pt x="210" y="6"/>
                  <a:pt x="207" y="10"/>
                </a:cubicBezTo>
                <a:cubicBezTo>
                  <a:pt x="204" y="13"/>
                  <a:pt x="201" y="17"/>
                  <a:pt x="203" y="22"/>
                </a:cubicBezTo>
                <a:cubicBezTo>
                  <a:pt x="203" y="22"/>
                  <a:pt x="211" y="48"/>
                  <a:pt x="226" y="63"/>
                </a:cubicBezTo>
                <a:cubicBezTo>
                  <a:pt x="230" y="67"/>
                  <a:pt x="230" y="67"/>
                  <a:pt x="230" y="67"/>
                </a:cubicBezTo>
                <a:cubicBezTo>
                  <a:pt x="233" y="70"/>
                  <a:pt x="233" y="70"/>
                  <a:pt x="233" y="70"/>
                </a:cubicBezTo>
                <a:cubicBezTo>
                  <a:pt x="248" y="85"/>
                  <a:pt x="275" y="93"/>
                  <a:pt x="275" y="93"/>
                </a:cubicBezTo>
                <a:cubicBezTo>
                  <a:pt x="279" y="95"/>
                  <a:pt x="283" y="92"/>
                  <a:pt x="286" y="89"/>
                </a:cubicBezTo>
                <a:cubicBezTo>
                  <a:pt x="290" y="86"/>
                  <a:pt x="293" y="80"/>
                  <a:pt x="295" y="77"/>
                </a:cubicBezTo>
                <a:moveTo>
                  <a:pt x="294" y="310"/>
                </a:moveTo>
                <a:cubicBezTo>
                  <a:pt x="292" y="314"/>
                  <a:pt x="288" y="316"/>
                  <a:pt x="283" y="314"/>
                </a:cubicBezTo>
                <a:cubicBezTo>
                  <a:pt x="279" y="312"/>
                  <a:pt x="277" y="308"/>
                  <a:pt x="279" y="303"/>
                </a:cubicBezTo>
                <a:cubicBezTo>
                  <a:pt x="281" y="299"/>
                  <a:pt x="286" y="297"/>
                  <a:pt x="290" y="299"/>
                </a:cubicBezTo>
                <a:cubicBezTo>
                  <a:pt x="294" y="301"/>
                  <a:pt x="296" y="306"/>
                  <a:pt x="294" y="310"/>
                </a:cubicBezTo>
                <a:moveTo>
                  <a:pt x="309" y="312"/>
                </a:moveTo>
                <a:cubicBezTo>
                  <a:pt x="305" y="310"/>
                  <a:pt x="305" y="310"/>
                  <a:pt x="305" y="310"/>
                </a:cubicBezTo>
                <a:cubicBezTo>
                  <a:pt x="306" y="308"/>
                  <a:pt x="306" y="305"/>
                  <a:pt x="305" y="303"/>
                </a:cubicBezTo>
                <a:cubicBezTo>
                  <a:pt x="309" y="301"/>
                  <a:pt x="309" y="301"/>
                  <a:pt x="309" y="301"/>
                </a:cubicBezTo>
                <a:cubicBezTo>
                  <a:pt x="306" y="294"/>
                  <a:pt x="306" y="294"/>
                  <a:pt x="306" y="294"/>
                </a:cubicBezTo>
                <a:cubicBezTo>
                  <a:pt x="302" y="296"/>
                  <a:pt x="302" y="296"/>
                  <a:pt x="302" y="296"/>
                </a:cubicBezTo>
                <a:cubicBezTo>
                  <a:pt x="301" y="294"/>
                  <a:pt x="299" y="292"/>
                  <a:pt x="297" y="291"/>
                </a:cubicBezTo>
                <a:cubicBezTo>
                  <a:pt x="299" y="287"/>
                  <a:pt x="299" y="287"/>
                  <a:pt x="299" y="287"/>
                </a:cubicBezTo>
                <a:cubicBezTo>
                  <a:pt x="292" y="284"/>
                  <a:pt x="292" y="284"/>
                  <a:pt x="292" y="284"/>
                </a:cubicBezTo>
                <a:cubicBezTo>
                  <a:pt x="290" y="288"/>
                  <a:pt x="290" y="288"/>
                  <a:pt x="290" y="288"/>
                </a:cubicBezTo>
                <a:cubicBezTo>
                  <a:pt x="288" y="287"/>
                  <a:pt x="285" y="287"/>
                  <a:pt x="283" y="288"/>
                </a:cubicBezTo>
                <a:cubicBezTo>
                  <a:pt x="281" y="284"/>
                  <a:pt x="281" y="284"/>
                  <a:pt x="281" y="284"/>
                </a:cubicBezTo>
                <a:cubicBezTo>
                  <a:pt x="274" y="287"/>
                  <a:pt x="274" y="287"/>
                  <a:pt x="274" y="287"/>
                </a:cubicBezTo>
                <a:cubicBezTo>
                  <a:pt x="276" y="291"/>
                  <a:pt x="276" y="291"/>
                  <a:pt x="276" y="291"/>
                </a:cubicBezTo>
                <a:cubicBezTo>
                  <a:pt x="274" y="292"/>
                  <a:pt x="272" y="294"/>
                  <a:pt x="271" y="296"/>
                </a:cubicBezTo>
                <a:cubicBezTo>
                  <a:pt x="267" y="294"/>
                  <a:pt x="267" y="294"/>
                  <a:pt x="267" y="294"/>
                </a:cubicBezTo>
                <a:cubicBezTo>
                  <a:pt x="264" y="301"/>
                  <a:pt x="264" y="301"/>
                  <a:pt x="264" y="301"/>
                </a:cubicBezTo>
                <a:cubicBezTo>
                  <a:pt x="268" y="303"/>
                  <a:pt x="268" y="303"/>
                  <a:pt x="268" y="303"/>
                </a:cubicBezTo>
                <a:cubicBezTo>
                  <a:pt x="267" y="305"/>
                  <a:pt x="267" y="308"/>
                  <a:pt x="268" y="310"/>
                </a:cubicBezTo>
                <a:cubicBezTo>
                  <a:pt x="264" y="312"/>
                  <a:pt x="264" y="312"/>
                  <a:pt x="264" y="312"/>
                </a:cubicBezTo>
                <a:cubicBezTo>
                  <a:pt x="267" y="319"/>
                  <a:pt x="267" y="319"/>
                  <a:pt x="267" y="319"/>
                </a:cubicBezTo>
                <a:cubicBezTo>
                  <a:pt x="271" y="317"/>
                  <a:pt x="271" y="317"/>
                  <a:pt x="271" y="317"/>
                </a:cubicBezTo>
                <a:cubicBezTo>
                  <a:pt x="272" y="319"/>
                  <a:pt x="274" y="321"/>
                  <a:pt x="276" y="322"/>
                </a:cubicBezTo>
                <a:cubicBezTo>
                  <a:pt x="274" y="326"/>
                  <a:pt x="274" y="326"/>
                  <a:pt x="274" y="326"/>
                </a:cubicBezTo>
                <a:cubicBezTo>
                  <a:pt x="281" y="329"/>
                  <a:pt x="281" y="329"/>
                  <a:pt x="281" y="329"/>
                </a:cubicBezTo>
                <a:cubicBezTo>
                  <a:pt x="283" y="325"/>
                  <a:pt x="283" y="325"/>
                  <a:pt x="283" y="325"/>
                </a:cubicBezTo>
                <a:cubicBezTo>
                  <a:pt x="285" y="326"/>
                  <a:pt x="288" y="326"/>
                  <a:pt x="290" y="325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9" y="326"/>
                  <a:pt x="299" y="326"/>
                  <a:pt x="299" y="326"/>
                </a:cubicBezTo>
                <a:cubicBezTo>
                  <a:pt x="297" y="322"/>
                  <a:pt x="297" y="322"/>
                  <a:pt x="297" y="322"/>
                </a:cubicBezTo>
                <a:cubicBezTo>
                  <a:pt x="299" y="321"/>
                  <a:pt x="301" y="319"/>
                  <a:pt x="302" y="317"/>
                </a:cubicBezTo>
                <a:cubicBezTo>
                  <a:pt x="306" y="319"/>
                  <a:pt x="306" y="319"/>
                  <a:pt x="306" y="319"/>
                </a:cubicBezTo>
                <a:lnTo>
                  <a:pt x="309" y="312"/>
                </a:lnTo>
                <a:close/>
                <a:moveTo>
                  <a:pt x="466" y="119"/>
                </a:moveTo>
                <a:cubicBezTo>
                  <a:pt x="477" y="108"/>
                  <a:pt x="477" y="89"/>
                  <a:pt x="466" y="78"/>
                </a:cubicBezTo>
                <a:cubicBezTo>
                  <a:pt x="460" y="72"/>
                  <a:pt x="453" y="69"/>
                  <a:pt x="445" y="69"/>
                </a:cubicBezTo>
                <a:cubicBezTo>
                  <a:pt x="437" y="69"/>
                  <a:pt x="430" y="72"/>
                  <a:pt x="424" y="78"/>
                </a:cubicBezTo>
                <a:cubicBezTo>
                  <a:pt x="418" y="83"/>
                  <a:pt x="415" y="91"/>
                  <a:pt x="415" y="99"/>
                </a:cubicBezTo>
                <a:cubicBezTo>
                  <a:pt x="415" y="107"/>
                  <a:pt x="418" y="114"/>
                  <a:pt x="424" y="119"/>
                </a:cubicBezTo>
                <a:cubicBezTo>
                  <a:pt x="430" y="125"/>
                  <a:pt x="437" y="128"/>
                  <a:pt x="445" y="128"/>
                </a:cubicBezTo>
                <a:cubicBezTo>
                  <a:pt x="453" y="128"/>
                  <a:pt x="460" y="125"/>
                  <a:pt x="466" y="119"/>
                </a:cubicBezTo>
                <a:moveTo>
                  <a:pt x="469" y="122"/>
                </a:moveTo>
                <a:cubicBezTo>
                  <a:pt x="462" y="129"/>
                  <a:pt x="454" y="132"/>
                  <a:pt x="445" y="132"/>
                </a:cubicBezTo>
                <a:cubicBezTo>
                  <a:pt x="436" y="132"/>
                  <a:pt x="428" y="129"/>
                  <a:pt x="421" y="122"/>
                </a:cubicBezTo>
                <a:cubicBezTo>
                  <a:pt x="415" y="116"/>
                  <a:pt x="411" y="108"/>
                  <a:pt x="411" y="99"/>
                </a:cubicBezTo>
                <a:cubicBezTo>
                  <a:pt x="411" y="90"/>
                  <a:pt x="415" y="81"/>
                  <a:pt x="421" y="75"/>
                </a:cubicBezTo>
                <a:cubicBezTo>
                  <a:pt x="428" y="69"/>
                  <a:pt x="436" y="65"/>
                  <a:pt x="445" y="65"/>
                </a:cubicBezTo>
                <a:cubicBezTo>
                  <a:pt x="454" y="65"/>
                  <a:pt x="462" y="69"/>
                  <a:pt x="469" y="75"/>
                </a:cubicBezTo>
                <a:cubicBezTo>
                  <a:pt x="482" y="88"/>
                  <a:pt x="482" y="109"/>
                  <a:pt x="469" y="122"/>
                </a:cubicBezTo>
                <a:moveTo>
                  <a:pt x="472" y="126"/>
                </a:moveTo>
                <a:cubicBezTo>
                  <a:pt x="487" y="111"/>
                  <a:pt x="487" y="86"/>
                  <a:pt x="472" y="71"/>
                </a:cubicBezTo>
                <a:cubicBezTo>
                  <a:pt x="457" y="56"/>
                  <a:pt x="433" y="56"/>
                  <a:pt x="417" y="71"/>
                </a:cubicBezTo>
                <a:cubicBezTo>
                  <a:pt x="402" y="86"/>
                  <a:pt x="402" y="111"/>
                  <a:pt x="417" y="126"/>
                </a:cubicBezTo>
                <a:cubicBezTo>
                  <a:pt x="433" y="141"/>
                  <a:pt x="457" y="141"/>
                  <a:pt x="472" y="126"/>
                </a:cubicBezTo>
                <a:moveTo>
                  <a:pt x="481" y="143"/>
                </a:moveTo>
                <a:cubicBezTo>
                  <a:pt x="489" y="135"/>
                  <a:pt x="489" y="135"/>
                  <a:pt x="489" y="135"/>
                </a:cubicBezTo>
                <a:cubicBezTo>
                  <a:pt x="479" y="124"/>
                  <a:pt x="479" y="124"/>
                  <a:pt x="479" y="124"/>
                </a:cubicBezTo>
                <a:cubicBezTo>
                  <a:pt x="478" y="126"/>
                  <a:pt x="477" y="128"/>
                  <a:pt x="475" y="129"/>
                </a:cubicBezTo>
                <a:cubicBezTo>
                  <a:pt x="474" y="130"/>
                  <a:pt x="472" y="132"/>
                  <a:pt x="471" y="133"/>
                </a:cubicBezTo>
                <a:lnTo>
                  <a:pt x="481" y="143"/>
                </a:lnTo>
                <a:close/>
                <a:moveTo>
                  <a:pt x="504" y="149"/>
                </a:moveTo>
                <a:cubicBezTo>
                  <a:pt x="492" y="137"/>
                  <a:pt x="492" y="137"/>
                  <a:pt x="492" y="137"/>
                </a:cubicBezTo>
                <a:cubicBezTo>
                  <a:pt x="484" y="146"/>
                  <a:pt x="484" y="146"/>
                  <a:pt x="484" y="146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96" y="153"/>
                  <a:pt x="500" y="151"/>
                  <a:pt x="504" y="149"/>
                </a:cubicBezTo>
              </a:path>
            </a:pathLst>
          </a:custGeom>
          <a:solidFill>
            <a:srgbClr val="7F0029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400" noProof="0" dirty="0"/>
          </a:p>
        </p:txBody>
      </p:sp>
    </p:spTree>
    <p:extLst>
      <p:ext uri="{BB962C8B-B14F-4D97-AF65-F5344CB8AC3E}">
        <p14:creationId xmlns:p14="http://schemas.microsoft.com/office/powerpoint/2010/main" val="1973581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 One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edia Placeholder 4"/>
          <p:cNvSpPr>
            <a:spLocks noGrp="1"/>
          </p:cNvSpPr>
          <p:nvPr>
            <p:ph type="media" sz="quarter" idx="13"/>
          </p:nvPr>
        </p:nvSpPr>
        <p:spPr>
          <a:xfrm>
            <a:off x="865189" y="997745"/>
            <a:ext cx="7439025" cy="31361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smtClean="0"/>
              <a:t>Click icon to add media</a:t>
            </a:r>
            <a:endParaRPr lang="en-GB" noProof="0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36550" y="4650581"/>
            <a:ext cx="8528702" cy="0"/>
          </a:xfrm>
          <a:prstGeom prst="line">
            <a:avLst/>
          </a:prstGeom>
          <a:ln w="38100" cap="rnd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874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t>‹#›</a:t>
            </a:fld>
            <a:endParaRPr lang="en-GB" noProof="0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33053" y="1580414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58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eader &amp; 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2180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  <p:sp>
        <p:nvSpPr>
          <p:cNvPr id="6" name="Rectangle 5"/>
          <p:cNvSpPr/>
          <p:nvPr userDrawn="1"/>
        </p:nvSpPr>
        <p:spPr>
          <a:xfrm>
            <a:off x="1" y="426833"/>
            <a:ext cx="9143999" cy="1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1604126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s/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596562" y="4292245"/>
            <a:ext cx="1960907" cy="8512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sz="14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0" y="564300"/>
            <a:ext cx="8496000" cy="939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00" y="1766325"/>
            <a:ext cx="8496000" cy="1001813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3526" y="2768137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33526" y="4076970"/>
            <a:ext cx="8528702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16" name="Picture 15" descr="EBRD-logo-centre-white[1]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44836"/>
            <a:ext cx="1261136" cy="6401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22" y="4032375"/>
            <a:ext cx="3397496" cy="121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752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564022"/>
            <a:ext cx="8495035" cy="9394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781799"/>
            <a:ext cx="8495035" cy="27902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3528" y="4748035"/>
            <a:ext cx="2267272" cy="2738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 spc="-15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528" y="235860"/>
            <a:ext cx="8495035" cy="2738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 spc="-15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48035"/>
            <a:ext cx="2267272" cy="2738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100" spc="-15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8ECAA37D-6B7A-4B94-8961-AC16E2D0811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33526" y="487111"/>
            <a:ext cx="8528702" cy="0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 txBox="1">
            <a:spLocks/>
          </p:cNvSpPr>
          <p:nvPr/>
        </p:nvSpPr>
        <p:spPr>
          <a:xfrm>
            <a:off x="2590800" y="4748214"/>
            <a:ext cx="3962400" cy="273844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110000"/>
              <a:buFont typeface="Franklin Gothic Book" panose="020B0503020102020204" pitchFamily="34" charset="0"/>
              <a:buNone/>
              <a:defRPr sz="1400" b="0" kern="1200" spc="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noProof="0" dirty="0" smtClean="0"/>
              <a:t>www.ebrd.com/knowhow/greece</a:t>
            </a:r>
            <a:endParaRPr lang="en-GB" sz="1100" noProof="0" dirty="0"/>
          </a:p>
        </p:txBody>
      </p:sp>
    </p:spTree>
    <p:extLst>
      <p:ext uri="{BB962C8B-B14F-4D97-AF65-F5344CB8AC3E}">
        <p14:creationId xmlns:p14="http://schemas.microsoft.com/office/powerpoint/2010/main" val="222007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5" r:id="rId6"/>
    <p:sldLayoutId id="2147483652" r:id="rId7"/>
    <p:sldLayoutId id="2147483689" r:id="rId8"/>
    <p:sldLayoutId id="2147483690" r:id="rId9"/>
    <p:sldLayoutId id="2147483663" r:id="rId10"/>
    <p:sldLayoutId id="2147483666" r:id="rId11"/>
    <p:sldLayoutId id="2147483664" r:id="rId12"/>
    <p:sldLayoutId id="2147483668" r:id="rId13"/>
    <p:sldLayoutId id="2147483691" r:id="rId14"/>
    <p:sldLayoutId id="2147483667" r:id="rId15"/>
    <p:sldLayoutId id="2147483692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82" r:id="rId25"/>
    <p:sldLayoutId id="2147483683" r:id="rId26"/>
    <p:sldLayoutId id="2147483684" r:id="rId27"/>
    <p:sldLayoutId id="2147483685" r:id="rId28"/>
    <p:sldLayoutId id="2147483678" r:id="rId29"/>
    <p:sldLayoutId id="2147483679" r:id="rId30"/>
    <p:sldLayoutId id="2147483680" r:id="rId31"/>
    <p:sldLayoutId id="2147483681" r:id="rId32"/>
    <p:sldLayoutId id="2147483677" r:id="rId33"/>
    <p:sldLayoutId id="2147483654" r:id="rId34"/>
    <p:sldLayoutId id="2147483655" r:id="rId35"/>
    <p:sldLayoutId id="2147483687" r:id="rId36"/>
    <p:sldLayoutId id="2147483688" r:id="rId3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685800" rtl="0" eaLnBrk="1" latinLnBrk="0" hangingPunct="1">
        <a:lnSpc>
          <a:spcPct val="95000"/>
        </a:lnSpc>
        <a:spcBef>
          <a:spcPct val="0"/>
        </a:spcBef>
        <a:buNone/>
        <a:defRPr sz="2700" kern="1200" spc="-1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685800" rtl="0" eaLnBrk="1" latinLnBrk="0" hangingPunct="1">
        <a:lnSpc>
          <a:spcPct val="100000"/>
        </a:lnSpc>
        <a:spcBef>
          <a:spcPts val="0"/>
        </a:spcBef>
        <a:buSzPct val="110000"/>
        <a:buFont typeface="Franklin Gothic Book" panose="020B0503020102020204" pitchFamily="34" charset="0"/>
        <a:buChar char="•"/>
        <a:defRPr sz="1400" b="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685800" rtl="0" eaLnBrk="1" latinLnBrk="0" hangingPunct="1">
        <a:lnSpc>
          <a:spcPct val="100000"/>
        </a:lnSpc>
        <a:spcBef>
          <a:spcPts val="0"/>
        </a:spcBef>
        <a:buSzPct val="110000"/>
        <a:buFont typeface="Arial" panose="020B0604020202020204" pitchFamily="34" charset="0"/>
        <a:buChar char="•"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rd.com/knowhow/gree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r>
              <a:rPr lang="el-GR" dirty="0" smtClean="0"/>
              <a:t>Παροχή Συμβουλευτικών Υπηρεσιών σε </a:t>
            </a:r>
            <a:r>
              <a:rPr lang="el-GR" dirty="0" err="1" smtClean="0"/>
              <a:t>ΜμΕ</a:t>
            </a:r>
            <a:r>
              <a:rPr lang="en-GB" i="1" dirty="0" smtClean="0"/>
              <a:t/>
            </a:r>
            <a:br>
              <a:rPr lang="en-GB" i="1" dirty="0" smtClean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000" y="2054202"/>
            <a:ext cx="2241000" cy="2241000"/>
          </a:xfrm>
          <a:prstGeom prst="rect">
            <a:avLst/>
          </a:prstGeom>
        </p:spPr>
      </p:pic>
      <p:sp>
        <p:nvSpPr>
          <p:cNvPr id="5" name="Title 27"/>
          <p:cNvSpPr txBox="1">
            <a:spLocks/>
          </p:cNvSpPr>
          <p:nvPr/>
        </p:nvSpPr>
        <p:spPr>
          <a:xfrm>
            <a:off x="2444639" y="1606443"/>
            <a:ext cx="4254723" cy="56189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3600" kern="1200" spc="-2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400" i="1" dirty="0"/>
              <a:t/>
            </a:r>
            <a:br>
              <a:rPr lang="en-GB" sz="1400" i="1" dirty="0"/>
            </a:br>
            <a:r>
              <a:rPr lang="en-GB" sz="1400" i="1" dirty="0"/>
              <a:t> </a:t>
            </a:r>
            <a:r>
              <a:rPr lang="el-GR" sz="1400" i="1" dirty="0"/>
              <a:t>Παπανδρέου Δήμητρα, </a:t>
            </a:r>
            <a:r>
              <a:rPr lang="en-GB" sz="1400" i="1" dirty="0"/>
              <a:t>Principal Manager </a:t>
            </a:r>
            <a:endParaRPr lang="el-GR" sz="1400" i="1" dirty="0"/>
          </a:p>
          <a:p>
            <a:r>
              <a:rPr lang="el-GR" sz="1400" i="1" dirty="0"/>
              <a:t>Ευρωπαϊκή Τράπεζα Ανασυγκρότησης και Ανάπτυξης </a:t>
            </a:r>
            <a:r>
              <a:rPr lang="en-GB" sz="1400" i="1" dirty="0"/>
              <a:t>(EBRD)</a:t>
            </a:r>
            <a:br>
              <a:rPr lang="en-GB" sz="1400" i="1" dirty="0"/>
            </a:b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388190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6813" y="1549949"/>
            <a:ext cx="5117123" cy="3203100"/>
          </a:xfrm>
        </p:spPr>
        <p:txBody>
          <a:bodyPr numCol="1"/>
          <a:lstStyle/>
          <a:p>
            <a:pPr marL="0" indent="0">
              <a:buNone/>
            </a:pPr>
            <a:r>
              <a:rPr lang="el-GR" dirty="0" smtClean="0"/>
              <a:t>Η</a:t>
            </a:r>
            <a:r>
              <a:rPr lang="en-GB" dirty="0" smtClean="0"/>
              <a:t> </a:t>
            </a:r>
            <a:r>
              <a:rPr lang="el-GR" dirty="0" smtClean="0"/>
              <a:t>Ευρωπαϊκή Τράπεζα Ανασυγκρότησης και </a:t>
            </a:r>
            <a:r>
              <a:rPr lang="el-GR" dirty="0"/>
              <a:t>Α</a:t>
            </a:r>
            <a:r>
              <a:rPr lang="el-GR" dirty="0" smtClean="0"/>
              <a:t>νάπτυξης (</a:t>
            </a:r>
            <a:r>
              <a:rPr lang="en-GB" dirty="0" smtClean="0"/>
              <a:t>EBRD</a:t>
            </a:r>
            <a:r>
              <a:rPr lang="el-GR" dirty="0" smtClean="0"/>
              <a:t>)</a:t>
            </a:r>
            <a:r>
              <a:rPr lang="en-GB" dirty="0" smtClean="0"/>
              <a:t> </a:t>
            </a:r>
            <a:r>
              <a:rPr lang="el-GR" dirty="0" smtClean="0"/>
              <a:t>μπορεί να βοηθήσει τις </a:t>
            </a:r>
            <a:r>
              <a:rPr lang="el-GR" dirty="0" err="1" smtClean="0"/>
              <a:t>ΜμΕ</a:t>
            </a:r>
            <a:r>
              <a:rPr lang="el-GR" dirty="0" smtClean="0"/>
              <a:t> να έχουν πρόσβαση σε </a:t>
            </a:r>
            <a:r>
              <a:rPr lang="el-GR" b="1" dirty="0">
                <a:solidFill>
                  <a:srgbClr val="00B8D4"/>
                </a:solidFill>
              </a:rPr>
              <a:t>συμβουλευτικές</a:t>
            </a:r>
            <a:r>
              <a:rPr lang="el-GR" dirty="0" smtClean="0"/>
              <a:t> </a:t>
            </a:r>
            <a:r>
              <a:rPr lang="el-GR" b="1" dirty="0">
                <a:solidFill>
                  <a:srgbClr val="00B8D4"/>
                </a:solidFill>
              </a:rPr>
              <a:t>υπηρεσίες</a:t>
            </a:r>
            <a:r>
              <a:rPr lang="el-GR" dirty="0" smtClean="0"/>
              <a:t> και </a:t>
            </a:r>
            <a:r>
              <a:rPr lang="el-GR" b="1" dirty="0">
                <a:solidFill>
                  <a:srgbClr val="00B8D4"/>
                </a:solidFill>
              </a:rPr>
              <a:t>χρηματοδότηση</a:t>
            </a:r>
            <a:endParaRPr lang="en-GB" b="1" dirty="0">
              <a:solidFill>
                <a:srgbClr val="00B8D4"/>
              </a:solidFill>
            </a:endParaRPr>
          </a:p>
          <a:p>
            <a:endParaRPr lang="en-GB" dirty="0"/>
          </a:p>
          <a:p>
            <a:r>
              <a:rPr lang="el-GR" dirty="0" smtClean="0"/>
              <a:t>Έχουμε βοηθήσει περισσότερες από </a:t>
            </a:r>
            <a:r>
              <a:rPr lang="en-GB" b="1" dirty="0" smtClean="0">
                <a:solidFill>
                  <a:srgbClr val="00B8D4"/>
                </a:solidFill>
              </a:rPr>
              <a:t>20,000 </a:t>
            </a:r>
            <a:r>
              <a:rPr lang="el-GR" b="1" dirty="0" smtClean="0">
                <a:solidFill>
                  <a:srgbClr val="00B8D4"/>
                </a:solidFill>
              </a:rPr>
              <a:t>επιχειρήσεις</a:t>
            </a:r>
            <a:r>
              <a:rPr lang="en-GB" b="1" dirty="0" smtClean="0">
                <a:solidFill>
                  <a:srgbClr val="00B8D4"/>
                </a:solidFill>
              </a:rPr>
              <a:t> </a:t>
            </a:r>
            <a:r>
              <a:rPr lang="el-GR" dirty="0" smtClean="0"/>
              <a:t>από το </a:t>
            </a:r>
            <a:r>
              <a:rPr lang="en-GB" dirty="0" smtClean="0"/>
              <a:t>1993</a:t>
            </a:r>
            <a:r>
              <a:rPr lang="el-GR" dirty="0" smtClean="0"/>
              <a:t> να έχουν πρόσβαση σε τεχνογνωσία</a:t>
            </a:r>
            <a:endParaRPr lang="en-GB" dirty="0"/>
          </a:p>
          <a:p>
            <a:endParaRPr lang="en-GB" dirty="0"/>
          </a:p>
          <a:p>
            <a:r>
              <a:rPr lang="el-GR" dirty="0"/>
              <a:t>Δραστηριοποιούμαστε σε </a:t>
            </a:r>
            <a:r>
              <a:rPr lang="el-GR" b="1" dirty="0">
                <a:solidFill>
                  <a:srgbClr val="00B8D4"/>
                </a:solidFill>
              </a:rPr>
              <a:t>περισσότερες από 30 χώρες </a:t>
            </a:r>
            <a:r>
              <a:rPr lang="el-GR" dirty="0"/>
              <a:t>στη Νότια και Ανατολική Ευρώπη, τη Βόρεια Αφρική και την Κεντρική Ασία.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l-GR" dirty="0" smtClean="0"/>
              <a:t>Συνδέοντας επιχειρήσεις με </a:t>
            </a:r>
            <a:r>
              <a:rPr lang="el-GR" b="1" dirty="0" smtClean="0">
                <a:solidFill>
                  <a:srgbClr val="00B8D4"/>
                </a:solidFill>
              </a:rPr>
              <a:t>τοπικούς συμβούλους</a:t>
            </a:r>
            <a:r>
              <a:rPr lang="en-GB" b="1" dirty="0" smtClean="0">
                <a:solidFill>
                  <a:srgbClr val="00B8D4"/>
                </a:solidFill>
              </a:rPr>
              <a:t> </a:t>
            </a:r>
            <a:r>
              <a:rPr lang="el-GR" dirty="0" smtClean="0"/>
              <a:t>και </a:t>
            </a:r>
            <a:r>
              <a:rPr lang="el-GR" b="1" dirty="0">
                <a:solidFill>
                  <a:srgbClr val="00B8D4"/>
                </a:solidFill>
              </a:rPr>
              <a:t>διεθνείς </a:t>
            </a:r>
            <a:r>
              <a:rPr lang="el-GR" b="1" dirty="0" smtClean="0">
                <a:solidFill>
                  <a:srgbClr val="00B8D4"/>
                </a:solidFill>
              </a:rPr>
              <a:t>κλαδικούς εμπειρογνώμονες</a:t>
            </a:r>
            <a:r>
              <a:rPr lang="en-GB" b="1" dirty="0" smtClean="0">
                <a:solidFill>
                  <a:srgbClr val="00B8D4"/>
                </a:solidFill>
              </a:rPr>
              <a:t> </a:t>
            </a:r>
            <a:endParaRPr lang="en-GB" b="1" dirty="0">
              <a:solidFill>
                <a:srgbClr val="00B8D4"/>
              </a:solidFill>
            </a:endParaRPr>
          </a:p>
          <a:p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τεχνογνωσία που βοηθά τις επιχειρήσεις να αναπτυχθούν</a:t>
            </a:r>
            <a:endParaRPr lang="en-GB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562" y="1338645"/>
            <a:ext cx="3132000" cy="3132000"/>
          </a:xfrm>
        </p:spPr>
      </p:pic>
    </p:spTree>
    <p:extLst>
      <p:ext uri="{BB962C8B-B14F-4D97-AF65-F5344CB8AC3E}">
        <p14:creationId xmlns:p14="http://schemas.microsoft.com/office/powerpoint/2010/main" val="37071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349" y="1419972"/>
            <a:ext cx="8434213" cy="3203100"/>
          </a:xfrm>
        </p:spPr>
        <p:txBody>
          <a:bodyPr numCol="1"/>
          <a:lstStyle/>
          <a:p>
            <a:r>
              <a:rPr lang="el-GR" dirty="0" smtClean="0"/>
              <a:t>Η</a:t>
            </a:r>
            <a:r>
              <a:rPr lang="en-GB" dirty="0" smtClean="0"/>
              <a:t> </a:t>
            </a:r>
            <a:r>
              <a:rPr lang="en-GB" dirty="0"/>
              <a:t>EBRD </a:t>
            </a:r>
            <a:r>
              <a:rPr lang="el-GR" dirty="0" smtClean="0"/>
              <a:t>μπορεί να </a:t>
            </a:r>
            <a:r>
              <a:rPr lang="el-GR" b="1" dirty="0">
                <a:solidFill>
                  <a:srgbClr val="00B8D4"/>
                </a:solidFill>
              </a:rPr>
              <a:t>βοηθήσει τις μ</a:t>
            </a:r>
            <a:r>
              <a:rPr lang="el-GR" b="1" dirty="0" smtClean="0">
                <a:solidFill>
                  <a:srgbClr val="00B8D4"/>
                </a:solidFill>
              </a:rPr>
              <a:t>ικρομεσαίες επιχειρήσεις </a:t>
            </a:r>
            <a:r>
              <a:rPr lang="el-GR" dirty="0"/>
              <a:t>να αποκτήσουν πρόσβαση</a:t>
            </a:r>
            <a:r>
              <a:rPr lang="el-GR" b="1" dirty="0" smtClean="0">
                <a:solidFill>
                  <a:srgbClr val="00B8D4"/>
                </a:solidFill>
              </a:rPr>
              <a:t> </a:t>
            </a:r>
            <a:r>
              <a:rPr lang="el-GR" dirty="0" smtClean="0"/>
              <a:t>στην απαραίτητη τεχνογνωσία που θα τις βοηθήσει να αναπτυχθούν</a:t>
            </a:r>
            <a:endParaRPr lang="en-GB" b="1" dirty="0">
              <a:solidFill>
                <a:srgbClr val="00B8D4"/>
              </a:solidFill>
            </a:endParaRPr>
          </a:p>
          <a:p>
            <a:pPr marL="23250" indent="0">
              <a:buNone/>
            </a:pPr>
            <a:endParaRPr lang="en-GB" b="1" dirty="0"/>
          </a:p>
          <a:p>
            <a:r>
              <a:rPr lang="el-GR" dirty="0" smtClean="0"/>
              <a:t>Τα έργα μας </a:t>
            </a:r>
            <a:r>
              <a:rPr lang="el-GR" b="1" dirty="0">
                <a:solidFill>
                  <a:srgbClr val="00B8D4"/>
                </a:solidFill>
              </a:rPr>
              <a:t>προσαρμόζονται</a:t>
            </a:r>
            <a:r>
              <a:rPr lang="el-GR" dirty="0" smtClean="0"/>
              <a:t> στις ανάγκες της κάθε επιχείρησης</a:t>
            </a:r>
            <a:endParaRPr lang="en-GB" dirty="0"/>
          </a:p>
          <a:p>
            <a:endParaRPr lang="en-GB" dirty="0"/>
          </a:p>
          <a:p>
            <a:r>
              <a:rPr lang="el-GR" dirty="0" smtClean="0"/>
              <a:t>Τα έργα μας καλύπτουν </a:t>
            </a:r>
            <a:r>
              <a:rPr lang="el-GR" b="1" dirty="0">
                <a:solidFill>
                  <a:srgbClr val="00B8D4"/>
                </a:solidFill>
              </a:rPr>
              <a:t>πληθώρα συμβουλευτικών υπηρεσιών</a:t>
            </a:r>
            <a:endParaRPr lang="en-GB" b="1" dirty="0">
              <a:solidFill>
                <a:srgbClr val="00B8D4"/>
              </a:solidFill>
            </a:endParaRPr>
          </a:p>
          <a:p>
            <a:endParaRPr lang="en-GB" dirty="0"/>
          </a:p>
          <a:p>
            <a:pPr marL="215504" indent="-214313"/>
            <a:r>
              <a:rPr lang="el-GR" dirty="0" smtClean="0"/>
              <a:t>Τα έργα μας βασίζονται στη λογική του </a:t>
            </a:r>
            <a:r>
              <a:rPr lang="el-GR" b="1" dirty="0">
                <a:solidFill>
                  <a:srgbClr val="00B8D4"/>
                </a:solidFill>
              </a:rPr>
              <a:t>διαμοιρασμού του κόστους </a:t>
            </a:r>
            <a:r>
              <a:rPr lang="el-GR" dirty="0" smtClean="0"/>
              <a:t>του συμβουλευτικού έργου</a:t>
            </a:r>
            <a:r>
              <a:rPr lang="en-GB" dirty="0" smtClean="0"/>
              <a:t>, </a:t>
            </a:r>
            <a:r>
              <a:rPr lang="el-GR" dirty="0" smtClean="0"/>
              <a:t>διασφαλίζοντας τη δέσμευση από την πλευρά της επιχείρησης</a:t>
            </a:r>
            <a:endParaRPr lang="en-GB" dirty="0"/>
          </a:p>
          <a:p>
            <a:pPr marL="215504" indent="-214313"/>
            <a:endParaRPr lang="en-GB" dirty="0"/>
          </a:p>
          <a:p>
            <a:pPr marL="215504" indent="-214313"/>
            <a:r>
              <a:rPr lang="el-GR" dirty="0" smtClean="0"/>
              <a:t>Με την υποστήριξ</a:t>
            </a:r>
            <a:r>
              <a:rPr lang="el-GR" dirty="0"/>
              <a:t>ή</a:t>
            </a:r>
            <a:r>
              <a:rPr lang="el-GR" dirty="0" smtClean="0"/>
              <a:t> μας, οι επιχειρήσεις </a:t>
            </a:r>
            <a:r>
              <a:rPr lang="el-GR" b="1" dirty="0">
                <a:solidFill>
                  <a:srgbClr val="00B8D4"/>
                </a:solidFill>
              </a:rPr>
              <a:t>αναπτύσσονται</a:t>
            </a:r>
            <a:r>
              <a:rPr lang="el-GR" dirty="0" smtClean="0"/>
              <a:t>, δημιουργώντας συχνά </a:t>
            </a:r>
            <a:r>
              <a:rPr lang="el-GR" b="1" dirty="0">
                <a:solidFill>
                  <a:srgbClr val="00B8D4"/>
                </a:solidFill>
              </a:rPr>
              <a:t>νέες θέσεις εργασίας </a:t>
            </a:r>
            <a:r>
              <a:rPr lang="el-GR" dirty="0" smtClean="0"/>
              <a:t>και αποκτώντας ευκολότερη πρόσβαση σε </a:t>
            </a:r>
            <a:r>
              <a:rPr lang="el-GR" b="1" dirty="0">
                <a:solidFill>
                  <a:srgbClr val="00B8D4"/>
                </a:solidFill>
              </a:rPr>
              <a:t>χρηματοδότηση</a:t>
            </a:r>
            <a:endParaRPr lang="en-GB" b="1" dirty="0">
              <a:solidFill>
                <a:srgbClr val="00B8D4"/>
              </a:solidFill>
            </a:endParaRPr>
          </a:p>
          <a:p>
            <a:pPr marL="215504" indent="-214313"/>
            <a:endParaRPr lang="en-GB" dirty="0"/>
          </a:p>
          <a:p>
            <a:pPr marL="215504" indent="-214313"/>
            <a:r>
              <a:rPr lang="el-GR" dirty="0" smtClean="0"/>
              <a:t>Στόχος </a:t>
            </a:r>
            <a:r>
              <a:rPr lang="el-GR" dirty="0"/>
              <a:t>μας είναι </a:t>
            </a:r>
            <a:r>
              <a:rPr lang="el-GR" dirty="0" smtClean="0"/>
              <a:t>επίσης να </a:t>
            </a:r>
            <a:r>
              <a:rPr lang="el-GR" dirty="0"/>
              <a:t>υποστηρίξουμε και να </a:t>
            </a:r>
            <a:r>
              <a:rPr lang="el-GR" b="1" dirty="0">
                <a:solidFill>
                  <a:srgbClr val="00B8D4"/>
                </a:solidFill>
              </a:rPr>
              <a:t>ενδυναμώσουμε</a:t>
            </a:r>
            <a:r>
              <a:rPr lang="el-GR" dirty="0"/>
              <a:t> και την τοπική αγορά των συμβούλων επιχειρήσεων</a:t>
            </a:r>
            <a:endParaRPr lang="en-GB" dirty="0"/>
          </a:p>
          <a:p>
            <a:pPr marL="215504" indent="-214313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έργο μας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4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828065"/>
              </p:ext>
            </p:extLst>
          </p:nvPr>
        </p:nvGraphicFramePr>
        <p:xfrm>
          <a:off x="444639" y="1535017"/>
          <a:ext cx="8191919" cy="3024357"/>
        </p:xfrm>
        <a:graphic>
          <a:graphicData uri="http://schemas.openxmlformats.org/drawingml/2006/table">
            <a:tbl>
              <a:tblPr firstRow="1" firstCol="1" bandRow="1">
                <a:tableStyleId>{8EC20E35-A176-4012-BC5E-935CFFF8708E}</a:tableStyleId>
              </a:tblPr>
              <a:tblGrid>
                <a:gridCol w="1136459"/>
                <a:gridCol w="2789424"/>
                <a:gridCol w="1606319"/>
                <a:gridCol w="2659717"/>
              </a:tblGrid>
              <a:tr h="56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Στρατηγική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Στρατηγικός και επιχειρησιακός σχεδιασμός, μελέτες σκοπιμότητας κλπ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67500" marT="0" marB="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 smtClean="0">
                          <a:solidFill>
                            <a:schemeClr val="tx1"/>
                          </a:solidFill>
                          <a:effectLst/>
                        </a:rPr>
                        <a:t>Μηχανολογικές Λύσεις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Μηχανολογικές μελέτες, σχεδιασμός παραγωγής κλπ</a:t>
                      </a:r>
                      <a:r>
                        <a:rPr lang="en-GB" sz="1100" b="0" dirty="0" smtClean="0">
                          <a:solidFill>
                            <a:schemeClr val="tx1"/>
                          </a:solidFill>
                          <a:effectLst/>
                        </a:rPr>
                        <a:t>.   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Μάρκετινγκ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Ανάλυση αγοράς,</a:t>
                      </a:r>
                      <a:r>
                        <a:rPr lang="el-G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εταιρική ταυτότητα</a:t>
                      </a:r>
                      <a:r>
                        <a:rPr lang="en-GB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l-G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ηλεκτρονικό εμπόριο κλπ</a:t>
                      </a:r>
                      <a:r>
                        <a:rPr lang="en-GB" sz="1100" b="0" dirty="0" smtClean="0">
                          <a:solidFill>
                            <a:schemeClr val="tx1"/>
                          </a:solidFill>
                          <a:effectLst/>
                        </a:rPr>
                        <a:t>.  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67500" marT="0" marB="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 smtClean="0">
                          <a:solidFill>
                            <a:schemeClr val="tx1"/>
                          </a:solidFill>
                          <a:effectLst/>
                        </a:rPr>
                        <a:t>Διαχείριση Ποιότητας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17" marR="50417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Συστήματα διαχείρισης ποιότητας 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ISO, </a:t>
                      </a: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συστήματα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διαχείρισης ασφάλειας τροφίμων (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HACCP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r>
                        <a:rPr lang="en-GB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ασφάλεια στην εργασία κλπ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Οργάνωση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Οργανόγραμμα,</a:t>
                      </a:r>
                      <a:r>
                        <a:rPr lang="el-G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περιγραφή θέσεων εργασίας</a:t>
                      </a: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,</a:t>
                      </a:r>
                      <a:r>
                        <a:rPr lang="el-G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διαχείριση ανθρώπινων πόρων κλπ</a:t>
                      </a:r>
                      <a:r>
                        <a:rPr lang="en-GB" sz="11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67500" marT="0" marB="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 smtClean="0">
                          <a:solidFill>
                            <a:schemeClr val="tx1"/>
                          </a:solidFill>
                          <a:effectLst/>
                        </a:rPr>
                        <a:t>Ενεργειακή αποδοτικότητα και περιβάλλον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17" marR="50417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Ενεργειακοί έλεγχοι, χρήση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ανανεώσιμων πηγών ενέργειας κλπ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Λειτουργία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Αναδιοργάνωση επιχειρησιακών διαδικασιών, διαχείριση εφοδιαστικής αλυσίδας κλπ</a:t>
                      </a:r>
                      <a:r>
                        <a:rPr lang="en-GB" sz="11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67500" marT="0" marB="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effectLst/>
                        </a:rPr>
                        <a:t>Environmental </a:t>
                      </a:r>
                      <a:r>
                        <a:rPr lang="en-GB" sz="1100" b="1" dirty="0" smtClean="0">
                          <a:solidFill>
                            <a:schemeClr val="tx1"/>
                          </a:solidFill>
                          <a:effectLst/>
                        </a:rPr>
                        <a:t>Management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417" marR="50417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Μελέτες περιβαλλοντικών επιπτώσεων, συστήματα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 περιβαλλοντικής διαχείρισης κλπ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663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Τεχνολογία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Συστήματα διαχείρισης επιχειρησιακής πληροφορίας, συστήματα</a:t>
                      </a:r>
                      <a:r>
                        <a:rPr lang="el-GR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διαχείρισης επιχειρησιακών πόρων </a:t>
                      </a:r>
                      <a:r>
                        <a:rPr lang="en-GB" sz="1100" b="0" baseline="0" dirty="0" smtClean="0">
                          <a:solidFill>
                            <a:schemeClr val="tx1"/>
                          </a:solidFill>
                          <a:effectLst/>
                        </a:rPr>
                        <a:t>ERP </a:t>
                      </a:r>
                      <a:r>
                        <a:rPr lang="el-G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κλπ</a:t>
                      </a:r>
                      <a:r>
                        <a:rPr lang="en-GB" sz="1100" b="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67500" marT="0" marB="0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b="1" dirty="0" smtClean="0">
                          <a:solidFill>
                            <a:schemeClr val="tx1"/>
                          </a:solidFill>
                          <a:effectLst/>
                        </a:rPr>
                        <a:t>Χρηματοοικονομική διαχείριση</a:t>
                      </a:r>
                      <a:endParaRPr lang="en-GB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100" dirty="0" smtClean="0">
                          <a:solidFill>
                            <a:schemeClr val="tx1"/>
                          </a:solidFill>
                          <a:effectLst/>
                        </a:rPr>
                        <a:t>Λ</a:t>
                      </a:r>
                      <a:r>
                        <a:rPr lang="el-GR" sz="1100" baseline="0" dirty="0" smtClean="0">
                          <a:solidFill>
                            <a:schemeClr val="tx1"/>
                          </a:solidFill>
                          <a:effectLst/>
                        </a:rPr>
                        <a:t>ογιστική διαχείριση, χρηματοοικονομικές αναφορές διεθνή λογιστικά πρότυπα, κλπ</a:t>
                      </a: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0417" marR="5041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Συμβουλευτικές Υπηρεσίες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71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Κλαδικοί Εμπειρογνώμονες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368900"/>
            <a:ext cx="5064900" cy="3203101"/>
          </a:xfrm>
        </p:spPr>
        <p:txBody>
          <a:bodyPr/>
          <a:lstStyle/>
          <a:p>
            <a:r>
              <a:rPr lang="el-GR" dirty="0" smtClean="0"/>
              <a:t>Δυνατότητα για συνεργασία με </a:t>
            </a:r>
            <a:r>
              <a:rPr lang="el-GR" b="1" dirty="0">
                <a:solidFill>
                  <a:srgbClr val="00B8D4"/>
                </a:solidFill>
              </a:rPr>
              <a:t>διεθνείς εμπειρογνώμονες </a:t>
            </a:r>
            <a:r>
              <a:rPr lang="el-GR" dirty="0" smtClean="0"/>
              <a:t>από τον </a:t>
            </a:r>
            <a:r>
              <a:rPr lang="el-GR" b="1" dirty="0">
                <a:solidFill>
                  <a:srgbClr val="00B8D4"/>
                </a:solidFill>
              </a:rPr>
              <a:t>ίδιο κλάδο</a:t>
            </a:r>
            <a:endParaRPr lang="en-GB" b="1" dirty="0">
              <a:solidFill>
                <a:srgbClr val="00B8D4"/>
              </a:solidFill>
            </a:endParaRPr>
          </a:p>
          <a:p>
            <a:endParaRPr lang="en-GB" b="1" dirty="0"/>
          </a:p>
          <a:p>
            <a:r>
              <a:rPr lang="el-GR" dirty="0" smtClean="0"/>
              <a:t>Στενή συνεργασία με τη διοίκηση της επιχείρησης και μεταφορά </a:t>
            </a:r>
            <a:r>
              <a:rPr lang="el-GR" b="1" dirty="0">
                <a:solidFill>
                  <a:srgbClr val="00B8D4"/>
                </a:solidFill>
              </a:rPr>
              <a:t>διεθνών</a:t>
            </a:r>
            <a:r>
              <a:rPr lang="el-GR" dirty="0" smtClean="0"/>
              <a:t> </a:t>
            </a:r>
            <a:r>
              <a:rPr lang="el-GR" b="1" dirty="0">
                <a:solidFill>
                  <a:srgbClr val="00B8D4"/>
                </a:solidFill>
              </a:rPr>
              <a:t>καλών πρακτικών</a:t>
            </a:r>
            <a:endParaRPr lang="en-GB" b="1" dirty="0">
              <a:solidFill>
                <a:srgbClr val="00B8D4"/>
              </a:solidFill>
            </a:endParaRPr>
          </a:p>
          <a:p>
            <a:endParaRPr lang="en-GB" b="1" dirty="0"/>
          </a:p>
          <a:p>
            <a:r>
              <a:rPr lang="el-GR" b="1" dirty="0" smtClean="0">
                <a:solidFill>
                  <a:srgbClr val="00B8D4"/>
                </a:solidFill>
              </a:rPr>
              <a:t>Στρατηγική επισκόπηση </a:t>
            </a:r>
            <a:r>
              <a:rPr lang="el-GR" dirty="0"/>
              <a:t>όλων των πτυχών λειτουργίας της </a:t>
            </a:r>
            <a:r>
              <a:rPr lang="el-GR" dirty="0" smtClean="0"/>
              <a:t>επιχείρησης</a:t>
            </a:r>
            <a:endParaRPr lang="en-GB" dirty="0"/>
          </a:p>
          <a:p>
            <a:endParaRPr lang="en-GB" dirty="0"/>
          </a:p>
          <a:p>
            <a:r>
              <a:rPr lang="el-GR" dirty="0" smtClean="0"/>
              <a:t>Απευθύνεται σε </a:t>
            </a:r>
            <a:r>
              <a:rPr lang="el-GR" b="1" dirty="0">
                <a:solidFill>
                  <a:srgbClr val="00B8D4"/>
                </a:solidFill>
              </a:rPr>
              <a:t>μεσαίες</a:t>
            </a:r>
            <a:r>
              <a:rPr lang="el-GR" dirty="0" smtClean="0"/>
              <a:t> επιχειρήσεις με </a:t>
            </a:r>
            <a:r>
              <a:rPr lang="el-GR" b="1" dirty="0">
                <a:solidFill>
                  <a:srgbClr val="00B8D4"/>
                </a:solidFill>
              </a:rPr>
              <a:t>εξωστρεφή </a:t>
            </a:r>
            <a:r>
              <a:rPr lang="el-GR" dirty="0"/>
              <a:t>προσανατολισμό</a:t>
            </a:r>
            <a:endParaRPr lang="en-GB" dirty="0"/>
          </a:p>
          <a:p>
            <a:endParaRPr lang="en-GB" dirty="0"/>
          </a:p>
          <a:p>
            <a:r>
              <a:rPr lang="el-GR" dirty="0" smtClean="0"/>
              <a:t>Δίκτυο με περισσότερους από </a:t>
            </a:r>
            <a:r>
              <a:rPr lang="en-GB" b="1" dirty="0" smtClean="0">
                <a:solidFill>
                  <a:srgbClr val="00B8D4"/>
                </a:solidFill>
              </a:rPr>
              <a:t>2,500 </a:t>
            </a:r>
            <a:r>
              <a:rPr lang="el-GR" b="1" dirty="0" smtClean="0">
                <a:solidFill>
                  <a:srgbClr val="00B8D4"/>
                </a:solidFill>
              </a:rPr>
              <a:t>εμπειρογνώμονες </a:t>
            </a:r>
            <a:r>
              <a:rPr lang="el-GR" dirty="0" smtClean="0"/>
              <a:t>από</a:t>
            </a:r>
            <a:r>
              <a:rPr lang="en-GB" dirty="0" smtClean="0"/>
              <a:t> 70+ </a:t>
            </a:r>
            <a:r>
              <a:rPr lang="el-GR" dirty="0" smtClean="0"/>
              <a:t>χώρες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1349850"/>
            <a:ext cx="3128963" cy="3128963"/>
          </a:xfrm>
        </p:spPr>
      </p:pic>
    </p:spTree>
    <p:extLst>
      <p:ext uri="{BB962C8B-B14F-4D97-AF65-F5344CB8AC3E}">
        <p14:creationId xmlns:p14="http://schemas.microsoft.com/office/powerpoint/2010/main" val="3140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76813" y="1549949"/>
            <a:ext cx="5117123" cy="3203100"/>
          </a:xfrm>
        </p:spPr>
        <p:txBody>
          <a:bodyPr numCol="1"/>
          <a:lstStyle/>
          <a:p>
            <a:pPr marL="0" indent="0">
              <a:buNone/>
            </a:pPr>
            <a:r>
              <a:rPr lang="el-GR" dirty="0"/>
              <a:t>Εντός ενός έτους από την υλοποίηση του έργου 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l-GR" dirty="0"/>
              <a:t>το 68% των πελατών μας </a:t>
            </a:r>
            <a:r>
              <a:rPr lang="el-GR" b="1" dirty="0">
                <a:solidFill>
                  <a:srgbClr val="00B8D4"/>
                </a:solidFill>
              </a:rPr>
              <a:t>αυξάνει τον κύκλο εργασιών </a:t>
            </a:r>
            <a:r>
              <a:rPr lang="el-GR" dirty="0"/>
              <a:t>του κατά 30% κατά μέσο όρο και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l-GR" dirty="0"/>
              <a:t>56% </a:t>
            </a:r>
            <a:r>
              <a:rPr lang="el-GR" b="1" dirty="0">
                <a:solidFill>
                  <a:srgbClr val="00B8D4"/>
                </a:solidFill>
              </a:rPr>
              <a:t>βελτιώνει την παραγωγικότητά </a:t>
            </a:r>
            <a:r>
              <a:rPr lang="el-GR" dirty="0"/>
              <a:t>του κατά 26% κατά μέσο όρο.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l-GR" dirty="0"/>
              <a:t>το 51% διαπιστώνει σημαντική </a:t>
            </a:r>
            <a:r>
              <a:rPr lang="el-GR" b="1" dirty="0">
                <a:solidFill>
                  <a:srgbClr val="00B8D4"/>
                </a:solidFill>
              </a:rPr>
              <a:t>άνοδο των θέσεων εργασίας </a:t>
            </a:r>
            <a:r>
              <a:rPr lang="el-GR" dirty="0" smtClean="0"/>
              <a:t>κατά </a:t>
            </a:r>
            <a:r>
              <a:rPr lang="el-GR" dirty="0"/>
              <a:t>μέσο όρο 23%.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l-GR" dirty="0"/>
              <a:t>το 18% των πελατών μας εξασφαλίζει </a:t>
            </a:r>
            <a:r>
              <a:rPr lang="el-GR" b="1" dirty="0">
                <a:solidFill>
                  <a:srgbClr val="00B8D4"/>
                </a:solidFill>
              </a:rPr>
              <a:t>εξωτερική χρηματοδότηση </a:t>
            </a:r>
            <a:r>
              <a:rPr lang="el-GR" dirty="0"/>
              <a:t>για την ανάπτυξή του. 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l-GR" dirty="0" smtClean="0"/>
              <a:t>Το </a:t>
            </a:r>
            <a:r>
              <a:rPr lang="el-GR" dirty="0"/>
              <a:t>95% των πελατών μας δηλώνουν ότι </a:t>
            </a:r>
            <a:r>
              <a:rPr lang="el-GR" b="1" dirty="0">
                <a:solidFill>
                  <a:srgbClr val="00B8D4"/>
                </a:solidFill>
              </a:rPr>
              <a:t>θα συνεργαζόντουσαν και πάλι </a:t>
            </a:r>
            <a:r>
              <a:rPr lang="el-GR" dirty="0"/>
              <a:t>με κάποιο σύμβουλο επιχειρήσεων.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Διαθέτουμε την τεχνογνωσία για να επιτύχετε</a:t>
            </a:r>
            <a:r>
              <a:rPr lang="en-GB" i="1" dirty="0" smtClean="0"/>
              <a:t> </a:t>
            </a:r>
            <a:endParaRPr lang="en-GB" dirty="0"/>
          </a:p>
        </p:txBody>
      </p:sp>
      <p:pic>
        <p:nvPicPr>
          <p:cNvPr id="1026" name="Picture 2" descr="A:\Communications &amp; Knowledge management\Icons, dots &amp; photos\!know-how icons\GEN generic icon aw files\GEN screen (rgb)\png GEN screen\BN-col_GEN_cases-xy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040" y="1342640"/>
            <a:ext cx="3129300" cy="31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Agroserv</a:t>
            </a:r>
            <a:r>
              <a:rPr lang="en-GB" dirty="0"/>
              <a:t> </a:t>
            </a:r>
            <a:r>
              <a:rPr lang="en-GB" dirty="0" err="1" smtClean="0"/>
              <a:t>Mariuta</a:t>
            </a:r>
            <a:r>
              <a:rPr lang="en-GB" dirty="0" smtClean="0"/>
              <a:t>, </a:t>
            </a:r>
            <a:r>
              <a:rPr lang="el-GR" dirty="0" smtClean="0"/>
              <a:t>Ρουμανία</a:t>
            </a:r>
            <a:r>
              <a:rPr lang="en-GB" dirty="0" smtClean="0"/>
              <a:t>: </a:t>
            </a:r>
            <a:r>
              <a:rPr lang="en-GB" dirty="0"/>
              <a:t/>
            </a:r>
            <a:br>
              <a:rPr lang="en-GB" dirty="0"/>
            </a:br>
            <a:r>
              <a:rPr lang="el-GR" dirty="0" smtClean="0"/>
              <a:t>εισαγωγή σε αγορές του εξωτερικού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115519" y="1409421"/>
            <a:ext cx="4324027" cy="1240363"/>
          </a:xfrm>
        </p:spPr>
        <p:txBody>
          <a:bodyPr/>
          <a:lstStyle/>
          <a:p>
            <a:pPr>
              <a:spcBef>
                <a:spcPts val="450"/>
              </a:spcBef>
              <a:buClr>
                <a:schemeClr val="tx1"/>
              </a:buClr>
            </a:pPr>
            <a:r>
              <a:rPr lang="el-GR" sz="1200" b="1" dirty="0">
                <a:solidFill>
                  <a:schemeClr val="accent1"/>
                </a:solidFill>
              </a:rPr>
              <a:t>Κτηνοτροφική επιχείρηση </a:t>
            </a:r>
            <a:r>
              <a:rPr lang="el-GR" sz="1200" dirty="0"/>
              <a:t>που παράγει και εμπορεύεται γάλα ιδρυθείσα το 1994</a:t>
            </a:r>
            <a:r>
              <a:rPr lang="en-GB" sz="1200" dirty="0"/>
              <a:t>.  </a:t>
            </a:r>
          </a:p>
          <a:p>
            <a:pPr>
              <a:spcBef>
                <a:spcPts val="450"/>
              </a:spcBef>
              <a:buClr>
                <a:schemeClr val="tx1"/>
              </a:buClr>
            </a:pPr>
            <a:r>
              <a:rPr lang="el-GR" sz="1200" b="1" dirty="0">
                <a:solidFill>
                  <a:schemeClr val="accent1"/>
                </a:solidFill>
              </a:rPr>
              <a:t>Περιορισμένες δυνατότητες ανάπτυξης </a:t>
            </a:r>
            <a:r>
              <a:rPr lang="el-GR" sz="1200" dirty="0"/>
              <a:t>λόγω των μικρών περιθωρίων κέρδους που προσέφερε τη αγορά της Ρουμανίας, αποκλειστική τότε αγορά δραστηριοποίησης της εταιρείας.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902174" y="3406603"/>
            <a:ext cx="1704975" cy="1009799"/>
          </a:xfrm>
        </p:spPr>
        <p:txBody>
          <a:bodyPr/>
          <a:lstStyle/>
          <a:p>
            <a:r>
              <a:rPr lang="en-GB" dirty="0" smtClean="0"/>
              <a:t>Daily production</a:t>
            </a:r>
            <a:endParaRPr lang="en-GB" dirty="0"/>
          </a:p>
          <a:p>
            <a:r>
              <a:rPr lang="en-GB" sz="2700" dirty="0"/>
              <a:t>+</a:t>
            </a:r>
            <a:r>
              <a:rPr lang="el-GR" sz="2700" dirty="0"/>
              <a:t>65</a:t>
            </a:r>
            <a:r>
              <a:rPr lang="en-GB" sz="2700" dirty="0"/>
              <a:t>%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6902174" y="1391454"/>
            <a:ext cx="1704975" cy="1009800"/>
          </a:xfrm>
        </p:spPr>
        <p:txBody>
          <a:bodyPr/>
          <a:lstStyle/>
          <a:p>
            <a:r>
              <a:rPr lang="en-GB" dirty="0" smtClean="0"/>
              <a:t>Exports now</a:t>
            </a:r>
            <a:endParaRPr lang="ro-RO" dirty="0"/>
          </a:p>
          <a:p>
            <a:r>
              <a:rPr lang="en-US" sz="2700" dirty="0"/>
              <a:t>   </a:t>
            </a:r>
            <a:r>
              <a:rPr lang="en-GB" sz="2700" dirty="0" smtClean="0"/>
              <a:t>+100%</a:t>
            </a:r>
            <a:r>
              <a:rPr lang="fr-FR" dirty="0"/>
              <a:t>	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6902174" y="2391687"/>
            <a:ext cx="1704975" cy="1011434"/>
          </a:xfrm>
        </p:spPr>
        <p:txBody>
          <a:bodyPr/>
          <a:lstStyle/>
          <a:p>
            <a:r>
              <a:rPr lang="en-US" dirty="0" smtClean="0"/>
              <a:t>Unit sales price </a:t>
            </a:r>
            <a:endParaRPr lang="en-US" dirty="0"/>
          </a:p>
          <a:p>
            <a:r>
              <a:rPr lang="en-US" sz="2700" dirty="0"/>
              <a:t>+18%</a:t>
            </a:r>
            <a:endParaRPr lang="en-GB" sz="2700" dirty="0"/>
          </a:p>
        </p:txBody>
      </p:sp>
      <p:sp>
        <p:nvSpPr>
          <p:cNvPr id="12" name="Content Placeholder 9"/>
          <p:cNvSpPr txBox="1">
            <a:spLocks/>
          </p:cNvSpPr>
          <p:nvPr/>
        </p:nvSpPr>
        <p:spPr>
          <a:xfrm>
            <a:off x="336646" y="2533507"/>
            <a:ext cx="6201383" cy="18412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110000"/>
              <a:buFont typeface="Franklin Gothic Book" panose="020B0503020102020204" pitchFamily="34" charset="0"/>
              <a:buChar char="•"/>
              <a:defRPr sz="1800" b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  <a:buClr>
                <a:schemeClr val="tx1"/>
              </a:buClr>
            </a:pPr>
            <a:r>
              <a:rPr lang="el-GR" sz="1200" b="1" dirty="0">
                <a:solidFill>
                  <a:schemeClr val="accent1"/>
                </a:solidFill>
              </a:rPr>
              <a:t>Ανάγκη επέκτασης σε ξένες αγορές </a:t>
            </a:r>
            <a:r>
              <a:rPr lang="el-GR" sz="1200" dirty="0"/>
              <a:t>για την επίτευξη μεγαλύτερων περιθωρίων κέρδους, αλλά </a:t>
            </a:r>
            <a:r>
              <a:rPr lang="el-GR" sz="1200" b="1" dirty="0">
                <a:solidFill>
                  <a:schemeClr val="accent1"/>
                </a:solidFill>
              </a:rPr>
              <a:t>απουσία των κατάλληλων μέσων </a:t>
            </a:r>
            <a:r>
              <a:rPr lang="el-GR" sz="1200" dirty="0"/>
              <a:t>για την προσέλκυση πελατών από το εξωτερικό</a:t>
            </a:r>
          </a:p>
          <a:p>
            <a:pPr>
              <a:spcBef>
                <a:spcPts val="450"/>
              </a:spcBef>
            </a:pPr>
            <a:r>
              <a:rPr lang="el-GR" sz="1200" dirty="0"/>
              <a:t>Φέραμε την </a:t>
            </a:r>
            <a:r>
              <a:rPr lang="en-GB" sz="1200" dirty="0" err="1"/>
              <a:t>Agroserv</a:t>
            </a:r>
            <a:r>
              <a:rPr lang="en-GB" sz="1200" dirty="0"/>
              <a:t> </a:t>
            </a:r>
            <a:r>
              <a:rPr lang="el-GR" sz="1200" dirty="0"/>
              <a:t>σε επαφή με έναν τοπικό σύμβουλο που εξειδικεύεται σε υπηρεσίες </a:t>
            </a:r>
            <a:r>
              <a:rPr lang="en-GB" sz="1200" dirty="0"/>
              <a:t>marketing </a:t>
            </a:r>
            <a:r>
              <a:rPr lang="el-GR" sz="1200" dirty="0"/>
              <a:t>και τεχνολογίας </a:t>
            </a:r>
          </a:p>
          <a:p>
            <a:pPr>
              <a:spcBef>
                <a:spcPts val="450"/>
              </a:spcBef>
            </a:pPr>
            <a:r>
              <a:rPr lang="el-GR" sz="1200" dirty="0"/>
              <a:t>Ο σύμβουλος αφού διαμόρφωσε την </a:t>
            </a:r>
            <a:r>
              <a:rPr lang="el-GR" sz="1200" b="1" dirty="0">
                <a:solidFill>
                  <a:schemeClr val="accent1"/>
                </a:solidFill>
              </a:rPr>
              <a:t>εταιρική ταυτότητα </a:t>
            </a:r>
            <a:r>
              <a:rPr lang="el-GR" sz="1200" dirty="0"/>
              <a:t>της εταιρείας, ανέπτυξε ένα </a:t>
            </a:r>
            <a:r>
              <a:rPr lang="el-GR" sz="1200" dirty="0" err="1"/>
              <a:t>πολυγλωσσικό</a:t>
            </a:r>
            <a:r>
              <a:rPr lang="el-GR" sz="1200" dirty="0"/>
              <a:t> </a:t>
            </a:r>
            <a:r>
              <a:rPr lang="el-GR" sz="1200" b="1" dirty="0">
                <a:solidFill>
                  <a:schemeClr val="accent1"/>
                </a:solidFill>
              </a:rPr>
              <a:t>εταιρικό </a:t>
            </a:r>
            <a:r>
              <a:rPr lang="en-GB" sz="1200" b="1" dirty="0">
                <a:solidFill>
                  <a:schemeClr val="accent1"/>
                </a:solidFill>
              </a:rPr>
              <a:t>website </a:t>
            </a:r>
            <a:r>
              <a:rPr lang="el-GR" sz="1200" dirty="0"/>
              <a:t>που λειτουργεί και ως </a:t>
            </a:r>
            <a:r>
              <a:rPr lang="el-GR" sz="1200" b="1" dirty="0">
                <a:solidFill>
                  <a:schemeClr val="accent1"/>
                </a:solidFill>
              </a:rPr>
              <a:t>πλατφόρμα πωλήσεων</a:t>
            </a:r>
            <a:r>
              <a:rPr lang="el-GR" sz="1200" dirty="0"/>
              <a:t> και συνδέεται με το σύστημα διαχείρισης πελατών της εταιρείας.</a:t>
            </a:r>
          </a:p>
          <a:p>
            <a:pPr>
              <a:spcBef>
                <a:spcPts val="450"/>
              </a:spcBef>
            </a:pPr>
            <a:r>
              <a:rPr lang="el-GR" sz="1200" dirty="0"/>
              <a:t>Η επιχείρηση απέκτησε μεγάλη </a:t>
            </a:r>
            <a:r>
              <a:rPr lang="el-GR" sz="1200" b="1" dirty="0" err="1">
                <a:solidFill>
                  <a:schemeClr val="accent1"/>
                </a:solidFill>
              </a:rPr>
              <a:t>αναγνωρισιμότητα</a:t>
            </a:r>
            <a:r>
              <a:rPr lang="el-GR" sz="1200" dirty="0"/>
              <a:t>, ιδιαίτερα σε νέους πελάτες στην ΕΕ και ένα νέο μεγάλο συμβόλαιο για </a:t>
            </a:r>
            <a:r>
              <a:rPr lang="el-GR" sz="1200" b="1" dirty="0">
                <a:solidFill>
                  <a:schemeClr val="accent1"/>
                </a:solidFill>
              </a:rPr>
              <a:t>εξαγωγή 100% της παραγωγής </a:t>
            </a:r>
            <a:r>
              <a:rPr lang="el-GR" sz="1200" dirty="0"/>
              <a:t>με αυξημένα περιθώρια κέρδους.</a:t>
            </a:r>
          </a:p>
          <a:p>
            <a:pPr>
              <a:spcBef>
                <a:spcPts val="450"/>
              </a:spcBef>
            </a:pPr>
            <a:r>
              <a:rPr lang="el-GR" sz="1200" dirty="0"/>
              <a:t>Η επιχείρηση προχώρησε σε </a:t>
            </a:r>
            <a:r>
              <a:rPr lang="el-GR" sz="1200" b="1" dirty="0">
                <a:solidFill>
                  <a:schemeClr val="accent1"/>
                </a:solidFill>
              </a:rPr>
              <a:t>σημαντικές επενδύσεις </a:t>
            </a:r>
            <a:r>
              <a:rPr lang="el-GR" sz="1200" dirty="0"/>
              <a:t>και </a:t>
            </a:r>
            <a:r>
              <a:rPr lang="el-GR" sz="1200" b="1" dirty="0">
                <a:solidFill>
                  <a:schemeClr val="accent1"/>
                </a:solidFill>
              </a:rPr>
              <a:t>αύξηση της παραγωγής</a:t>
            </a:r>
            <a:r>
              <a:rPr lang="el-GR" sz="1200" dirty="0"/>
              <a:t>.</a:t>
            </a:r>
            <a:endParaRPr lang="en-GB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04829"/>
            <a:ext cx="1782000" cy="106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2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Επιχείρηση συστημάτων εξαερισμού, Τουρκία</a:t>
            </a:r>
            <a:r>
              <a:rPr lang="en-GB" dirty="0" smtClean="0"/>
              <a:t>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l-GR" dirty="0"/>
              <a:t>αύξηση </a:t>
            </a:r>
            <a:r>
              <a:rPr lang="el-GR" dirty="0" smtClean="0"/>
              <a:t>εξαγωγών και διείσδυση σε νέες αγορές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82400" y="1371493"/>
            <a:ext cx="6220756" cy="3048107"/>
          </a:xfrm>
        </p:spPr>
        <p:txBody>
          <a:bodyPr/>
          <a:lstStyle/>
          <a:p>
            <a:pPr marL="271463" indent="-271463">
              <a:spcBef>
                <a:spcPts val="450"/>
              </a:spcBef>
              <a:spcAft>
                <a:spcPts val="450"/>
              </a:spcAft>
            </a:pPr>
            <a:r>
              <a:rPr lang="el-GR" sz="1200" dirty="0" smtClean="0"/>
              <a:t>Ε</a:t>
            </a:r>
            <a:r>
              <a:rPr lang="el-GR" sz="1200" dirty="0" smtClean="0"/>
              <a:t>πιχείρηση</a:t>
            </a:r>
            <a:r>
              <a:rPr lang="el-GR" sz="1200" b="1" dirty="0" smtClean="0">
                <a:solidFill>
                  <a:schemeClr val="accent1"/>
                </a:solidFill>
              </a:rPr>
              <a:t> </a:t>
            </a:r>
            <a:r>
              <a:rPr lang="el-GR" sz="1200" b="1" dirty="0">
                <a:solidFill>
                  <a:schemeClr val="accent1"/>
                </a:solidFill>
              </a:rPr>
              <a:t>παραγωγής </a:t>
            </a:r>
            <a:r>
              <a:rPr lang="el-GR" sz="1200" b="1" dirty="0" smtClean="0">
                <a:solidFill>
                  <a:schemeClr val="accent1"/>
                </a:solidFill>
              </a:rPr>
              <a:t>συστημ</a:t>
            </a:r>
            <a:r>
              <a:rPr lang="el-GR" sz="1200" b="1" dirty="0" smtClean="0">
                <a:solidFill>
                  <a:schemeClr val="accent1"/>
                </a:solidFill>
              </a:rPr>
              <a:t>άτω</a:t>
            </a:r>
            <a:r>
              <a:rPr lang="el-GR" sz="1200" b="1" dirty="0" smtClean="0">
                <a:solidFill>
                  <a:schemeClr val="accent1"/>
                </a:solidFill>
              </a:rPr>
              <a:t>ν εξαερισμού και φίλτρων για τη βιομηχανία </a:t>
            </a:r>
            <a:r>
              <a:rPr lang="el-GR" sz="1200" dirty="0" smtClean="0"/>
              <a:t>ιδρυθείσα </a:t>
            </a:r>
            <a:r>
              <a:rPr lang="el-GR" sz="1200" dirty="0"/>
              <a:t>το</a:t>
            </a:r>
            <a:r>
              <a:rPr lang="en-GB" sz="1200" dirty="0"/>
              <a:t> </a:t>
            </a:r>
            <a:r>
              <a:rPr lang="en-GB" sz="1200" dirty="0" smtClean="0"/>
              <a:t>19</a:t>
            </a:r>
            <a:r>
              <a:rPr lang="el-GR" sz="1200" dirty="0" smtClean="0"/>
              <a:t>86</a:t>
            </a:r>
            <a:endParaRPr lang="en-GB" sz="1200" dirty="0"/>
          </a:p>
          <a:p>
            <a:pPr marL="271463" indent="-271463">
              <a:spcBef>
                <a:spcPts val="450"/>
              </a:spcBef>
              <a:spcAft>
                <a:spcPts val="450"/>
              </a:spcAft>
              <a:buClr>
                <a:schemeClr val="tx1"/>
              </a:buClr>
            </a:pPr>
            <a:r>
              <a:rPr lang="el-GR" sz="1200" dirty="0"/>
              <a:t>Σημαντική θέση στην αγορά με </a:t>
            </a:r>
            <a:r>
              <a:rPr lang="el-GR" sz="1200" b="1" dirty="0">
                <a:solidFill>
                  <a:schemeClr val="accent1"/>
                </a:solidFill>
              </a:rPr>
              <a:t>τεχνογνωσία ως ανταγωνιστικό </a:t>
            </a:r>
            <a:r>
              <a:rPr lang="el-GR" sz="1200" b="1" dirty="0">
                <a:solidFill>
                  <a:schemeClr val="accent1"/>
                </a:solidFill>
              </a:rPr>
              <a:t>πλεονέκτημα</a:t>
            </a:r>
          </a:p>
          <a:p>
            <a:pPr marL="271463" indent="-271463">
              <a:spcBef>
                <a:spcPts val="450"/>
              </a:spcBef>
              <a:spcAft>
                <a:spcPts val="450"/>
              </a:spcAft>
              <a:buClr>
                <a:schemeClr val="tx1"/>
              </a:buClr>
            </a:pPr>
            <a:r>
              <a:rPr lang="el-GR" sz="1200" b="1" dirty="0">
                <a:solidFill>
                  <a:schemeClr val="accent1"/>
                </a:solidFill>
              </a:rPr>
              <a:t>Υφιστάμενες</a:t>
            </a:r>
            <a:r>
              <a:rPr lang="el-GR" sz="1200" dirty="0"/>
              <a:t> </a:t>
            </a:r>
            <a:r>
              <a:rPr lang="el-GR" sz="1200" b="1" dirty="0">
                <a:solidFill>
                  <a:schemeClr val="accent1"/>
                </a:solidFill>
              </a:rPr>
              <a:t>εξαγωγές</a:t>
            </a:r>
            <a:r>
              <a:rPr lang="el-GR" sz="1200" dirty="0"/>
              <a:t> (</a:t>
            </a:r>
            <a:r>
              <a:rPr lang="en-GB" sz="1200" dirty="0"/>
              <a:t>5 </a:t>
            </a:r>
            <a:r>
              <a:rPr lang="en-GB" sz="1200" dirty="0"/>
              <a:t>% </a:t>
            </a:r>
            <a:r>
              <a:rPr lang="el-GR" sz="1200" dirty="0"/>
              <a:t>του τζίρου) προς το Αζερμπαϊτζάν, το Τουρκμενιστάν και το Ιράκ.  </a:t>
            </a:r>
            <a:r>
              <a:rPr lang="el-GR" sz="1200" dirty="0"/>
              <a:t>Έντονος ανταγωνισμός </a:t>
            </a:r>
            <a:r>
              <a:rPr lang="el-GR" sz="1200" dirty="0" smtClean="0"/>
              <a:t>με τη σχέση ποιότητας/τιμής να ευνοεί τους τοπικούς κατασκευαστές  </a:t>
            </a:r>
            <a:endParaRPr lang="el-GR" sz="1200" dirty="0"/>
          </a:p>
          <a:p>
            <a:pPr marL="271463" indent="-271463">
              <a:spcBef>
                <a:spcPts val="450"/>
              </a:spcBef>
              <a:spcAft>
                <a:spcPts val="450"/>
              </a:spcAft>
              <a:buClr>
                <a:schemeClr val="tx1"/>
              </a:buClr>
            </a:pPr>
            <a:r>
              <a:rPr lang="el-GR" sz="1200" b="1" dirty="0">
                <a:solidFill>
                  <a:schemeClr val="accent1"/>
                </a:solidFill>
              </a:rPr>
              <a:t>Ανάγκη </a:t>
            </a:r>
            <a:r>
              <a:rPr lang="el-GR" sz="1200" b="1" dirty="0" smtClean="0">
                <a:solidFill>
                  <a:schemeClr val="accent1"/>
                </a:solidFill>
              </a:rPr>
              <a:t>αύξησης των πωλήσεων εξωτερικού </a:t>
            </a:r>
            <a:r>
              <a:rPr lang="el-GR" sz="1200" dirty="0" smtClean="0"/>
              <a:t>με διείσδυση σε νέες αγορές – Ρωσία, Μέση Ανατολή, Ευρώπη – </a:t>
            </a:r>
            <a:r>
              <a:rPr lang="el-GR" sz="1200" b="1" dirty="0">
                <a:solidFill>
                  <a:schemeClr val="accent1"/>
                </a:solidFill>
              </a:rPr>
              <a:t>μέσω βέλτιστης αξιοποίησης εργαλείων μάρκετινγκ και </a:t>
            </a:r>
            <a:r>
              <a:rPr lang="el-GR" sz="1200" b="1" dirty="0" smtClean="0">
                <a:solidFill>
                  <a:schemeClr val="accent1"/>
                </a:solidFill>
              </a:rPr>
              <a:t>αυξημένης</a:t>
            </a:r>
            <a:r>
              <a:rPr lang="en-GB" sz="1200" b="1" dirty="0" smtClean="0">
                <a:solidFill>
                  <a:schemeClr val="accent1"/>
                </a:solidFill>
              </a:rPr>
              <a:t> </a:t>
            </a:r>
            <a:r>
              <a:rPr lang="el-GR" sz="1200" b="1" dirty="0" smtClean="0">
                <a:solidFill>
                  <a:schemeClr val="accent1"/>
                </a:solidFill>
              </a:rPr>
              <a:t>παρουσίας </a:t>
            </a:r>
            <a:r>
              <a:rPr lang="en-GB" sz="1200" b="1" dirty="0" smtClean="0">
                <a:solidFill>
                  <a:schemeClr val="accent1"/>
                </a:solidFill>
              </a:rPr>
              <a:t>online</a:t>
            </a:r>
            <a:endParaRPr lang="el-GR" sz="1200" b="1" dirty="0" smtClean="0">
              <a:solidFill>
                <a:schemeClr val="accent1"/>
              </a:solidFill>
            </a:endParaRPr>
          </a:p>
          <a:p>
            <a:pPr marL="271463" indent="-271463">
              <a:spcBef>
                <a:spcPts val="450"/>
              </a:spcBef>
              <a:spcAft>
                <a:spcPts val="450"/>
              </a:spcAft>
              <a:buClr>
                <a:schemeClr val="tx1"/>
              </a:buClr>
            </a:pPr>
            <a:r>
              <a:rPr lang="el-GR" sz="1200" dirty="0"/>
              <a:t>Φέραμε την επιχείρηση </a:t>
            </a:r>
            <a:r>
              <a:rPr lang="el-GR" sz="1200" dirty="0" smtClean="0"/>
              <a:t>σε επαφή με έναν τοπικό σύμβουλο που ανέπτυξε ένα </a:t>
            </a:r>
            <a:r>
              <a:rPr lang="el-GR" sz="1200" b="1" dirty="0">
                <a:solidFill>
                  <a:schemeClr val="accent1"/>
                </a:solidFill>
              </a:rPr>
              <a:t>νέο </a:t>
            </a:r>
            <a:r>
              <a:rPr lang="en-GB" sz="1200" b="1" dirty="0">
                <a:solidFill>
                  <a:schemeClr val="accent1"/>
                </a:solidFill>
              </a:rPr>
              <a:t>website </a:t>
            </a:r>
            <a:r>
              <a:rPr lang="el-GR" sz="1200" dirty="0" smtClean="0"/>
              <a:t>για την επιχείρηση με παρουσίαση όλων των προϊόντων της καθώς και </a:t>
            </a:r>
            <a:r>
              <a:rPr lang="el-GR" sz="1200" b="1" dirty="0">
                <a:solidFill>
                  <a:schemeClr val="accent1"/>
                </a:solidFill>
              </a:rPr>
              <a:t>στρατηγική παρουσίας στα </a:t>
            </a:r>
            <a:r>
              <a:rPr lang="en-GB" sz="1200" b="1" dirty="0">
                <a:solidFill>
                  <a:schemeClr val="accent1"/>
                </a:solidFill>
              </a:rPr>
              <a:t>social media.</a:t>
            </a:r>
            <a:r>
              <a:rPr lang="el-GR" sz="1200" b="1" dirty="0">
                <a:solidFill>
                  <a:schemeClr val="accent1"/>
                </a:solidFill>
              </a:rPr>
              <a:t>   </a:t>
            </a:r>
            <a:endParaRPr lang="en-GB" sz="1200" b="1" dirty="0">
              <a:solidFill>
                <a:schemeClr val="accent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 smtClean="0"/>
              <a:t>Exports</a:t>
            </a:r>
            <a:endParaRPr lang="en-GB" dirty="0"/>
          </a:p>
          <a:p>
            <a:r>
              <a:rPr lang="en-GB" sz="2700" dirty="0" smtClean="0"/>
              <a:t>+</a:t>
            </a:r>
            <a:r>
              <a:rPr lang="el-GR" sz="2700" dirty="0" smtClean="0"/>
              <a:t>395</a:t>
            </a:r>
            <a:r>
              <a:rPr lang="en-GB" sz="2700" dirty="0" smtClean="0"/>
              <a:t>%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000" dirty="0" smtClean="0"/>
              <a:t>Emp</a:t>
            </a:r>
            <a:r>
              <a:rPr lang="en-US" sz="1000" dirty="0" smtClean="0"/>
              <a:t>loyees</a:t>
            </a:r>
            <a:endParaRPr lang="en-US" sz="1000" dirty="0"/>
          </a:p>
          <a:p>
            <a:r>
              <a:rPr lang="en-US" sz="2700" dirty="0" smtClean="0"/>
              <a:t>+9</a:t>
            </a:r>
            <a:r>
              <a:rPr lang="en-US" sz="2700" dirty="0" smtClean="0"/>
              <a:t>%</a:t>
            </a:r>
            <a:endParaRPr lang="en-GB" sz="2700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6903854" y="2402417"/>
            <a:ext cx="1704975" cy="1009799"/>
          </a:xfrm>
        </p:spPr>
        <p:txBody>
          <a:bodyPr/>
          <a:lstStyle/>
          <a:p>
            <a:r>
              <a:rPr lang="en-GB" dirty="0" smtClean="0"/>
              <a:t>Exports (% of turnover)</a:t>
            </a:r>
            <a:endParaRPr lang="en-GB" dirty="0"/>
          </a:p>
          <a:p>
            <a:r>
              <a:rPr lang="en-GB" sz="2000" dirty="0"/>
              <a:t>f</a:t>
            </a:r>
            <a:r>
              <a:rPr lang="en-GB" sz="2000" dirty="0" smtClean="0"/>
              <a:t>rom 5</a:t>
            </a:r>
            <a:r>
              <a:rPr lang="en-GB" sz="2000" dirty="0" smtClean="0"/>
              <a:t>% to 22%</a:t>
            </a:r>
          </a:p>
        </p:txBody>
      </p:sp>
    </p:spTree>
    <p:extLst>
      <p:ext uri="{BB962C8B-B14F-4D97-AF65-F5344CB8AC3E}">
        <p14:creationId xmlns:p14="http://schemas.microsoft.com/office/powerpoint/2010/main" val="319623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190" y="1557004"/>
            <a:ext cx="8495035" cy="3203100"/>
          </a:xfrm>
        </p:spPr>
        <p:txBody>
          <a:bodyPr numCol="1"/>
          <a:lstStyle/>
          <a:p>
            <a:pPr marL="0" indent="0">
              <a:buNone/>
            </a:pPr>
            <a:r>
              <a:rPr lang="el-GR" dirty="0"/>
              <a:t>Σε ποιες επιχειρήσεις απευθυνόμαστε </a:t>
            </a:r>
            <a:r>
              <a:rPr lang="en-GB" dirty="0" smtClean="0"/>
              <a:t>:</a:t>
            </a:r>
            <a:endParaRPr lang="en-GB" dirty="0"/>
          </a:p>
          <a:p>
            <a:pPr marL="23250" indent="0">
              <a:buNone/>
            </a:pPr>
            <a:endParaRPr lang="en-GB" b="1" dirty="0"/>
          </a:p>
          <a:p>
            <a:r>
              <a:rPr lang="el-GR" b="1" dirty="0" smtClean="0">
                <a:solidFill>
                  <a:srgbClr val="00B8D4"/>
                </a:solidFill>
              </a:rPr>
              <a:t>Μέγεθος</a:t>
            </a:r>
            <a:r>
              <a:rPr lang="en-GB" dirty="0" smtClean="0"/>
              <a:t> </a:t>
            </a:r>
            <a:r>
              <a:rPr lang="el-GR" dirty="0" smtClean="0"/>
              <a:t>: μέχρι 250 εργαζόμενους. Επίσης, ετήσιο κύκλο εργασιών </a:t>
            </a:r>
            <a:r>
              <a:rPr lang="el-GR" dirty="0"/>
              <a:t>μέχρι €50εκατ ή </a:t>
            </a:r>
            <a:r>
              <a:rPr lang="el-GR" dirty="0" smtClean="0"/>
              <a:t>ισολογισμό </a:t>
            </a:r>
            <a:r>
              <a:rPr lang="el-GR" dirty="0"/>
              <a:t>μέχρι €43 εκατ</a:t>
            </a:r>
            <a:r>
              <a:rPr lang="el-GR" dirty="0" smtClean="0"/>
              <a:t>.</a:t>
            </a:r>
            <a:endParaRPr lang="en-GB" dirty="0"/>
          </a:p>
          <a:p>
            <a:endParaRPr lang="en-GB" dirty="0"/>
          </a:p>
          <a:p>
            <a:r>
              <a:rPr lang="el-GR" b="1" dirty="0" smtClean="0">
                <a:solidFill>
                  <a:srgbClr val="00B8D4"/>
                </a:solidFill>
              </a:rPr>
              <a:t>Ιδιοκτησία </a:t>
            </a:r>
            <a:r>
              <a:rPr lang="el-GR" b="1" dirty="0" smtClean="0"/>
              <a:t>: </a:t>
            </a:r>
            <a:r>
              <a:rPr lang="el-GR" dirty="0"/>
              <a:t>ιδιωτικές </a:t>
            </a:r>
            <a:r>
              <a:rPr lang="el-GR" dirty="0" smtClean="0"/>
              <a:t>επιχειρήσεις, με </a:t>
            </a:r>
            <a:r>
              <a:rPr lang="el-GR" dirty="0"/>
              <a:t>την πλειοψηφία τους να ανήκει σε Έλληνες ιδιοκτήτες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 </a:t>
            </a:r>
          </a:p>
          <a:p>
            <a:r>
              <a:rPr lang="el-GR" b="1" dirty="0" smtClean="0">
                <a:solidFill>
                  <a:srgbClr val="00B8D4"/>
                </a:solidFill>
              </a:rPr>
              <a:t>Ωριμότητα</a:t>
            </a:r>
            <a:r>
              <a:rPr lang="en-GB" b="1" dirty="0" smtClean="0"/>
              <a:t> </a:t>
            </a:r>
            <a:r>
              <a:rPr lang="el-GR" b="1" dirty="0" smtClean="0"/>
              <a:t>: </a:t>
            </a:r>
            <a:r>
              <a:rPr lang="el-GR" dirty="0"/>
              <a:t>τουλάχιστον 2 έτη λειτουργίας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 </a:t>
            </a:r>
          </a:p>
          <a:p>
            <a:r>
              <a:rPr lang="el-GR" b="1" dirty="0" smtClean="0">
                <a:solidFill>
                  <a:srgbClr val="00B8D4"/>
                </a:solidFill>
              </a:rPr>
              <a:t>Κλάδοι</a:t>
            </a:r>
            <a:r>
              <a:rPr lang="en-GB" b="1" dirty="0" smtClean="0">
                <a:solidFill>
                  <a:srgbClr val="00B8D4"/>
                </a:solidFill>
              </a:rPr>
              <a:t>:</a:t>
            </a:r>
            <a:r>
              <a:rPr lang="en-GB" b="1" dirty="0" smtClean="0"/>
              <a:t> </a:t>
            </a:r>
            <a:r>
              <a:rPr lang="el-GR" dirty="0"/>
              <a:t>Συνεργαζόμαστε με επιχειρήσεις από όλους σχεδόν τους κλάδους. </a:t>
            </a:r>
            <a:r>
              <a:rPr lang="el-GR" dirty="0" smtClean="0"/>
              <a:t>ΔΕΝ μπορούμε </a:t>
            </a:r>
            <a:r>
              <a:rPr lang="el-GR" dirty="0"/>
              <a:t>να συνεργαστούμε με επιχειρήσεις από τον κλάδο των παιγνίων, </a:t>
            </a:r>
            <a:r>
              <a:rPr lang="el-GR" dirty="0" smtClean="0"/>
              <a:t>των </a:t>
            </a:r>
            <a:r>
              <a:rPr lang="el-GR" dirty="0"/>
              <a:t>στρατιωτικών </a:t>
            </a:r>
            <a:r>
              <a:rPr lang="el-GR" dirty="0" smtClean="0"/>
              <a:t>δραστηριοτήτων και όπλων, </a:t>
            </a:r>
            <a:r>
              <a:rPr lang="el-GR" dirty="0"/>
              <a:t>‘βαρύ’ αλκοόλ, καπνού, χρηματοοικονομικών και ασφαλιστικών υπηρεσιών</a:t>
            </a:r>
            <a:endParaRPr lang="en-GB" b="1" dirty="0"/>
          </a:p>
          <a:p>
            <a:pPr marL="215504" indent="-214313"/>
            <a:endParaRPr lang="en-GB" dirty="0"/>
          </a:p>
          <a:p>
            <a:pPr marL="215504" indent="-214313"/>
            <a:endParaRPr lang="en-GB" dirty="0"/>
          </a:p>
          <a:p>
            <a:pPr marL="215504" indent="-214313"/>
            <a:endParaRPr lang="en-GB" dirty="0"/>
          </a:p>
          <a:p>
            <a:pPr marL="215504" indent="-214313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Κριτήρια επιλεξιμότητας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8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223683" y="2783472"/>
            <a:ext cx="6533963" cy="1001813"/>
          </a:xfrm>
        </p:spPr>
        <p:txBody>
          <a:bodyPr/>
          <a:lstStyle/>
          <a:p>
            <a:r>
              <a:rPr lang="en-GB" sz="1400" b="1" dirty="0"/>
              <a:t>Advice for Small Businesses</a:t>
            </a:r>
            <a:br>
              <a:rPr lang="en-GB" sz="1400" b="1" dirty="0"/>
            </a:br>
            <a:r>
              <a:rPr lang="en-GB" sz="1400" dirty="0"/>
              <a:t>SME Finance &amp; Development Group</a:t>
            </a:r>
            <a:endParaRPr lang="en-GB" sz="1400" b="1" dirty="0"/>
          </a:p>
          <a:p>
            <a:r>
              <a:rPr lang="en-GB" sz="1400" dirty="0"/>
              <a:t>European Bank for Reconstruction and Development</a:t>
            </a:r>
          </a:p>
          <a:p>
            <a:r>
              <a:rPr lang="en-GB" sz="1400" dirty="0"/>
              <a:t>6 </a:t>
            </a:r>
            <a:r>
              <a:rPr lang="en-GB" sz="1400" dirty="0" err="1"/>
              <a:t>Othonos</a:t>
            </a:r>
            <a:r>
              <a:rPr lang="en-GB" sz="1400" dirty="0"/>
              <a:t> str., 5</a:t>
            </a:r>
            <a:r>
              <a:rPr lang="en-GB" sz="1400" baseline="30000" dirty="0"/>
              <a:t>th</a:t>
            </a:r>
            <a:r>
              <a:rPr lang="en-GB" sz="1400" dirty="0"/>
              <a:t> Floor, 105 57 Athens </a:t>
            </a:r>
          </a:p>
          <a:p>
            <a:r>
              <a:rPr lang="en-GB" sz="1400" dirty="0"/>
              <a:t>T: (+30) 211 1064 330-331, E: knowhowgreece@ebrd.com </a:t>
            </a:r>
          </a:p>
          <a:p>
            <a:r>
              <a:rPr lang="en-GB" sz="1400" u="sng" dirty="0">
                <a:hlinkClick r:id="rId3"/>
              </a:rPr>
              <a:t>http://www.ebrd.com/knowhow/greece</a:t>
            </a:r>
            <a:endParaRPr lang="en-GB" sz="1400" dirty="0"/>
          </a:p>
        </p:txBody>
      </p:sp>
      <p:sp>
        <p:nvSpPr>
          <p:cNvPr id="2" name="Rectangle 1"/>
          <p:cNvSpPr/>
          <p:nvPr/>
        </p:nvSpPr>
        <p:spPr>
          <a:xfrm>
            <a:off x="2582275" y="1271423"/>
            <a:ext cx="3850718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l-GR" sz="2700" b="1" dirty="0">
                <a:solidFill>
                  <a:schemeClr val="bg1"/>
                </a:solidFill>
                <a:latin typeface="+mj-lt"/>
              </a:rPr>
              <a:t>Επικοινωνήστε μαζί μας</a:t>
            </a:r>
            <a:r>
              <a:rPr lang="en-US" sz="2700" b="1" dirty="0">
                <a:solidFill>
                  <a:schemeClr val="bg1"/>
                </a:solidFill>
                <a:latin typeface="+mj-lt"/>
              </a:rPr>
              <a:t>!</a:t>
            </a:r>
            <a:endParaRPr lang="en-GB" sz="27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41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BRD_POWERPOINT_v5">
  <a:themeElements>
    <a:clrScheme name="EBRD_BLUE_NAVY_PLUS_4">
      <a:dk1>
        <a:sysClr val="windowText" lastClr="000000"/>
      </a:dk1>
      <a:lt1>
        <a:sysClr val="window" lastClr="FFFFFF"/>
      </a:lt1>
      <a:dk2>
        <a:srgbClr val="2A2A86"/>
      </a:dk2>
      <a:lt2>
        <a:srgbClr val="D8D8D8"/>
      </a:lt2>
      <a:accent1>
        <a:srgbClr val="00B8D4"/>
      </a:accent1>
      <a:accent2>
        <a:srgbClr val="2A2A86"/>
      </a:accent2>
      <a:accent3>
        <a:srgbClr val="8DC63F"/>
      </a:accent3>
      <a:accent4>
        <a:srgbClr val="8781BD"/>
      </a:accent4>
      <a:accent5>
        <a:srgbClr val="FAA61A"/>
      </a:accent5>
      <a:accent6>
        <a:srgbClr val="EF4E6E"/>
      </a:accent6>
      <a:hlink>
        <a:srgbClr val="000000"/>
      </a:hlink>
      <a:folHlink>
        <a:srgbClr val="000000"/>
      </a:folHlink>
    </a:clrScheme>
    <a:fontScheme name="EBRD">
      <a:majorFont>
        <a:latin typeface="Times New Roman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ctr">
          <a:defRPr sz="1400" spc="-20" baseline="0" dirty="0" smtClean="0">
            <a:solidFill>
              <a:schemeClr val="tx2"/>
            </a:solidFill>
            <a:latin typeface="+mj-lt"/>
          </a:defRPr>
        </a:defPPr>
      </a:lstStyle>
    </a:txDef>
  </a:objectDefaults>
  <a:extraClrSchemeLst/>
  <a:custClrLst>
    <a:custClr name="Blue">
      <a:srgbClr val="00B8D4"/>
    </a:custClr>
    <a:custClr name="Navy">
      <a:srgbClr val="2A2A86"/>
    </a:custClr>
    <a:custClr name="Lime">
      <a:srgbClr val="8DC63F"/>
    </a:custClr>
    <a:custClr name="Green">
      <a:srgbClr val="00653E"/>
    </a:custClr>
    <a:custClr name="Mauve">
      <a:srgbClr val="8781BD"/>
    </a:custClr>
    <a:custClr name="Purple">
      <a:srgbClr val="3F3A5C"/>
    </a:custClr>
    <a:custClr name="Orange">
      <a:srgbClr val="FAA61A"/>
    </a:custClr>
    <a:custClr name="Red">
      <a:srgbClr val="ED1D24"/>
    </a:custClr>
    <a:custClr name="Cerise">
      <a:srgbClr val="EF4E6E"/>
    </a:custClr>
    <a:custClr name="Maroon">
      <a:srgbClr val="7F0029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1d45786f-a737-4735-8af6-df12fb6939a2" origin="userSelected">
  <element uid="9c87da95-7b2f-439f-bfd9-321fc51f6870" value=""/>
  <element uid="214105f6-acd4-485a-afa0-a0b988f7534c" value=""/>
</sisl>
</file>

<file path=customXml/itemProps1.xml><?xml version="1.0" encoding="utf-8"?>
<ds:datastoreItem xmlns:ds="http://schemas.openxmlformats.org/officeDocument/2006/customXml" ds:itemID="{843A6B2F-E90D-4838-8430-E3D8625E9306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EBRD_POWERPOINT_v5</Template>
  <TotalTime>12981</TotalTime>
  <Words>802</Words>
  <Application>Microsoft Office PowerPoint</Application>
  <PresentationFormat>On-screen Show (16:9)</PresentationFormat>
  <Paragraphs>115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EBRD_POWERPOINT_v5</vt:lpstr>
      <vt:lpstr>  Παροχή Συμβουλευτικών Υπηρεσιών σε ΜμΕ </vt:lpstr>
      <vt:lpstr>Η τεχνογνωσία που βοηθά τις επιχειρήσεις να αναπτυχθούν</vt:lpstr>
      <vt:lpstr>Το έργο μας</vt:lpstr>
      <vt:lpstr>Συμβουλευτικές Υπηρεσίες</vt:lpstr>
      <vt:lpstr>Κλαδικοί Εμπειρογνώμονες</vt:lpstr>
      <vt:lpstr>Διαθέτουμε την τεχνογνωσία για να επιτύχετε </vt:lpstr>
      <vt:lpstr>Agroserv Mariuta, Ρουμανία:  εισαγωγή σε αγορές του εξωτερικού</vt:lpstr>
      <vt:lpstr>Επιχείρηση συστημάτων εξαερισμού, Τουρκία:  αύξηση εξαγωγών και διείσδυση σε νέες αγορές</vt:lpstr>
      <vt:lpstr>Κριτήρια επιλεξιμότητας</vt:lpstr>
      <vt:lpstr>PowerPoint Presentation</vt:lpstr>
    </vt:vector>
  </TitlesOfParts>
  <Company>EBRD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goes  in this space here</dc:title>
  <dc:creator>Wilson, Anna</dc:creator>
  <cp:keywords>[EBRD/PERSONAL]</cp:keywords>
  <cp:lastModifiedBy>Papandreou, Dimitra</cp:lastModifiedBy>
  <cp:revision>151</cp:revision>
  <cp:lastPrinted>2018-06-18T18:17:34Z</cp:lastPrinted>
  <dcterms:created xsi:type="dcterms:W3CDTF">2014-08-27T17:07:42Z</dcterms:created>
  <dcterms:modified xsi:type="dcterms:W3CDTF">2018-06-18T18:23:02Z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c1b0a69f-d305-4298-ab5d-c2a2ed964cfb</vt:lpwstr>
  </property>
  <property fmtid="{D5CDD505-2E9C-101B-9397-08002B2CF9AE}" pid="3" name="bjSaver">
    <vt:lpwstr>K8payJPIYNBz9Hyb9arS7msI3NgwDwlA</vt:lpwstr>
  </property>
  <property fmtid="{D5CDD505-2E9C-101B-9397-08002B2CF9AE}" pid="4" name="bjDocumentSecurityLabel">
    <vt:lpwstr>PERSONAL</vt:lpwstr>
  </property>
  <property fmtid="{D5CDD505-2E9C-101B-9397-08002B2CF9AE}" pid="5" name="bjDocumentLabelXML">
    <vt:lpwstr>&lt;?xml version="1.0" encoding="us-ascii"?&gt;&lt;sisl xmlns:xsi="http://www.w3.org/2001/XMLSchema-instance" xmlns:xsd="http://www.w3.org/2001/XMLSchema" sislVersion="0" policy="1d45786f-a737-4735-8af6-df12fb6939a2" origin="userSelected" xmlns="http://www.boldonj</vt:lpwstr>
  </property>
  <property fmtid="{D5CDD505-2E9C-101B-9397-08002B2CF9AE}" pid="6" name="bjDocumentLabelXML-0">
    <vt:lpwstr>ames.com/2008/01/sie/internal/label"&gt;&lt;element uid="9c87da95-7b2f-439f-bfd9-321fc51f6870" value="" /&gt;&lt;element uid="214105f6-acd4-485a-afa0-a0b988f7534c" value="" /&gt;&lt;/sisl&gt;</vt:lpwstr>
  </property>
</Properties>
</file>