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21"/>
  </p:notesMasterIdLst>
  <p:handoutMasterIdLst>
    <p:handoutMasterId r:id="rId22"/>
  </p:handoutMasterIdLst>
  <p:sldIdLst>
    <p:sldId id="256" r:id="rId3"/>
    <p:sldId id="289" r:id="rId4"/>
    <p:sldId id="276" r:id="rId5"/>
    <p:sldId id="280" r:id="rId6"/>
    <p:sldId id="281" r:id="rId7"/>
    <p:sldId id="283" r:id="rId8"/>
    <p:sldId id="286" r:id="rId9"/>
    <p:sldId id="292" r:id="rId10"/>
    <p:sldId id="294" r:id="rId11"/>
    <p:sldId id="293" r:id="rId12"/>
    <p:sldId id="285" r:id="rId13"/>
    <p:sldId id="284" r:id="rId14"/>
    <p:sldId id="269" r:id="rId15"/>
    <p:sldId id="290" r:id="rId16"/>
    <p:sldId id="291" r:id="rId17"/>
    <p:sldId id="270" r:id="rId18"/>
    <p:sldId id="272" r:id="rId19"/>
    <p:sldId id="274" r:id="rId20"/>
  </p:sldIdLst>
  <p:sldSz cx="12192000" cy="6858000"/>
  <p:notesSz cx="6797675" cy="9928225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F7FAF00-0C3A-41C7-A85C-76981601ED6C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E0FD4777-9DDF-4C04-9D14-9BEBE4E87D7B}">
      <dgm:prSet phldrT="[Text]"/>
      <dgm:spPr/>
      <dgm:t>
        <a:bodyPr/>
        <a:lstStyle/>
        <a:p>
          <a:r>
            <a:rPr lang="el-GR"/>
            <a:t>1956</a:t>
          </a:r>
        </a:p>
      </dgm:t>
    </dgm:pt>
    <dgm:pt modelId="{7C473B4C-19C6-4F70-B355-C2F0F46ACA49}" type="parTrans" cxnId="{9425E4FD-9ACC-4D89-8C86-BAF941FB9426}">
      <dgm:prSet/>
      <dgm:spPr/>
      <dgm:t>
        <a:bodyPr/>
        <a:lstStyle/>
        <a:p>
          <a:endParaRPr lang="el-GR"/>
        </a:p>
      </dgm:t>
    </dgm:pt>
    <dgm:pt modelId="{CB3100E7-3D00-4D83-822C-99F0E215C5BF}" type="sibTrans" cxnId="{9425E4FD-9ACC-4D89-8C86-BAF941FB9426}">
      <dgm:prSet/>
      <dgm:spPr/>
      <dgm:t>
        <a:bodyPr/>
        <a:lstStyle/>
        <a:p>
          <a:endParaRPr lang="el-GR"/>
        </a:p>
      </dgm:t>
    </dgm:pt>
    <dgm:pt modelId="{B46F935E-8AB8-44B4-8E08-C17918F15843}">
      <dgm:prSet phldrT="[Text]"/>
      <dgm:spPr/>
      <dgm:t>
        <a:bodyPr/>
        <a:lstStyle/>
        <a:p>
          <a:r>
            <a:rPr lang="el-GR" dirty="0"/>
            <a:t>1976</a:t>
          </a:r>
        </a:p>
      </dgm:t>
    </dgm:pt>
    <dgm:pt modelId="{570F1A64-E04A-4045-B55D-B5A4D3766EA4}" type="parTrans" cxnId="{BAA1F53F-A014-429C-9690-AE0C40D9BF4A}">
      <dgm:prSet/>
      <dgm:spPr/>
      <dgm:t>
        <a:bodyPr/>
        <a:lstStyle/>
        <a:p>
          <a:endParaRPr lang="el-GR"/>
        </a:p>
      </dgm:t>
    </dgm:pt>
    <dgm:pt modelId="{F4C316B9-4EF7-4B3C-AF2A-69887C482593}" type="sibTrans" cxnId="{BAA1F53F-A014-429C-9690-AE0C40D9BF4A}">
      <dgm:prSet/>
      <dgm:spPr/>
      <dgm:t>
        <a:bodyPr/>
        <a:lstStyle/>
        <a:p>
          <a:endParaRPr lang="el-GR"/>
        </a:p>
      </dgm:t>
    </dgm:pt>
    <dgm:pt modelId="{F6FB3E4C-3CA8-4241-92E8-18AD5B8AAC2F}">
      <dgm:prSet phldrT="[Text]"/>
      <dgm:spPr/>
      <dgm:t>
        <a:bodyPr/>
        <a:lstStyle/>
        <a:p>
          <a:r>
            <a:rPr lang="el-GR" dirty="0"/>
            <a:t>2008</a:t>
          </a:r>
        </a:p>
      </dgm:t>
    </dgm:pt>
    <dgm:pt modelId="{A8EC82B4-CC11-48F4-B4C6-417932267B89}" type="parTrans" cxnId="{01FC90F5-F191-4975-A7DE-8DDC9AA5FCF3}">
      <dgm:prSet/>
      <dgm:spPr/>
      <dgm:t>
        <a:bodyPr/>
        <a:lstStyle/>
        <a:p>
          <a:endParaRPr lang="el-GR"/>
        </a:p>
      </dgm:t>
    </dgm:pt>
    <dgm:pt modelId="{72B61224-596D-4165-B282-01A0A1522158}" type="sibTrans" cxnId="{01FC90F5-F191-4975-A7DE-8DDC9AA5FCF3}">
      <dgm:prSet/>
      <dgm:spPr/>
      <dgm:t>
        <a:bodyPr/>
        <a:lstStyle/>
        <a:p>
          <a:endParaRPr lang="el-GR"/>
        </a:p>
      </dgm:t>
    </dgm:pt>
    <dgm:pt modelId="{01E34B86-17B1-4112-A7DE-E2266B7A6A7E}">
      <dgm:prSet/>
      <dgm:spPr/>
      <dgm:t>
        <a:bodyPr/>
        <a:lstStyle/>
        <a:p>
          <a:r>
            <a:rPr lang="el-GR" smtClean="0"/>
            <a:t>2007</a:t>
          </a:r>
          <a:endParaRPr lang="el-GR" dirty="0"/>
        </a:p>
      </dgm:t>
    </dgm:pt>
    <dgm:pt modelId="{983C0B67-93BC-4FE0-BCFE-0E8AEE2FE5A7}" type="parTrans" cxnId="{3B753F22-438D-4BB5-8F66-C2887CE54761}">
      <dgm:prSet/>
      <dgm:spPr/>
      <dgm:t>
        <a:bodyPr/>
        <a:lstStyle/>
        <a:p>
          <a:endParaRPr lang="el-GR"/>
        </a:p>
      </dgm:t>
    </dgm:pt>
    <dgm:pt modelId="{9E5C2CE2-001D-4D89-9F64-7F5D5471D8FA}" type="sibTrans" cxnId="{3B753F22-438D-4BB5-8F66-C2887CE54761}">
      <dgm:prSet/>
      <dgm:spPr/>
      <dgm:t>
        <a:bodyPr/>
        <a:lstStyle/>
        <a:p>
          <a:endParaRPr lang="el-GR"/>
        </a:p>
      </dgm:t>
    </dgm:pt>
    <dgm:pt modelId="{ED48A29F-9BB8-45E8-AFB7-60A1E8F25D38}">
      <dgm:prSet/>
      <dgm:spPr/>
      <dgm:t>
        <a:bodyPr/>
        <a:lstStyle/>
        <a:p>
          <a:r>
            <a:rPr lang="el-GR"/>
            <a:t>2011</a:t>
          </a:r>
        </a:p>
      </dgm:t>
    </dgm:pt>
    <dgm:pt modelId="{FA8F48D5-F4BB-40F2-BCF6-4EE533F704D7}" type="parTrans" cxnId="{2F5405A4-B938-4690-88A1-636F9E4142A8}">
      <dgm:prSet/>
      <dgm:spPr/>
      <dgm:t>
        <a:bodyPr/>
        <a:lstStyle/>
        <a:p>
          <a:endParaRPr lang="el-GR"/>
        </a:p>
      </dgm:t>
    </dgm:pt>
    <dgm:pt modelId="{DEF65AF7-38CF-4D27-81D1-582659CF15FA}" type="sibTrans" cxnId="{2F5405A4-B938-4690-88A1-636F9E4142A8}">
      <dgm:prSet/>
      <dgm:spPr/>
      <dgm:t>
        <a:bodyPr/>
        <a:lstStyle/>
        <a:p>
          <a:endParaRPr lang="el-GR"/>
        </a:p>
      </dgm:t>
    </dgm:pt>
    <dgm:pt modelId="{F5F9B053-EA17-48AA-B320-D47F2987220C}">
      <dgm:prSet/>
      <dgm:spPr/>
      <dgm:t>
        <a:bodyPr/>
        <a:lstStyle/>
        <a:p>
          <a:r>
            <a:rPr lang="el-GR"/>
            <a:t>2017</a:t>
          </a:r>
        </a:p>
      </dgm:t>
    </dgm:pt>
    <dgm:pt modelId="{4E5AEF64-9660-49D3-9CB2-C9AD66C67654}" type="parTrans" cxnId="{6C6B5BCE-78CE-4905-9DF9-23FC84DF97D2}">
      <dgm:prSet/>
      <dgm:spPr/>
      <dgm:t>
        <a:bodyPr/>
        <a:lstStyle/>
        <a:p>
          <a:endParaRPr lang="el-GR"/>
        </a:p>
      </dgm:t>
    </dgm:pt>
    <dgm:pt modelId="{67240951-3CA4-45DC-B335-CFF17DBC865E}" type="sibTrans" cxnId="{6C6B5BCE-78CE-4905-9DF9-23FC84DF97D2}">
      <dgm:prSet/>
      <dgm:spPr/>
      <dgm:t>
        <a:bodyPr/>
        <a:lstStyle/>
        <a:p>
          <a:endParaRPr lang="el-GR"/>
        </a:p>
      </dgm:t>
    </dgm:pt>
    <dgm:pt modelId="{8FF23267-8B75-479B-8B67-2334A27C636F}" type="pres">
      <dgm:prSet presAssocID="{9F7FAF00-0C3A-41C7-A85C-76981601ED6C}" presName="Name0" presStyleCnt="0">
        <dgm:presLayoutVars>
          <dgm:dir/>
          <dgm:resizeHandles val="exact"/>
        </dgm:presLayoutVars>
      </dgm:prSet>
      <dgm:spPr/>
    </dgm:pt>
    <dgm:pt modelId="{5F79EC3F-F3C5-45BD-B368-E755C72279FF}" type="pres">
      <dgm:prSet presAssocID="{E0FD4777-9DDF-4C04-9D14-9BEBE4E87D7B}" presName="parTxOnly" presStyleLbl="node1" presStyleIdx="0" presStyleCnt="6" custLinFactY="-100308" custLinFactNeighborX="-305" custLinFactNeighborY="-20000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AC871C0-BA7D-498A-B77D-BB83B8D06AA1}" type="pres">
      <dgm:prSet presAssocID="{CB3100E7-3D00-4D83-822C-99F0E215C5BF}" presName="parSpace" presStyleCnt="0"/>
      <dgm:spPr/>
    </dgm:pt>
    <dgm:pt modelId="{C5659B41-B9C1-4178-BBEF-BD13BAEB2155}" type="pres">
      <dgm:prSet presAssocID="{B46F935E-8AB8-44B4-8E08-C17918F15843}" presName="parTxOnly" presStyleLbl="node1" presStyleIdx="1" presStyleCnt="6" custLinFactY="-100000" custLinFactNeighborX="-5521" custLinFactNeighborY="-19576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4DD5C5E3-927F-4858-9303-57FC29CDC621}" type="pres">
      <dgm:prSet presAssocID="{F4C316B9-4EF7-4B3C-AF2A-69887C482593}" presName="parSpace" presStyleCnt="0"/>
      <dgm:spPr/>
    </dgm:pt>
    <dgm:pt modelId="{CCD51D12-3D66-4D5C-890E-5136FE8E26A4}" type="pres">
      <dgm:prSet presAssocID="{F6FB3E4C-3CA8-4241-92E8-18AD5B8AAC2F}" presName="parTxOnly" presStyleLbl="node1" presStyleIdx="2" presStyleCnt="6" custLinFactX="60626" custLinFactY="-100000" custLinFactNeighborX="100000" custLinFactNeighborY="-19576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9148C978-EFB6-47DB-9741-9EC82A9D8831}" type="pres">
      <dgm:prSet presAssocID="{72B61224-596D-4165-B282-01A0A1522158}" presName="parSpace" presStyleCnt="0"/>
      <dgm:spPr/>
    </dgm:pt>
    <dgm:pt modelId="{004F8C26-9C48-433F-97D2-DE94DCAD1443}" type="pres">
      <dgm:prSet presAssocID="{01E34B86-17B1-4112-A7DE-E2266B7A6A7E}" presName="parTxOnly" presStyleLbl="node1" presStyleIdx="3" presStyleCnt="6" custLinFactX="-59282" custLinFactNeighborX="-100000" custLinFactNeighborY="-1417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85DB558-A3AE-4DAD-8671-C250AAA607D0}" type="pres">
      <dgm:prSet presAssocID="{9E5C2CE2-001D-4D89-9F64-7F5D5471D8FA}" presName="parSpace" presStyleCnt="0"/>
      <dgm:spPr/>
    </dgm:pt>
    <dgm:pt modelId="{3CC51A7D-9948-46CA-A772-81E4C7B19395}" type="pres">
      <dgm:prSet presAssocID="{ED48A29F-9BB8-45E8-AFB7-60A1E8F25D38}" presName="parTxOnly" presStyleLbl="node1" presStyleIdx="4" presStyleCnt="6" custLinFactY="-100000" custLinFactNeighborX="-1307" custLinFactNeighborY="-19576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4E80826-12BF-40F1-A0C4-60349C5D80F5}" type="pres">
      <dgm:prSet presAssocID="{DEF65AF7-38CF-4D27-81D1-582659CF15FA}" presName="parSpace" presStyleCnt="0"/>
      <dgm:spPr/>
    </dgm:pt>
    <dgm:pt modelId="{5F585168-498F-49D4-A79C-72E190015319}" type="pres">
      <dgm:prSet presAssocID="{F5F9B053-EA17-48AA-B320-D47F2987220C}" presName="parTxOnly" presStyleLbl="node1" presStyleIdx="5" presStyleCnt="6" custLinFactY="-100000" custLinFactNeighborX="306" custLinFactNeighborY="-195761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2F5405A4-B938-4690-88A1-636F9E4142A8}" srcId="{9F7FAF00-0C3A-41C7-A85C-76981601ED6C}" destId="{ED48A29F-9BB8-45E8-AFB7-60A1E8F25D38}" srcOrd="4" destOrd="0" parTransId="{FA8F48D5-F4BB-40F2-BCF6-4EE533F704D7}" sibTransId="{DEF65AF7-38CF-4D27-81D1-582659CF15FA}"/>
    <dgm:cxn modelId="{3B753F22-438D-4BB5-8F66-C2887CE54761}" srcId="{9F7FAF00-0C3A-41C7-A85C-76981601ED6C}" destId="{01E34B86-17B1-4112-A7DE-E2266B7A6A7E}" srcOrd="3" destOrd="0" parTransId="{983C0B67-93BC-4FE0-BCFE-0E8AEE2FE5A7}" sibTransId="{9E5C2CE2-001D-4D89-9F64-7F5D5471D8FA}"/>
    <dgm:cxn modelId="{BAA1F53F-A014-429C-9690-AE0C40D9BF4A}" srcId="{9F7FAF00-0C3A-41C7-A85C-76981601ED6C}" destId="{B46F935E-8AB8-44B4-8E08-C17918F15843}" srcOrd="1" destOrd="0" parTransId="{570F1A64-E04A-4045-B55D-B5A4D3766EA4}" sibTransId="{F4C316B9-4EF7-4B3C-AF2A-69887C482593}"/>
    <dgm:cxn modelId="{9C367302-B96D-4A55-8727-5CF8E33EC1FE}" type="presOf" srcId="{9F7FAF00-0C3A-41C7-A85C-76981601ED6C}" destId="{8FF23267-8B75-479B-8B67-2334A27C636F}" srcOrd="0" destOrd="0" presId="urn:microsoft.com/office/officeart/2005/8/layout/hChevron3"/>
    <dgm:cxn modelId="{5F3E1A23-2A2C-4F4E-8A13-32EE78D36F91}" type="presOf" srcId="{F6FB3E4C-3CA8-4241-92E8-18AD5B8AAC2F}" destId="{CCD51D12-3D66-4D5C-890E-5136FE8E26A4}" srcOrd="0" destOrd="0" presId="urn:microsoft.com/office/officeart/2005/8/layout/hChevron3"/>
    <dgm:cxn modelId="{6C6B5BCE-78CE-4905-9DF9-23FC84DF97D2}" srcId="{9F7FAF00-0C3A-41C7-A85C-76981601ED6C}" destId="{F5F9B053-EA17-48AA-B320-D47F2987220C}" srcOrd="5" destOrd="0" parTransId="{4E5AEF64-9660-49D3-9CB2-C9AD66C67654}" sibTransId="{67240951-3CA4-45DC-B335-CFF17DBC865E}"/>
    <dgm:cxn modelId="{654EAF74-B2BD-4310-997E-140A0389675E}" type="presOf" srcId="{E0FD4777-9DDF-4C04-9D14-9BEBE4E87D7B}" destId="{5F79EC3F-F3C5-45BD-B368-E755C72279FF}" srcOrd="0" destOrd="0" presId="urn:microsoft.com/office/officeart/2005/8/layout/hChevron3"/>
    <dgm:cxn modelId="{01FC90F5-F191-4975-A7DE-8DDC9AA5FCF3}" srcId="{9F7FAF00-0C3A-41C7-A85C-76981601ED6C}" destId="{F6FB3E4C-3CA8-4241-92E8-18AD5B8AAC2F}" srcOrd="2" destOrd="0" parTransId="{A8EC82B4-CC11-48F4-B4C6-417932267B89}" sibTransId="{72B61224-596D-4165-B282-01A0A1522158}"/>
    <dgm:cxn modelId="{7CB5E01F-EC34-4D34-B3BB-CB34BBF5EA23}" type="presOf" srcId="{ED48A29F-9BB8-45E8-AFB7-60A1E8F25D38}" destId="{3CC51A7D-9948-46CA-A772-81E4C7B19395}" srcOrd="0" destOrd="0" presId="urn:microsoft.com/office/officeart/2005/8/layout/hChevron3"/>
    <dgm:cxn modelId="{221B4666-9156-451E-B22B-9E6A287659D1}" type="presOf" srcId="{B46F935E-8AB8-44B4-8E08-C17918F15843}" destId="{C5659B41-B9C1-4178-BBEF-BD13BAEB2155}" srcOrd="0" destOrd="0" presId="urn:microsoft.com/office/officeart/2005/8/layout/hChevron3"/>
    <dgm:cxn modelId="{6250668E-F185-455C-A4A6-3F2DC32C216D}" type="presOf" srcId="{01E34B86-17B1-4112-A7DE-E2266B7A6A7E}" destId="{004F8C26-9C48-433F-97D2-DE94DCAD1443}" srcOrd="0" destOrd="0" presId="urn:microsoft.com/office/officeart/2005/8/layout/hChevron3"/>
    <dgm:cxn modelId="{29B95D9A-02B2-42D3-A4D7-4F37AB0EB901}" type="presOf" srcId="{F5F9B053-EA17-48AA-B320-D47F2987220C}" destId="{5F585168-498F-49D4-A79C-72E190015319}" srcOrd="0" destOrd="0" presId="urn:microsoft.com/office/officeart/2005/8/layout/hChevron3"/>
    <dgm:cxn modelId="{9425E4FD-9ACC-4D89-8C86-BAF941FB9426}" srcId="{9F7FAF00-0C3A-41C7-A85C-76981601ED6C}" destId="{E0FD4777-9DDF-4C04-9D14-9BEBE4E87D7B}" srcOrd="0" destOrd="0" parTransId="{7C473B4C-19C6-4F70-B355-C2F0F46ACA49}" sibTransId="{CB3100E7-3D00-4D83-822C-99F0E215C5BF}"/>
    <dgm:cxn modelId="{E21A6714-CEEE-4CA9-B537-C720CF8AC21A}" type="presParOf" srcId="{8FF23267-8B75-479B-8B67-2334A27C636F}" destId="{5F79EC3F-F3C5-45BD-B368-E755C72279FF}" srcOrd="0" destOrd="0" presId="urn:microsoft.com/office/officeart/2005/8/layout/hChevron3"/>
    <dgm:cxn modelId="{D6A4A533-B550-423A-B6BE-0C9306A0E63B}" type="presParOf" srcId="{8FF23267-8B75-479B-8B67-2334A27C636F}" destId="{7AC871C0-BA7D-498A-B77D-BB83B8D06AA1}" srcOrd="1" destOrd="0" presId="urn:microsoft.com/office/officeart/2005/8/layout/hChevron3"/>
    <dgm:cxn modelId="{58D658E5-3F30-4110-8DDA-438E0A427249}" type="presParOf" srcId="{8FF23267-8B75-479B-8B67-2334A27C636F}" destId="{C5659B41-B9C1-4178-BBEF-BD13BAEB2155}" srcOrd="2" destOrd="0" presId="urn:microsoft.com/office/officeart/2005/8/layout/hChevron3"/>
    <dgm:cxn modelId="{99F16338-738E-467A-8C50-8300D3AE6E05}" type="presParOf" srcId="{8FF23267-8B75-479B-8B67-2334A27C636F}" destId="{4DD5C5E3-927F-4858-9303-57FC29CDC621}" srcOrd="3" destOrd="0" presId="urn:microsoft.com/office/officeart/2005/8/layout/hChevron3"/>
    <dgm:cxn modelId="{F6538C57-9426-443B-A082-BA0743768D25}" type="presParOf" srcId="{8FF23267-8B75-479B-8B67-2334A27C636F}" destId="{CCD51D12-3D66-4D5C-890E-5136FE8E26A4}" srcOrd="4" destOrd="0" presId="urn:microsoft.com/office/officeart/2005/8/layout/hChevron3"/>
    <dgm:cxn modelId="{2A433557-98B4-4E79-90F8-B086A7B71C9C}" type="presParOf" srcId="{8FF23267-8B75-479B-8B67-2334A27C636F}" destId="{9148C978-EFB6-47DB-9741-9EC82A9D8831}" srcOrd="5" destOrd="0" presId="urn:microsoft.com/office/officeart/2005/8/layout/hChevron3"/>
    <dgm:cxn modelId="{22F0D7A7-C427-4ECD-BCB0-8131885F710E}" type="presParOf" srcId="{8FF23267-8B75-479B-8B67-2334A27C636F}" destId="{004F8C26-9C48-433F-97D2-DE94DCAD1443}" srcOrd="6" destOrd="0" presId="urn:microsoft.com/office/officeart/2005/8/layout/hChevron3"/>
    <dgm:cxn modelId="{6B414473-616D-42C1-9169-DE4A18E47857}" type="presParOf" srcId="{8FF23267-8B75-479B-8B67-2334A27C636F}" destId="{785DB558-A3AE-4DAD-8671-C250AAA607D0}" srcOrd="7" destOrd="0" presId="urn:microsoft.com/office/officeart/2005/8/layout/hChevron3"/>
    <dgm:cxn modelId="{BC32551A-97DB-4D7E-9EB3-879BB6741B3D}" type="presParOf" srcId="{8FF23267-8B75-479B-8B67-2334A27C636F}" destId="{3CC51A7D-9948-46CA-A772-81E4C7B19395}" srcOrd="8" destOrd="0" presId="urn:microsoft.com/office/officeart/2005/8/layout/hChevron3"/>
    <dgm:cxn modelId="{B288EDED-E93D-40D7-B420-3E5E0E8D8119}" type="presParOf" srcId="{8FF23267-8B75-479B-8B67-2334A27C636F}" destId="{84E80826-12BF-40F1-A0C4-60349C5D80F5}" srcOrd="9" destOrd="0" presId="urn:microsoft.com/office/officeart/2005/8/layout/hChevron3"/>
    <dgm:cxn modelId="{E8B94C66-2BCE-4868-B429-08075EF15BA9}" type="presParOf" srcId="{8FF23267-8B75-479B-8B67-2334A27C636F}" destId="{5F585168-498F-49D4-A79C-72E190015319}" srcOrd="1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CECBC-493C-424C-95A4-867008CB8A95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9318A-A93D-4C0D-A011-37519F7A253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3977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909BEB-8D43-4262-B52A-FE9E7AE0B705}" type="datetimeFigureOut">
              <a:rPr lang="el-GR" smtClean="0"/>
              <a:t>18/6/2018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92D3B-DD65-41AF-A079-F230D0B6CF0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45268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B4252-DBED-44B1-A0B7-18FDBCDE45E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2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CB4252-DBED-44B1-A0B7-18FDBCDE45E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02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D92D3B-DD65-41AF-A079-F230D0B6CF03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4284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B5380-B9D8-4845-AE26-4B22E99B7FA1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1092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323C9-1E37-4634-A973-947D55601E88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9961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FFA2-AEB2-4FF0-851C-39DA90117F5A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0902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DE233-CF25-45B2-9686-35F944F2F337}" type="datetime1">
              <a:rPr lang="el-GR" smtClean="0"/>
              <a:t>18/6/2018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837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E9298-03D3-4B2A-B237-8217911C298C}" type="datetime1">
              <a:rPr lang="el-GR" smtClean="0"/>
              <a:t>18/6/2018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2782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9C0C5-0621-4285-BBA1-FCB9E8C88745}" type="datetime1">
              <a:rPr lang="el-GR" smtClean="0"/>
              <a:t>18/6/2018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360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91086-FE34-428A-8D2F-6F0A7B6DAFB9}" type="datetime1">
              <a:rPr lang="el-GR" smtClean="0"/>
              <a:t>18/6/2018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8179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298899-B92C-4BCB-A155-7E625E841555}" type="datetime1">
              <a:rPr lang="el-GR" smtClean="0"/>
              <a:t>18/6/2018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78152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77C1-5560-419F-A30F-CBE77C52E9EF}" type="datetime1">
              <a:rPr lang="el-GR" smtClean="0"/>
              <a:t>18/6/2018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909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D2B84-377A-429A-B4BA-1A659FCDAA67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3905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5950D-4E8A-4B44-A707-81D2E26AF83F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1255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Layout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60650-6C62-48CB-AC95-35B30CFB26CE}" type="datetime1">
              <a:rPr lang="el-GR" smtClean="0"/>
              <a:t>18/6/2018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C9B18-DC48-42D9-8292-D3CD238A315E}" type="slidenum">
              <a:rPr lang="fr-CH" smtClean="0"/>
              <a:pPr/>
              <a:t>‹#›</a:t>
            </a:fld>
            <a:endParaRPr lang="fr-CH"/>
          </a:p>
        </p:txBody>
      </p:sp>
      <p:sp>
        <p:nvSpPr>
          <p:cNvPr id="7" name="Text Placeholder 2"/>
          <p:cNvSpPr>
            <a:spLocks noGrp="1"/>
          </p:cNvSpPr>
          <p:nvPr>
            <p:ph idx="1"/>
          </p:nvPr>
        </p:nvSpPr>
        <p:spPr>
          <a:xfrm>
            <a:off x="609600" y="1826684"/>
            <a:ext cx="9662985" cy="4516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4156678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CB83-57E8-4E87-8DFF-FCEEEC0A1176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8497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A864A-D7B5-4598-9BFA-2C6CAB7402C5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470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5ABF1-5D79-4B2E-BE3C-89760120347C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589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237A53-D507-4FA1-B596-FEE68D0C502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308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90B84-104E-4834-87AC-9AD6B749C970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015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C0161-104E-43FD-9883-D9266D568C71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936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AAFAC-0C55-4219-A449-628620AC8E81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8921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DB585-FD7B-4DB0-A999-91EF240B2925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326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794E1-A7C0-44FE-81AB-565311F5462E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681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4BC27-D04F-4057-94ED-1514E040BA40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24317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35EBC-C706-4C77-A106-EA36DB6C42F3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255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56FF0C-E20A-4F19-A483-B58DBC9C0FAA}" type="datetime1">
              <a:rPr lang="el-GR" smtClean="0"/>
              <a:t>18/6/2018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D2E46-24A9-436E-98BB-67AF2107A0E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8293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C8EBE8-3BA9-4F00-B202-B889423641CB}" type="datetime1">
              <a:rPr lang="el-GR" smtClean="0">
                <a:solidFill>
                  <a:prstClr val="black">
                    <a:tint val="75000"/>
                  </a:prstClr>
                </a:solidFill>
              </a:rPr>
              <a:t>18/6/2018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5CC0D-8319-4B8F-A1B7-88E73603488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34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ofae.gr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10.png"/><Relationship Id="rId5" Type="http://schemas.openxmlformats.org/officeDocument/2006/relationships/image" Target="../media/image19.png"/><Relationship Id="rId10" Type="http://schemas.openxmlformats.org/officeDocument/2006/relationships/image" Target="../media/image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g"/><Relationship Id="rId4" Type="http://schemas.openxmlformats.org/officeDocument/2006/relationships/hyperlink" Target="https://youtu.be/u9A-9YR2tk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194215" cy="6228272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6447383" y="1199787"/>
            <a:ext cx="5646851" cy="59450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b="1" dirty="0" smtClean="0">
                <a:solidFill>
                  <a:srgbClr val="0070C0"/>
                </a:solidFill>
              </a:rPr>
              <a:t>Η Ψηφιοποίηση του </a:t>
            </a:r>
            <a:r>
              <a:rPr lang="en-US" b="1" dirty="0" smtClean="0">
                <a:solidFill>
                  <a:srgbClr val="0070C0"/>
                </a:solidFill>
              </a:rPr>
              <a:t>CMR</a:t>
            </a:r>
            <a:endParaRPr lang="fr-FR" b="1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325" y="5185545"/>
            <a:ext cx="1492369" cy="1332422"/>
          </a:xfrm>
          <a:prstGeom prst="rect">
            <a:avLst/>
          </a:prstGeom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6723956" y="3303917"/>
            <a:ext cx="5284013" cy="9834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latin typeface="+mj-lt"/>
              </a:rPr>
              <a:t>A</a:t>
            </a:r>
            <a:r>
              <a:rPr lang="el-GR" sz="2000" b="1" dirty="0" smtClean="0">
                <a:latin typeface="+mj-lt"/>
              </a:rPr>
              <a:t>πόστολος Κενανίδης</a:t>
            </a:r>
          </a:p>
          <a:p>
            <a:r>
              <a:rPr lang="el-GR" dirty="0" smtClean="0">
                <a:latin typeface="+mj-lt"/>
              </a:rPr>
              <a:t>Πρόεδρος ΔΣ</a:t>
            </a:r>
            <a:endParaRPr lang="el-GR" dirty="0">
              <a:latin typeface="+mj-lt"/>
            </a:endParaRPr>
          </a:p>
          <a:p>
            <a:r>
              <a:rPr lang="el-GR" dirty="0" smtClean="0">
                <a:latin typeface="+mj-lt"/>
              </a:rPr>
              <a:t>Ομοσπονδία Φορτηγών Αυτοκινητιστών Ελλάδας - </a:t>
            </a:r>
            <a:r>
              <a:rPr lang="el-GR" b="1" dirty="0" smtClean="0">
                <a:latin typeface="+mj-lt"/>
              </a:rPr>
              <a:t>ΟΦΑΕ</a:t>
            </a:r>
            <a:endParaRPr lang="fr-CH" b="1" dirty="0">
              <a:latin typeface="+mj-lt"/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6723956" y="4710213"/>
            <a:ext cx="4211522" cy="47533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600" b="1" dirty="0" smtClean="0">
                <a:latin typeface="+mj-lt"/>
              </a:rPr>
              <a:t>Θεσσαλονίκη</a:t>
            </a:r>
            <a:r>
              <a:rPr lang="el-GR" sz="1600" b="1" dirty="0" smtClean="0">
                <a:latin typeface="+mj-lt"/>
              </a:rPr>
              <a:t>, </a:t>
            </a:r>
            <a:r>
              <a:rPr lang="en-US" sz="1600" b="1" dirty="0" smtClean="0">
                <a:latin typeface="+mj-lt"/>
              </a:rPr>
              <a:t>21</a:t>
            </a:r>
            <a:r>
              <a:rPr lang="el-GR" sz="1600" b="1" dirty="0" smtClean="0">
                <a:latin typeface="+mj-lt"/>
              </a:rPr>
              <a:t> Ιουνίου 2018</a:t>
            </a:r>
          </a:p>
          <a:p>
            <a:endParaRPr lang="el-GR" sz="1600" dirty="0">
              <a:latin typeface="+mj-lt"/>
            </a:endParaRPr>
          </a:p>
          <a:p>
            <a:r>
              <a:rPr lang="en-US" sz="1600" dirty="0" smtClean="0">
                <a:latin typeface="+mj-lt"/>
                <a:hlinkClick r:id="rId4"/>
              </a:rPr>
              <a:t>www.ofae.gr</a:t>
            </a:r>
            <a:r>
              <a:rPr lang="en-US" sz="1600" dirty="0" smtClean="0">
                <a:latin typeface="+mj-lt"/>
              </a:rPr>
              <a:t> </a:t>
            </a:r>
            <a:endParaRPr lang="fr-CH" sz="16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3099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filesrv-5\transfers-5\OFAE\PPT\diafania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810"/>
            <a:ext cx="9144000" cy="6842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20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7"/>
            <a:ext cx="12192000" cy="22393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351" y="2322596"/>
            <a:ext cx="7376799" cy="44428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8" y="2096219"/>
            <a:ext cx="7214731" cy="1361567"/>
          </a:xfrm>
          <a:noFill/>
        </p:spPr>
        <p:txBody>
          <a:bodyPr>
            <a:normAutofit/>
          </a:bodyPr>
          <a:lstStyle/>
          <a:p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Η αγορά εξελίσσεται...</a:t>
            </a:r>
            <a:b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/>
            </a:r>
            <a:b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</a:br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	...ο</a:t>
            </a:r>
            <a:r>
              <a:rPr lang="en-US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 </a:t>
            </a:r>
            <a:r>
              <a:rPr lang="el-G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ρ</a:t>
            </a:r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όλος μας αλλάζει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2561" y="5539768"/>
            <a:ext cx="58055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Ο κλάδος των οδικών μεταφορών πρέπει να εκσυγχρονιστεί!</a:t>
            </a:r>
            <a:endParaRPr lang="el-GR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1567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7"/>
            <a:ext cx="12192000" cy="22393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923" y="1767162"/>
            <a:ext cx="1720141" cy="1000663"/>
          </a:xfrm>
          <a:noFill/>
        </p:spPr>
        <p:txBody>
          <a:bodyPr>
            <a:normAutofit/>
          </a:bodyPr>
          <a:lstStyle/>
          <a:p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Πριν...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98832" y="1818168"/>
            <a:ext cx="1720141" cy="10006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...Μετά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849" y="2818832"/>
            <a:ext cx="3741576" cy="252092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669" y="2608697"/>
            <a:ext cx="5598304" cy="3723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040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7"/>
            <a:ext cx="12192000" cy="22393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923" y="1767162"/>
            <a:ext cx="1720141" cy="1000663"/>
          </a:xfrm>
          <a:noFill/>
        </p:spPr>
        <p:txBody>
          <a:bodyPr>
            <a:normAutofit/>
          </a:bodyPr>
          <a:lstStyle/>
          <a:p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Πριν...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98832" y="1818168"/>
            <a:ext cx="1720141" cy="10006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...Μετά</a:t>
            </a:r>
            <a:endParaRPr 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776" y="2652337"/>
            <a:ext cx="5779414" cy="3851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52" y="2931727"/>
            <a:ext cx="4481774" cy="29634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05808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97147" y="2205567"/>
            <a:ext cx="1064499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  <a:latin typeface="+mj-lt"/>
                <a:cs typeface="Arial"/>
              </a:rPr>
              <a:t>Από το 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  <a:cs typeface="Arial"/>
              </a:rPr>
              <a:t>CMR </a:t>
            </a:r>
            <a:r>
              <a:rPr lang="el-GR" sz="2400" b="1" dirty="0" smtClean="0">
                <a:solidFill>
                  <a:srgbClr val="0070C0"/>
                </a:solidFill>
                <a:latin typeface="+mj-lt"/>
                <a:cs typeface="Arial"/>
              </a:rPr>
              <a:t>στο 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  <a:cs typeface="Arial"/>
              </a:rPr>
              <a:t>e-CMR</a:t>
            </a:r>
          </a:p>
          <a:p>
            <a:pPr lvl="2"/>
            <a:endParaRPr lang="en-US" b="1" dirty="0">
              <a:solidFill>
                <a:srgbClr val="0070C0"/>
              </a:solidFill>
              <a:latin typeface="+mj-lt"/>
              <a:cs typeface="Arial"/>
            </a:endParaRPr>
          </a:p>
          <a:p>
            <a:pPr lvl="2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endParaRPr lang="el-G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/>
            </a:endParaRPr>
          </a:p>
          <a:p>
            <a:endParaRPr lang="el-G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/>
            </a:endParaRPr>
          </a:p>
          <a:p>
            <a:r>
              <a:rPr lang="el-GR" dirty="0">
                <a:latin typeface="+mj-lt"/>
                <a:cs typeface="Arial"/>
              </a:rPr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8"/>
            <a:ext cx="12192000" cy="2239348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45332103"/>
              </p:ext>
            </p:extLst>
          </p:nvPr>
        </p:nvGraphicFramePr>
        <p:xfrm>
          <a:off x="897146" y="3343174"/>
          <a:ext cx="7824159" cy="8251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97146" y="4052615"/>
            <a:ext cx="1199073" cy="649138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Υιοθέτηση της Σύμβασης </a:t>
            </a:r>
            <a:r>
              <a:rPr kumimoji="0" lang="en-US" altLang="el-GR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CMR</a:t>
            </a:r>
            <a:endParaRPr kumimoji="0" lang="en-US" altLang="el-GR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294088" y="4052615"/>
            <a:ext cx="1061587" cy="17357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Ανάπτυξη του Μοντέλου δελτίων αποστολής 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CMR από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την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IRU,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συνεργ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ασία με το Διεθνές Εμπορικό Επιμελητήριο</a:t>
            </a:r>
            <a:endParaRPr kumimoji="0" lang="en-US" altLang="el-G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576277" y="4052615"/>
            <a:ext cx="1176339" cy="199521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Αναβάθμιση του Μοντέλου δελτίων αποστολής 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CMR από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την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IRU,  π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ου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χρησιμο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ποιείται σήμερα από τα περισσότερα αν όχι από όλα τα μέρη για συμβάσεις με τις συμβαλλόμενες χώρες CMR</a:t>
            </a:r>
            <a:endParaRPr kumimoji="0" lang="en-US" altLang="el-G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866602" y="4070167"/>
            <a:ext cx="913096" cy="154725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Πρόσθετο Πρωτόκολλο στο 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CMR ανα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φορικά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με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Ηλεκτρονικό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Δελτίο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Απ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οστολής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(e-CMR)</a:t>
            </a:r>
            <a:endParaRPr kumimoji="0" lang="en-US" altLang="el-G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6020384" y="4070166"/>
            <a:ext cx="932507" cy="7606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e-CMR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τίθετ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αι σε ισχύ</a:t>
            </a:r>
            <a:endParaRPr kumimoji="0" lang="en-US" altLang="el-G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7340406" y="4064846"/>
            <a:ext cx="1165239" cy="155257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Το 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e-CMR </a:t>
            </a:r>
            <a:r>
              <a:rPr kumimoji="0" lang="en-US" altLang="el-GR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τίθετ</a:t>
            </a:r>
            <a:r>
              <a:rPr kumimoji="0" lang="en-US" altLang="el-G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αι επίσημα σε λειτουργία για την πρώτη διέλευση συνόρων χρησιμοποιώντας ηλεκτρονικό δελτίο αποστολής</a:t>
            </a:r>
            <a:endParaRPr kumimoji="0" lang="en-US" altLang="el-GR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10139" y="3787354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543464" y="198407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543464" y="244127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44" y="6283038"/>
            <a:ext cx="670993" cy="4772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505856" y="6383165"/>
            <a:ext cx="150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225410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0520" y="3041798"/>
            <a:ext cx="5091011" cy="2924175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idx="1"/>
          </p:nvPr>
        </p:nvSpPr>
        <p:spPr>
          <a:xfrm>
            <a:off x="431321" y="1759880"/>
            <a:ext cx="11462459" cy="4753063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nl-NL" dirty="0">
                <a:latin typeface="+mj-lt"/>
              </a:rPr>
              <a:t>Entered into force on 5 June 2011</a:t>
            </a:r>
          </a:p>
          <a:p>
            <a:pPr>
              <a:spcBef>
                <a:spcPct val="0"/>
              </a:spcBef>
              <a:defRPr/>
            </a:pPr>
            <a:endParaRPr lang="nl-NL" sz="1200" dirty="0">
              <a:latin typeface="+mj-lt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r>
              <a:rPr lang="el-GR" sz="2400" b="1" dirty="0" smtClean="0">
                <a:solidFill>
                  <a:srgbClr val="0070C0"/>
                </a:solidFill>
                <a:latin typeface="+mj-lt"/>
              </a:rPr>
              <a:t>Χώρες που έχουν προσχωρήσει στο πρωτόκολλο</a:t>
            </a:r>
            <a:r>
              <a:rPr lang="nl-NL" sz="24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nl-NL" sz="2400" b="1" dirty="0">
                <a:solidFill>
                  <a:srgbClr val="0070C0"/>
                </a:solidFill>
                <a:latin typeface="+mj-lt"/>
              </a:rPr>
              <a:t>e-CMR:</a:t>
            </a: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endParaRPr lang="el-GR" sz="1867" dirty="0" smtClean="0">
              <a:latin typeface="+mj-lt"/>
            </a:endParaRPr>
          </a:p>
          <a:p>
            <a:pPr marL="533387" lvl="1" indent="0">
              <a:spcBef>
                <a:spcPct val="0"/>
              </a:spcBef>
              <a:buNone/>
              <a:defRPr/>
            </a:pPr>
            <a:r>
              <a:rPr lang="el-GR" sz="1867" dirty="0" smtClean="0">
                <a:latin typeface="+mj-lt"/>
              </a:rPr>
              <a:t>Πρόσφατα προστέθηκαν και οι εξής:</a:t>
            </a: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r>
              <a:rPr lang="el-GR" sz="1867" dirty="0" smtClean="0">
                <a:latin typeface="+mj-lt"/>
              </a:rPr>
              <a:t>Γαλλία - Οκτώβριος</a:t>
            </a:r>
            <a:r>
              <a:rPr lang="nl-NL" sz="1867" dirty="0" smtClean="0">
                <a:latin typeface="+mj-lt"/>
              </a:rPr>
              <a:t> </a:t>
            </a:r>
            <a:r>
              <a:rPr lang="nl-NL" sz="1867" dirty="0">
                <a:latin typeface="+mj-lt"/>
              </a:rPr>
              <a:t>2016</a:t>
            </a: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r>
              <a:rPr lang="nl-NL" sz="1867" dirty="0" smtClean="0">
                <a:latin typeface="+mj-lt"/>
              </a:rPr>
              <a:t>E</a:t>
            </a:r>
            <a:r>
              <a:rPr lang="el-GR" sz="1867" dirty="0" smtClean="0">
                <a:latin typeface="+mj-lt"/>
              </a:rPr>
              <a:t>σθονία Νοέμβριος </a:t>
            </a:r>
            <a:r>
              <a:rPr lang="nl-NL" sz="1867" dirty="0" smtClean="0">
                <a:latin typeface="+mj-lt"/>
              </a:rPr>
              <a:t> 2016</a:t>
            </a: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r>
              <a:rPr lang="el-GR" sz="1867" dirty="0" smtClean="0">
                <a:latin typeface="+mj-lt"/>
              </a:rPr>
              <a:t>Σλοβενία – Αύγουστος 2017</a:t>
            </a: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r>
              <a:rPr lang="el-GR" sz="1867" dirty="0" smtClean="0">
                <a:latin typeface="+mj-lt"/>
              </a:rPr>
              <a:t>Ιράν – Νοέμβριος 2017</a:t>
            </a: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r>
              <a:rPr lang="el-GR" sz="1867" dirty="0" smtClean="0">
                <a:latin typeface="+mj-lt"/>
              </a:rPr>
              <a:t>Λουξεμβούργο – Δεκέμβριος 2017</a:t>
            </a: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r>
              <a:rPr lang="el-GR" sz="1867" dirty="0" smtClean="0">
                <a:latin typeface="+mj-lt"/>
              </a:rPr>
              <a:t>Τουρκία – Ιανουάριος 2018</a:t>
            </a:r>
            <a:endParaRPr lang="en-US" sz="1867" dirty="0" smtClean="0">
              <a:latin typeface="+mj-lt"/>
            </a:endParaRP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r>
              <a:rPr lang="el-GR" sz="1867" dirty="0" smtClean="0">
                <a:latin typeface="+mj-lt"/>
              </a:rPr>
              <a:t>Ρωσία – Φεβρουάριος 2018</a:t>
            </a:r>
          </a:p>
          <a:p>
            <a:pPr marL="876278" lvl="1" indent="-342891">
              <a:spcBef>
                <a:spcPct val="0"/>
              </a:spcBef>
              <a:buFontTx/>
              <a:buChar char="-"/>
              <a:defRPr/>
            </a:pPr>
            <a:endParaRPr lang="el-GR" sz="1867" dirty="0">
              <a:latin typeface="+mj-lt"/>
            </a:endParaRPr>
          </a:p>
          <a:p>
            <a:pPr marL="533387" lvl="1" indent="0">
              <a:spcBef>
                <a:spcPct val="0"/>
              </a:spcBef>
              <a:buNone/>
              <a:defRPr/>
            </a:pPr>
            <a:r>
              <a:rPr lang="el-GR" sz="1867" b="1" dirty="0" smtClean="0">
                <a:latin typeface="+mj-lt"/>
              </a:rPr>
              <a:t>Σύνολο – 20 χώρες</a:t>
            </a:r>
            <a:endParaRPr lang="el-GR" sz="1867" b="1" dirty="0">
              <a:latin typeface="+mj-lt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44" y="6283038"/>
            <a:ext cx="670993" cy="4772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05856" y="6383165"/>
            <a:ext cx="150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</a:t>
            </a:r>
            <a:endParaRPr lang="fr-BE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8"/>
            <a:ext cx="12192000" cy="223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13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44" y="6283038"/>
            <a:ext cx="670993" cy="47725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05856" y="6383165"/>
            <a:ext cx="150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</a:t>
            </a:r>
            <a:endParaRPr lang="fr-BE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8"/>
            <a:ext cx="12192000" cy="2239348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850" y="2253586"/>
            <a:ext cx="9467131" cy="1222859"/>
          </a:xfrm>
        </p:spPr>
        <p:txBody>
          <a:bodyPr/>
          <a:lstStyle/>
          <a:p>
            <a:pPr marL="0" lvl="0" indent="0">
              <a:spcBef>
                <a:spcPct val="0"/>
              </a:spcBef>
              <a:buNone/>
              <a:defRPr/>
            </a:pPr>
            <a:r>
              <a:rPr lang="el-GR" sz="2400" b="1" dirty="0">
                <a:solidFill>
                  <a:srgbClr val="0070C0"/>
                </a:solidFill>
                <a:latin typeface="Calibri Light" panose="020F0302020204030204"/>
              </a:rPr>
              <a:t>Πιλοτικά προγράμματα </a:t>
            </a:r>
            <a:r>
              <a:rPr lang="en-US" sz="2400" b="1" dirty="0">
                <a:solidFill>
                  <a:srgbClr val="0070C0"/>
                </a:solidFill>
                <a:latin typeface="Calibri Light" panose="020F0302020204030204"/>
              </a:rPr>
              <a:t>e-CMR </a:t>
            </a:r>
            <a:r>
              <a:rPr lang="el-GR" sz="2400" b="1" dirty="0">
                <a:solidFill>
                  <a:srgbClr val="0070C0"/>
                </a:solidFill>
                <a:latin typeface="Calibri Light" panose="020F0302020204030204"/>
              </a:rPr>
              <a:t>σε </a:t>
            </a:r>
            <a:r>
              <a:rPr lang="el-GR" sz="2400" b="1" dirty="0" smtClean="0">
                <a:solidFill>
                  <a:srgbClr val="0070C0"/>
                </a:solidFill>
                <a:latin typeface="Calibri Light" panose="020F0302020204030204"/>
              </a:rPr>
              <a:t>εξέλιξη</a:t>
            </a:r>
          </a:p>
          <a:p>
            <a:pPr marL="0" lvl="0" indent="0">
              <a:spcBef>
                <a:spcPct val="0"/>
              </a:spcBef>
              <a:buNone/>
              <a:defRPr/>
            </a:pPr>
            <a:endParaRPr lang="nl-NL" sz="2400" b="1" dirty="0">
              <a:solidFill>
                <a:srgbClr val="0070C0"/>
              </a:solidFill>
              <a:latin typeface="Calibri Light" panose="020F0302020204030204"/>
            </a:endParaRPr>
          </a:p>
          <a:p>
            <a:endParaRPr lang="el-GR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625" y="2335212"/>
            <a:ext cx="3804249" cy="43154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9931" y="2736012"/>
            <a:ext cx="63475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 smtClean="0">
                <a:latin typeface="+mj-lt"/>
              </a:rPr>
              <a:t>Η αγορά είναι έτοιμη με την επίσημη υποστήριξη της Κυβέρνησης σε:</a:t>
            </a:r>
          </a:p>
          <a:p>
            <a:pPr marL="285750" indent="-285750">
              <a:buFontTx/>
              <a:buChar char="-"/>
            </a:pPr>
            <a:r>
              <a:rPr lang="el-GR" sz="1600" b="1" dirty="0" smtClean="0">
                <a:latin typeface="+mj-lt"/>
              </a:rPr>
              <a:t>Δανία &amp; Ολλανδία</a:t>
            </a:r>
            <a:r>
              <a:rPr lang="el-GR" sz="1600" dirty="0" smtClean="0">
                <a:latin typeface="+mj-lt"/>
              </a:rPr>
              <a:t>: Ήδη σε εφαρμογή εδώ και λίγα χρόνια σε εθνικές μεταφορές</a:t>
            </a:r>
          </a:p>
          <a:p>
            <a:pPr marL="285750" indent="-285750">
              <a:buFontTx/>
              <a:buChar char="-"/>
            </a:pPr>
            <a:r>
              <a:rPr lang="el-GR" sz="1600" b="1" dirty="0" smtClean="0">
                <a:latin typeface="+mj-lt"/>
              </a:rPr>
              <a:t>Γαλλία &amp; Ισπανία</a:t>
            </a:r>
            <a:r>
              <a:rPr lang="el-GR" sz="1600" dirty="0" smtClean="0">
                <a:latin typeface="+mj-lt"/>
              </a:rPr>
              <a:t>: δυνατότητα διασυνοριακής εφαρμογής από τις 19 Ιανουαρίου 2017. Συνεχώς αυξανόμενο το ενδιαφέρον της αγοράς για την χρήση </a:t>
            </a:r>
            <a:r>
              <a:rPr lang="en-US" sz="1600" dirty="0" smtClean="0">
                <a:latin typeface="+mj-lt"/>
              </a:rPr>
              <a:t>e-CMR </a:t>
            </a:r>
            <a:endParaRPr lang="el-GR" sz="1600" dirty="0" smtClean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l-GR" sz="1600" b="1" dirty="0" smtClean="0">
                <a:latin typeface="+mj-lt"/>
              </a:rPr>
              <a:t>Βέλγιο</a:t>
            </a:r>
            <a:r>
              <a:rPr lang="el-GR" sz="1600" dirty="0" smtClean="0">
                <a:latin typeface="+mj-lt"/>
              </a:rPr>
              <a:t>: επίσημη ανακοίνωση εθνικού πιλοτικού προγράμματος </a:t>
            </a:r>
            <a:r>
              <a:rPr lang="en-US" sz="1600" dirty="0" smtClean="0">
                <a:latin typeface="+mj-lt"/>
              </a:rPr>
              <a:t>e-CMR</a:t>
            </a:r>
            <a:endParaRPr lang="en-US" sz="1600" dirty="0">
              <a:latin typeface="+mj-lt"/>
            </a:endParaRPr>
          </a:p>
          <a:p>
            <a:r>
              <a:rPr lang="el-GR" sz="1600" dirty="0" smtClean="0">
                <a:latin typeface="+mj-lt"/>
              </a:rPr>
              <a:t>	Αναμένεται επέκταση του πιλοτικού μεταξύ των Κάτω Χωρών</a:t>
            </a:r>
            <a:endParaRPr lang="en-US" sz="1600" dirty="0" smtClean="0">
              <a:latin typeface="+mj-lt"/>
            </a:endParaRPr>
          </a:p>
          <a:p>
            <a:pPr marL="285750" indent="-285750">
              <a:buFontTx/>
              <a:buChar char="-"/>
            </a:pPr>
            <a:r>
              <a:rPr lang="el-GR" sz="1600" b="1" dirty="0" smtClean="0">
                <a:latin typeface="+mj-lt"/>
              </a:rPr>
              <a:t>Ελβετία</a:t>
            </a:r>
            <a:r>
              <a:rPr lang="el-GR" sz="1600" dirty="0">
                <a:latin typeface="+mj-lt"/>
              </a:rPr>
              <a:t>: οι Τελωνειακές αρχές εξετάζουν την χρήση του </a:t>
            </a:r>
            <a:r>
              <a:rPr lang="en-US" sz="1600" dirty="0" smtClean="0">
                <a:latin typeface="+mj-lt"/>
              </a:rPr>
              <a:t>e-CMR</a:t>
            </a:r>
          </a:p>
          <a:p>
            <a:pPr marL="285750" indent="-285750">
              <a:buFontTx/>
              <a:buChar char="-"/>
            </a:pPr>
            <a:r>
              <a:rPr lang="el-GR" sz="1600" b="1" dirty="0" smtClean="0">
                <a:latin typeface="+mj-lt"/>
              </a:rPr>
              <a:t>Ελλάδα</a:t>
            </a:r>
            <a:r>
              <a:rPr lang="el-GR" sz="1600" dirty="0" smtClean="0">
                <a:latin typeface="+mj-lt"/>
              </a:rPr>
              <a:t>: Επίσημη ανακοίνωση της έναρξης εθνικού πιλοτικού στις 22 Ιουνίου 2017 με την υποστήριξη του Υπουργείου Υποδομών &amp; Μεταφορών. Ολοκλήρωση εθνικού πιλοτικού έως τις 31 Ιουλίου 2018.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1431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60"/>
            <a:ext cx="6550778" cy="36656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3048" y="3210937"/>
            <a:ext cx="6529009" cy="36470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61116"/>
            <a:ext cx="5563523" cy="30968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722" y="0"/>
            <a:ext cx="5716278" cy="3193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941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18" t="21369" r="16352" b="17011"/>
          <a:stretch/>
        </p:blipFill>
        <p:spPr bwMode="auto">
          <a:xfrm>
            <a:off x="147782" y="1953814"/>
            <a:ext cx="5177447" cy="4635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0385" y="2382791"/>
            <a:ext cx="1291936" cy="5536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0106" y="2273751"/>
            <a:ext cx="866417" cy="7717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t="30685" b="28774"/>
          <a:stretch/>
        </p:blipFill>
        <p:spPr>
          <a:xfrm>
            <a:off x="6095999" y="2429849"/>
            <a:ext cx="1130877" cy="28573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/>
          <a:srcRect t="13423" b="16461"/>
          <a:stretch/>
        </p:blipFill>
        <p:spPr>
          <a:xfrm>
            <a:off x="9328638" y="2420159"/>
            <a:ext cx="1847435" cy="43626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8"/>
          <a:srcRect t="14454" b="10987"/>
          <a:stretch/>
        </p:blipFill>
        <p:spPr>
          <a:xfrm>
            <a:off x="8621872" y="2445397"/>
            <a:ext cx="551272" cy="41102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/>
          <a:srcRect t="25185" b="35798"/>
          <a:stretch/>
        </p:blipFill>
        <p:spPr>
          <a:xfrm>
            <a:off x="147782" y="5961195"/>
            <a:ext cx="2838450" cy="628073"/>
          </a:xfrm>
          <a:prstGeom prst="rect">
            <a:avLst/>
          </a:prstGeom>
        </p:spPr>
      </p:pic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5566003" y="2679336"/>
            <a:ext cx="6460519" cy="37838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 smtClean="0">
              <a:latin typeface="+mj-lt"/>
            </a:endParaRPr>
          </a:p>
          <a:p>
            <a:pPr marL="0" indent="0">
              <a:buNone/>
            </a:pPr>
            <a:r>
              <a:rPr lang="el-GR" sz="2000" b="1" dirty="0" smtClean="0">
                <a:solidFill>
                  <a:srgbClr val="0070C0"/>
                </a:solidFill>
                <a:latin typeface="+mj-lt"/>
              </a:rPr>
              <a:t>Μελλοντικά πιλοτικά στα πλαίσια του </a:t>
            </a:r>
            <a:r>
              <a:rPr lang="en-US" sz="2000" b="1" dirty="0" smtClean="0">
                <a:solidFill>
                  <a:srgbClr val="0070C0"/>
                </a:solidFill>
                <a:latin typeface="+mj-lt"/>
              </a:rPr>
              <a:t>AEOLIX</a:t>
            </a:r>
          </a:p>
          <a:p>
            <a:pPr>
              <a:buFontTx/>
              <a:buChar char="-"/>
            </a:pPr>
            <a:r>
              <a:rPr lang="el-GR" sz="2000" dirty="0" smtClean="0">
                <a:latin typeface="+mj-lt"/>
              </a:rPr>
              <a:t>Συμμετοχή </a:t>
            </a:r>
            <a:r>
              <a:rPr lang="en-US" sz="2000" dirty="0" smtClean="0">
                <a:latin typeface="+mj-lt"/>
              </a:rPr>
              <a:t>IRU</a:t>
            </a:r>
            <a:r>
              <a:rPr lang="el-GR" sz="2000" dirty="0" smtClean="0">
                <a:latin typeface="+mj-lt"/>
              </a:rPr>
              <a:t> &amp; 5 Μελών της σε εθνικό επίπεδο</a:t>
            </a:r>
            <a:endParaRPr lang="en-US" sz="2000" dirty="0" smtClean="0">
              <a:latin typeface="+mj-lt"/>
            </a:endParaRPr>
          </a:p>
          <a:p>
            <a:pPr marL="0" indent="0">
              <a:buNone/>
            </a:pPr>
            <a:r>
              <a:rPr lang="el-GR" sz="2000" dirty="0" smtClean="0">
                <a:latin typeface="+mj-lt"/>
              </a:rPr>
              <a:t>-   Εφαρμογή διασυνοριακών πιλοτικών</a:t>
            </a:r>
            <a:r>
              <a:rPr lang="en-US" sz="2000" dirty="0" smtClean="0">
                <a:latin typeface="+mj-lt"/>
              </a:rPr>
              <a:t> </a:t>
            </a:r>
            <a:r>
              <a:rPr lang="el-GR" sz="2000" dirty="0" smtClean="0">
                <a:latin typeface="+mj-lt"/>
              </a:rPr>
              <a:t>προγραμμάτων           </a:t>
            </a:r>
            <a:r>
              <a:rPr lang="en-US" sz="2000" dirty="0" smtClean="0">
                <a:latin typeface="+mj-lt"/>
              </a:rPr>
              <a:t>e-CMR </a:t>
            </a:r>
          </a:p>
          <a:p>
            <a:pPr marL="0" indent="0">
              <a:buNone/>
            </a:pPr>
            <a:r>
              <a:rPr lang="el-GR" sz="2000" dirty="0" smtClean="0">
                <a:latin typeface="+mj-lt"/>
              </a:rPr>
              <a:t>- Εκπαίδευση συμμετεχόντων στην χρήση του </a:t>
            </a:r>
            <a:r>
              <a:rPr lang="en-US" sz="2000" dirty="0" smtClean="0">
                <a:latin typeface="+mj-lt"/>
              </a:rPr>
              <a:t>e-CMR</a:t>
            </a:r>
          </a:p>
          <a:p>
            <a:pPr marL="0" indent="0">
              <a:buNone/>
            </a:pPr>
            <a:r>
              <a:rPr lang="el-GR" sz="2000" dirty="0" smtClean="0">
                <a:latin typeface="+mj-lt"/>
              </a:rPr>
              <a:t>- Διεξαγωγή έρευνας αγοράς για την δυναμική του</a:t>
            </a:r>
            <a:r>
              <a:rPr lang="en-US" sz="2000" dirty="0" smtClean="0">
                <a:latin typeface="+mj-lt"/>
              </a:rPr>
              <a:t> e-CMR </a:t>
            </a:r>
          </a:p>
          <a:p>
            <a:pPr>
              <a:buFontTx/>
              <a:buChar char="-"/>
            </a:pPr>
            <a:r>
              <a:rPr lang="en-US" sz="2000" dirty="0" smtClean="0">
                <a:latin typeface="+mj-lt"/>
              </a:rPr>
              <a:t>M</a:t>
            </a:r>
            <a:r>
              <a:rPr lang="el-GR" sz="2000" dirty="0" smtClean="0">
                <a:latin typeface="+mj-lt"/>
              </a:rPr>
              <a:t>ελέτη ανταλλαγής δεδομένων</a:t>
            </a:r>
          </a:p>
          <a:p>
            <a:pPr>
              <a:buFontTx/>
              <a:buChar char="-"/>
            </a:pPr>
            <a:r>
              <a:rPr lang="el-GR" sz="2000" dirty="0" smtClean="0">
                <a:latin typeface="+mj-lt"/>
              </a:rPr>
              <a:t>Ανάλυση νομικών &amp; ασφαλιστικών θεμάτων που σχετίζονται με την εφαρμογή του </a:t>
            </a:r>
            <a:r>
              <a:rPr lang="en-US" sz="2000" dirty="0" smtClean="0">
                <a:latin typeface="+mj-lt"/>
              </a:rPr>
              <a:t>e-CMR </a:t>
            </a:r>
          </a:p>
          <a:p>
            <a:pPr marL="0" indent="0">
              <a:buNone/>
            </a:pPr>
            <a:endParaRPr lang="en-US" sz="2000" dirty="0">
              <a:latin typeface="+mj-lt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8"/>
            <a:ext cx="12192000" cy="223934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505856" y="6383165"/>
            <a:ext cx="150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</a:t>
            </a:r>
            <a:endParaRPr lang="fr-BE" sz="1200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44" y="6283038"/>
            <a:ext cx="670993" cy="477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1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8843" y="1708031"/>
            <a:ext cx="11768741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b="1" dirty="0" smtClean="0">
                <a:solidFill>
                  <a:srgbClr val="0070C0"/>
                </a:solidFill>
                <a:latin typeface="+mj-lt"/>
                <a:cs typeface="Arial"/>
              </a:rPr>
              <a:t>Οφέλη για την αγορά</a:t>
            </a:r>
            <a:r>
              <a:rPr lang="en-US" sz="2800" b="1" dirty="0" smtClean="0">
                <a:solidFill>
                  <a:srgbClr val="0070C0"/>
                </a:solidFill>
                <a:latin typeface="+mj-lt"/>
                <a:cs typeface="Arial"/>
              </a:rPr>
              <a:t> </a:t>
            </a:r>
            <a:r>
              <a:rPr lang="el-GR" sz="2400" b="1" dirty="0" smtClean="0">
                <a:solidFill>
                  <a:srgbClr val="0070C0"/>
                </a:solidFill>
                <a:latin typeface="+mj-lt"/>
                <a:cs typeface="Arial"/>
              </a:rPr>
              <a:t>	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  <a:cs typeface="Arial"/>
              </a:rPr>
              <a:t>							(1/2)</a:t>
            </a:r>
          </a:p>
          <a:p>
            <a:endParaRPr lang="en-US" b="1" dirty="0" smtClean="0">
              <a:solidFill>
                <a:srgbClr val="0070C0"/>
              </a:solidFill>
              <a:latin typeface="+mj-lt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l-GR" b="1" dirty="0" smtClean="0">
                <a:latin typeface="+mj-lt"/>
              </a:rPr>
              <a:t>Μείωση Λειτουργικού Κόστους</a:t>
            </a:r>
            <a:endParaRPr lang="en-US" b="1" dirty="0" smtClean="0">
              <a:latin typeface="+mj-lt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dirty="0" smtClean="0">
                <a:latin typeface="+mj-lt"/>
              </a:rPr>
              <a:t>Τα </a:t>
            </a:r>
            <a:r>
              <a:rPr lang="el-GR" dirty="0">
                <a:latin typeface="+mj-lt"/>
              </a:rPr>
              <a:t>έξοδα διεκπεραίωσης μπορεί να είναι έως και </a:t>
            </a:r>
            <a:r>
              <a:rPr lang="el-GR" dirty="0" smtClean="0">
                <a:latin typeface="+mj-lt"/>
              </a:rPr>
              <a:t>3-4 </a:t>
            </a:r>
            <a:r>
              <a:rPr lang="el-GR" dirty="0">
                <a:latin typeface="+mj-lt"/>
              </a:rPr>
              <a:t>φορές χαμηλότερα </a:t>
            </a:r>
            <a:endParaRPr lang="el-GR" dirty="0" smtClean="0">
              <a:latin typeface="+mj-lt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dirty="0" smtClean="0">
                <a:latin typeface="+mj-lt"/>
              </a:rPr>
              <a:t>Ταχύτερες διοικητικές διαδικασίες (περιορισμένη καταγραφή δεδομένων, μηδενική χρήση χαρτιού, χωρίς φαξ/σαρωτές/ανταλλαγή αλληλογραφίας, καθόλου αρχιοθέτηση κλπ)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dirty="0" smtClean="0">
                <a:latin typeface="+mj-lt"/>
              </a:rPr>
              <a:t>Ταχύτερη τιμολόγηση</a:t>
            </a:r>
            <a:endParaRPr lang="el-GR" dirty="0">
              <a:latin typeface="+mj-lt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dirty="0" smtClean="0">
                <a:latin typeface="+mj-lt"/>
              </a:rPr>
              <a:t>Ελαχιστοποίηση </a:t>
            </a:r>
            <a:r>
              <a:rPr lang="el-GR" dirty="0">
                <a:latin typeface="+mj-lt"/>
              </a:rPr>
              <a:t>των αποκλίσεων παράδοσης/ παραλαβής </a:t>
            </a:r>
          </a:p>
          <a:p>
            <a:pPr lvl="2"/>
            <a:endParaRPr lang="en-US" b="1" dirty="0" smtClean="0">
              <a:latin typeface="+mj-lt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pPr lvl="1"/>
            <a:endParaRPr lang="en-US" dirty="0" smtClean="0">
              <a:latin typeface="+mj-lt"/>
            </a:endParaRPr>
          </a:p>
          <a:p>
            <a:endParaRPr lang="el-G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/>
            </a:endParaRPr>
          </a:p>
          <a:p>
            <a:endParaRPr lang="el-GR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cs typeface="Arial"/>
            </a:endParaRPr>
          </a:p>
          <a:p>
            <a:r>
              <a:rPr lang="el-GR" dirty="0">
                <a:latin typeface="+mj-lt"/>
                <a:cs typeface="Arial"/>
              </a:rPr>
              <a:t>	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8"/>
            <a:ext cx="9868619" cy="181260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26436" y="3961860"/>
            <a:ext cx="10366203" cy="9074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0070C0"/>
                </a:solidFill>
              </a:rPr>
              <a:t>E</a:t>
            </a:r>
            <a:r>
              <a:rPr lang="el-GR" sz="2800" b="1" dirty="0" smtClean="0">
                <a:solidFill>
                  <a:srgbClr val="0070C0"/>
                </a:solidFill>
              </a:rPr>
              <a:t>ξοικονόμηση σε Χρόνο και </a:t>
            </a:r>
            <a:r>
              <a:rPr lang="en-US" sz="2800" b="1" dirty="0" smtClean="0">
                <a:solidFill>
                  <a:srgbClr val="0070C0"/>
                </a:solidFill>
              </a:rPr>
              <a:t>X</a:t>
            </a:r>
            <a:r>
              <a:rPr lang="el-GR" sz="2800" b="1" dirty="0" smtClean="0">
                <a:solidFill>
                  <a:srgbClr val="0070C0"/>
                </a:solidFill>
              </a:rPr>
              <a:t>ρήμα με την χρήση του </a:t>
            </a:r>
            <a:r>
              <a:rPr lang="en-US" sz="2800" b="1" dirty="0" smtClean="0">
                <a:solidFill>
                  <a:srgbClr val="0070C0"/>
                </a:solidFill>
              </a:rPr>
              <a:t>e-CMR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89" y="4678617"/>
            <a:ext cx="8627220" cy="18594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44" y="6283038"/>
            <a:ext cx="670993" cy="4772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505856" y="6383165"/>
            <a:ext cx="150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</a:t>
            </a:r>
            <a:endParaRPr lang="fr-BE" sz="1200" dirty="0"/>
          </a:p>
        </p:txBody>
      </p:sp>
    </p:spTree>
    <p:extLst>
      <p:ext uri="{BB962C8B-B14F-4D97-AF65-F5344CB8AC3E}">
        <p14:creationId xmlns:p14="http://schemas.microsoft.com/office/powerpoint/2010/main" val="30114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1822" y="2171342"/>
            <a:ext cx="11757521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  <a:latin typeface="+mj-lt"/>
                <a:cs typeface="Arial"/>
              </a:rPr>
              <a:t>Οφέλη για την αγορά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  <a:cs typeface="Arial"/>
              </a:rPr>
              <a:t> 								(</a:t>
            </a:r>
            <a:r>
              <a:rPr lang="el-GR" sz="2400" b="1" dirty="0" smtClean="0">
                <a:solidFill>
                  <a:srgbClr val="0070C0"/>
                </a:solidFill>
                <a:latin typeface="+mj-lt"/>
                <a:cs typeface="Arial"/>
              </a:rPr>
              <a:t>2</a:t>
            </a:r>
            <a:r>
              <a:rPr lang="en-US" sz="2400" b="1" dirty="0" smtClean="0">
                <a:solidFill>
                  <a:srgbClr val="0070C0"/>
                </a:solidFill>
                <a:latin typeface="+mj-lt"/>
                <a:cs typeface="Arial"/>
              </a:rPr>
              <a:t>/2)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l-GR" sz="1600" b="1" dirty="0" smtClean="0">
                <a:latin typeface="+mj-lt"/>
              </a:rPr>
              <a:t>Διαφάνεια και ιχνηλασιμότητα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sz="1600" dirty="0" smtClean="0">
                <a:latin typeface="+mj-lt"/>
              </a:rPr>
              <a:t>Ακρίβεια </a:t>
            </a:r>
            <a:r>
              <a:rPr lang="el-GR" sz="1600" dirty="0">
                <a:latin typeface="+mj-lt"/>
              </a:rPr>
              <a:t>δεδομένων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sz="1600" dirty="0" smtClean="0">
                <a:latin typeface="+mj-lt"/>
              </a:rPr>
              <a:t>Έλεγχος </a:t>
            </a:r>
            <a:r>
              <a:rPr lang="el-GR" sz="1600" dirty="0">
                <a:latin typeface="+mj-lt"/>
              </a:rPr>
              <a:t>και παρακολούθηση </a:t>
            </a:r>
            <a:r>
              <a:rPr lang="el-GR" sz="1600" dirty="0" smtClean="0">
                <a:latin typeface="+mj-lt"/>
              </a:rPr>
              <a:t>της αποστολής</a:t>
            </a:r>
            <a:endParaRPr lang="el-GR" sz="1600" dirty="0">
              <a:latin typeface="+mj-lt"/>
            </a:endParaRP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sz="1600" dirty="0" smtClean="0">
                <a:latin typeface="+mj-lt"/>
              </a:rPr>
              <a:t>Ελαχιστοποίηση </a:t>
            </a:r>
            <a:r>
              <a:rPr lang="el-GR" sz="1600" dirty="0">
                <a:latin typeface="+mj-lt"/>
              </a:rPr>
              <a:t>του παράγοντα ανθρώπινου λάθους και παραποίησης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sz="1600" dirty="0" smtClean="0">
                <a:latin typeface="+mj-lt"/>
              </a:rPr>
              <a:t>Αναγνώριση </a:t>
            </a:r>
            <a:r>
              <a:rPr lang="el-GR" sz="1600" dirty="0">
                <a:latin typeface="+mj-lt"/>
              </a:rPr>
              <a:t>των μερών και επικύρωση υπογραφής </a:t>
            </a:r>
          </a:p>
          <a:p>
            <a:pPr marL="1200150" lvl="2" indent="-285750">
              <a:buFont typeface="Courier New" panose="02070309020205020404" pitchFamily="49" charset="0"/>
              <a:buChar char="o"/>
            </a:pPr>
            <a:r>
              <a:rPr lang="el-GR" sz="1600" dirty="0" smtClean="0">
                <a:latin typeface="+mj-lt"/>
              </a:rPr>
              <a:t>Πρόσβαση </a:t>
            </a:r>
            <a:r>
              <a:rPr lang="el-GR" sz="1600" dirty="0">
                <a:latin typeface="+mj-lt"/>
              </a:rPr>
              <a:t>σε πραγματικό χρόνο στις πληροφορίες και τα στοιχεία παραλαβής και </a:t>
            </a:r>
            <a:r>
              <a:rPr lang="el-GR" sz="1600" dirty="0" smtClean="0">
                <a:latin typeface="+mj-lt"/>
              </a:rPr>
              <a:t>παράδοσης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l-GR" sz="1600" dirty="0" smtClean="0"/>
              <a:t>Ενσωμάτωση με υπηρεσίες τελωνειακών διαδικασιών και υποβολής δηλώσεων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l-GR" sz="1600" dirty="0" smtClean="0"/>
              <a:t>Ενσωμάτωση με άλλες υπηρεσίες, πχ. Συστήματα διαχείρισης στόλου</a:t>
            </a: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l-GR" sz="1600" dirty="0" smtClean="0"/>
              <a:t>Ενίσχυση της Οδικής Ασφάλειας, πχ. Μέσω της σύνδεσης του με το </a:t>
            </a:r>
            <a:r>
              <a:rPr lang="en-US" sz="1600" dirty="0" smtClean="0"/>
              <a:t>e</a:t>
            </a:r>
            <a:r>
              <a:rPr lang="el-GR" sz="1600" dirty="0" smtClean="0"/>
              <a:t>-</a:t>
            </a:r>
            <a:r>
              <a:rPr lang="en-US" sz="1600" dirty="0" smtClean="0"/>
              <a:t>Call (</a:t>
            </a:r>
            <a:r>
              <a:rPr lang="el-GR" sz="1600" dirty="0" smtClean="0"/>
              <a:t>σύστημα αυτόματης ειδοποίησης σε περίπτωση τροχαίου ατυχήματος)</a:t>
            </a:r>
            <a:endParaRPr lang="en-US" sz="1600" dirty="0" smtClean="0">
              <a:latin typeface="+mj-lt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l-GR" sz="1600" b="1" dirty="0" smtClean="0">
                <a:latin typeface="+mj-lt"/>
              </a:rPr>
              <a:t>Βελτίωση της αποτελεσματικότητας της Εφοδιαστικής Αλυσίδας =&gt; ενίσχυση της οικονομικής ανταγωνιστικότητας των εμπλεκόμενων</a:t>
            </a:r>
            <a:endParaRPr lang="en-US" sz="1600" b="1" dirty="0">
              <a:latin typeface="+mj-lt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l-GR" sz="1600" b="1" dirty="0" smtClean="0">
                <a:latin typeface="+mj-lt"/>
              </a:rPr>
              <a:t>Βιώσιμη Ανάπτυξη</a:t>
            </a:r>
            <a:r>
              <a:rPr lang="el-GR" dirty="0">
                <a:latin typeface="+mj-lt"/>
                <a:cs typeface="Arial"/>
              </a:rPr>
              <a:t>	</a:t>
            </a:r>
            <a:endParaRPr lang="el-GR" dirty="0" smtClean="0">
              <a:latin typeface="+mj-lt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el-GR" sz="1600" b="1" dirty="0" smtClean="0">
                <a:latin typeface="+mj-lt"/>
                <a:cs typeface="Arial"/>
              </a:rPr>
              <a:t>Περιορισμός της παράνομης ενδομεταφοράς (</a:t>
            </a:r>
            <a:r>
              <a:rPr lang="en-US" sz="1600" b="1" dirty="0" err="1" smtClean="0">
                <a:latin typeface="+mj-lt"/>
                <a:cs typeface="Arial"/>
              </a:rPr>
              <a:t>cabotage</a:t>
            </a:r>
            <a:r>
              <a:rPr lang="en-US" sz="1600" b="1" dirty="0" smtClean="0">
                <a:latin typeface="+mj-lt"/>
                <a:cs typeface="Arial"/>
              </a:rPr>
              <a:t>)</a:t>
            </a:r>
            <a:endParaRPr lang="el-GR" sz="1600" b="1" dirty="0">
              <a:latin typeface="+mj-lt"/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8"/>
            <a:ext cx="12192000" cy="223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3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628" y="1998799"/>
            <a:ext cx="5739614" cy="743353"/>
          </a:xfrm>
          <a:noFill/>
        </p:spPr>
        <p:txBody>
          <a:bodyPr>
            <a:normAutofit/>
          </a:bodyPr>
          <a:lstStyle/>
          <a:p>
            <a:r>
              <a:rPr lang="el-GR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/>
              </a:rPr>
              <a:t>Το εθνικό πιλοτικό πρόγραμμα σε αριθμούς</a:t>
            </a:r>
            <a:endParaRPr 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7"/>
            <a:ext cx="12192000" cy="223934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82" y="2931900"/>
            <a:ext cx="769098" cy="511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53" y="3774015"/>
            <a:ext cx="360000" cy="696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38" y="4776344"/>
            <a:ext cx="418877" cy="74550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28" y="5802659"/>
            <a:ext cx="776296" cy="776296"/>
          </a:xfrm>
          <a:prstGeom prst="rect">
            <a:avLst/>
          </a:prstGeom>
        </p:spPr>
      </p:pic>
      <p:sp>
        <p:nvSpPr>
          <p:cNvPr id="18" name="Pentagon 17"/>
          <p:cNvSpPr/>
          <p:nvPr/>
        </p:nvSpPr>
        <p:spPr>
          <a:xfrm>
            <a:off x="1923691" y="2927925"/>
            <a:ext cx="5331124" cy="526161"/>
          </a:xfrm>
          <a:prstGeom prst="homePlat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400" dirty="0" smtClean="0">
                <a:latin typeface="+mj-lt"/>
              </a:rPr>
              <a:t>Συμμετέχοντες</a:t>
            </a:r>
            <a:endParaRPr lang="el-GR" sz="2400" dirty="0">
              <a:latin typeface="+mj-lt"/>
            </a:endParaRPr>
          </a:p>
        </p:txBody>
      </p:sp>
      <p:sp>
        <p:nvSpPr>
          <p:cNvPr id="19" name="Pentagon 18"/>
          <p:cNvSpPr/>
          <p:nvPr/>
        </p:nvSpPr>
        <p:spPr>
          <a:xfrm>
            <a:off x="1923691" y="3908146"/>
            <a:ext cx="5331124" cy="515774"/>
          </a:xfrm>
          <a:prstGeom prst="homePlat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400" dirty="0" smtClean="0">
                <a:latin typeface="+mj-lt"/>
              </a:rPr>
              <a:t>Διάρκεια</a:t>
            </a:r>
            <a:endParaRPr lang="el-GR" sz="2400" dirty="0">
              <a:latin typeface="+mj-lt"/>
            </a:endParaRPr>
          </a:p>
        </p:txBody>
      </p:sp>
      <p:sp>
        <p:nvSpPr>
          <p:cNvPr id="20" name="Pentagon 19"/>
          <p:cNvSpPr/>
          <p:nvPr/>
        </p:nvSpPr>
        <p:spPr>
          <a:xfrm>
            <a:off x="1923691" y="4888365"/>
            <a:ext cx="5331124" cy="633479"/>
          </a:xfrm>
          <a:prstGeom prst="homePlat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400" dirty="0" smtClean="0">
                <a:latin typeface="+mj-lt"/>
              </a:rPr>
              <a:t>Αριθμός πιλοτικών εφαρμογών</a:t>
            </a:r>
            <a:endParaRPr lang="el-GR" sz="2400" dirty="0">
              <a:latin typeface="+mj-lt"/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1923691" y="5868586"/>
            <a:ext cx="5331124" cy="515774"/>
          </a:xfrm>
          <a:prstGeom prst="homePlat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l-GR" sz="2400" dirty="0" smtClean="0">
                <a:latin typeface="+mj-lt"/>
              </a:rPr>
              <a:t>Γεωγραφική Κάλυψη</a:t>
            </a:r>
            <a:endParaRPr lang="el-GR" sz="2400" dirty="0"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53337" y="2742152"/>
            <a:ext cx="4681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l-GR" sz="2000" dirty="0" smtClean="0">
                <a:latin typeface="+mj-lt"/>
              </a:rPr>
              <a:t>από τις μεγαλύτερες εταιρείες στον χώρο της εφοδιαστικής αλυσίδας</a:t>
            </a:r>
            <a:endParaRPr lang="el-GR" sz="2000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39061" y="3894643"/>
            <a:ext cx="46810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Έως 6 μήνες</a:t>
            </a:r>
            <a:endParaRPr lang="el-GR" sz="2400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39060" y="4798708"/>
            <a:ext cx="36890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Έως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400 </a:t>
            </a:r>
            <a:r>
              <a:rPr lang="el-GR" sz="2400" dirty="0" smtClean="0">
                <a:latin typeface="+mj-lt"/>
              </a:rPr>
              <a:t>πιλοτικές υποβολές</a:t>
            </a:r>
            <a:r>
              <a:rPr lang="el-G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400" dirty="0" smtClean="0">
                <a:latin typeface="+mj-lt"/>
              </a:rPr>
              <a:t> e-CMR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l-G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39060" y="5868586"/>
            <a:ext cx="46810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 smtClean="0">
                <a:latin typeface="+mj-lt"/>
              </a:rPr>
              <a:t>Εντός ελληνικής επικράτειας</a:t>
            </a:r>
            <a:endParaRPr lang="el-G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085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893" y="426953"/>
            <a:ext cx="738092" cy="654116"/>
          </a:xfrm>
          <a:prstGeom prst="rect">
            <a:avLst/>
          </a:prstGeom>
        </p:spPr>
      </p:pic>
      <p:sp>
        <p:nvSpPr>
          <p:cNvPr id="69" name="Title 1"/>
          <p:cNvSpPr txBox="1">
            <a:spLocks/>
          </p:cNvSpPr>
          <p:nvPr/>
        </p:nvSpPr>
        <p:spPr>
          <a:xfrm>
            <a:off x="361894" y="329078"/>
            <a:ext cx="7509620" cy="84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 smtClean="0"/>
              <a:t>Digital Transport Documents</a:t>
            </a:r>
            <a:endParaRPr lang="en-US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-913850" y="2200763"/>
            <a:ext cx="9869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 smtClean="0">
                <a:solidFill>
                  <a:srgbClr val="0070C0"/>
                </a:solidFill>
                <a:latin typeface="+mj-lt"/>
              </a:rPr>
              <a:t>Κατηγορίες Προκλήσεων που θα πρέπει να εξεταστούν</a:t>
            </a:r>
            <a:endParaRPr lang="en-US" sz="24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4597" y="2662428"/>
            <a:ext cx="7378847" cy="3720737"/>
          </a:xfrm>
          <a:prstGeom prst="rect">
            <a:avLst/>
          </a:prstGeom>
        </p:spPr>
      </p:pic>
      <p:cxnSp>
        <p:nvCxnSpPr>
          <p:cNvPr id="56" name="Straight Connector 55"/>
          <p:cNvCxnSpPr/>
          <p:nvPr/>
        </p:nvCxnSpPr>
        <p:spPr>
          <a:xfrm>
            <a:off x="157018" y="6263129"/>
            <a:ext cx="11877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444" y="6283038"/>
            <a:ext cx="670993" cy="47725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505856" y="6383165"/>
            <a:ext cx="15040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Source: </a:t>
            </a:r>
            <a:endParaRPr lang="fr-BE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8"/>
            <a:ext cx="12192000" cy="223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00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0" y="542688"/>
            <a:ext cx="3635896" cy="864096"/>
          </a:xfrm>
          <a:prstGeom prst="homePlat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b="1" dirty="0">
                <a:solidFill>
                  <a:prstClr val="white"/>
                </a:solidFill>
              </a:rPr>
              <a:t>ΑΝΤΑΓΩΝΙΣΤΙΚΟΤΗΤΑ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0" y="1553796"/>
            <a:ext cx="3635896" cy="864096"/>
          </a:xfrm>
          <a:prstGeom prst="homePlat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b="1" dirty="0">
                <a:solidFill>
                  <a:prstClr val="white"/>
                </a:solidFill>
              </a:rPr>
              <a:t>ΒΙΩΣΙΜΟΤΗΤΑ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0" y="2564904"/>
            <a:ext cx="3635896" cy="864096"/>
          </a:xfrm>
          <a:prstGeom prst="homePlate">
            <a:avLst/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b="1" dirty="0">
                <a:solidFill>
                  <a:prstClr val="white"/>
                </a:solidFill>
              </a:rPr>
              <a:t>ΑΕΙΦΟΡΟΣ ΑΝΑΠΤΥΞΗ</a:t>
            </a:r>
            <a:endParaRPr lang="en-US" sz="2400" b="1" dirty="0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1223" y="5395737"/>
            <a:ext cx="55715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prstClr val="white"/>
                </a:solidFill>
              </a:rPr>
              <a:t>O </a:t>
            </a:r>
            <a:r>
              <a:rPr lang="el-GR" sz="2800" b="1" dirty="0">
                <a:solidFill>
                  <a:prstClr val="white"/>
                </a:solidFill>
              </a:rPr>
              <a:t>καλύτερος δρόμος είναι αυτός που εμείς οι ίδιοι δημιουργούμε</a:t>
            </a:r>
            <a:endParaRPr lang="en-US" sz="28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81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7"/>
            <a:ext cx="12192000" cy="22393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25" y="2181294"/>
            <a:ext cx="6113286" cy="456609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001774" y="2932981"/>
            <a:ext cx="504070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  <a:p>
            <a:r>
              <a:rPr lang="el-GR" dirty="0" smtClean="0">
                <a:latin typeface="+mj-lt"/>
              </a:rPr>
              <a:t>Λίστα δράσεων ΟΗΕ ως το 2030 για τους Στόχους Βιώσιμης Ανάπτυξης</a:t>
            </a:r>
          </a:p>
          <a:p>
            <a:endParaRPr lang="en-US" dirty="0" smtClean="0">
              <a:latin typeface="+mj-lt"/>
            </a:endParaRPr>
          </a:p>
          <a:p>
            <a:r>
              <a:rPr lang="el-GR" dirty="0" smtClean="0">
                <a:latin typeface="+mj-lt"/>
              </a:rPr>
              <a:t>Το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e-CMR</a:t>
            </a:r>
            <a:r>
              <a:rPr lang="en-US" dirty="0" smtClean="0">
                <a:latin typeface="+mj-lt"/>
              </a:rPr>
              <a:t> </a:t>
            </a:r>
            <a:r>
              <a:rPr lang="el-GR" dirty="0" smtClean="0">
                <a:latin typeface="+mj-lt"/>
              </a:rPr>
              <a:t>ως εργαλείο για την διευκόλυνση του εμπορίου συνεισφέρει στην οικονομική ανάπτυξη και στον μετασχηματισμό της αγοράς</a:t>
            </a:r>
          </a:p>
          <a:p>
            <a:endParaRPr lang="en-US" dirty="0">
              <a:latin typeface="+mj-lt"/>
            </a:endParaRPr>
          </a:p>
          <a:p>
            <a:r>
              <a:rPr lang="el-GR" dirty="0" smtClean="0">
                <a:latin typeface="+mj-lt"/>
              </a:rPr>
              <a:t>Συνεργασία Δημοσίου με Ιδιωτικό τομέα για την επίτευξη της Βιωσιμότητας</a:t>
            </a:r>
            <a:endParaRPr lang="en-US" dirty="0">
              <a:latin typeface="+mj-lt"/>
            </a:endParaRPr>
          </a:p>
          <a:p>
            <a:endParaRPr lang="en-US" dirty="0" smtClean="0">
              <a:latin typeface="+mj-lt"/>
            </a:endParaRPr>
          </a:p>
          <a:p>
            <a:endParaRPr lang="en-US" dirty="0" smtClean="0">
              <a:latin typeface="+mj-lt"/>
            </a:endParaRPr>
          </a:p>
        </p:txBody>
      </p:sp>
      <p:sp>
        <p:nvSpPr>
          <p:cNvPr id="10" name="Isosceles Triangle 9"/>
          <p:cNvSpPr/>
          <p:nvPr/>
        </p:nvSpPr>
        <p:spPr>
          <a:xfrm rot="16200000" flipH="1" flipV="1">
            <a:off x="6809321" y="3325833"/>
            <a:ext cx="192783" cy="15875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rgbClr val="CAB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 rot="16200000" flipH="1" flipV="1">
            <a:off x="6802965" y="4171190"/>
            <a:ext cx="192783" cy="15875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rgbClr val="CAB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 rot="16200000" flipH="1" flipV="1">
            <a:off x="6809320" y="5322815"/>
            <a:ext cx="192783" cy="158754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solidFill>
              <a:srgbClr val="CAB7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51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351" y="4834122"/>
            <a:ext cx="7313763" cy="200132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" y="3687792"/>
            <a:ext cx="4721488" cy="314765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560" y="43576"/>
            <a:ext cx="7090554" cy="4731143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850" y="60384"/>
            <a:ext cx="3142890" cy="471433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73" y="60384"/>
            <a:ext cx="4283518" cy="3640347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782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225" y="5342200"/>
            <a:ext cx="9276625" cy="1363400"/>
          </a:xfrm>
          <a:noFill/>
        </p:spPr>
        <p:txBody>
          <a:bodyPr>
            <a:normAutofit/>
          </a:bodyPr>
          <a:lstStyle/>
          <a:p>
            <a:pPr algn="ctr"/>
            <a:r>
              <a:rPr lang="el-GR" dirty="0" smtClean="0">
                <a:solidFill>
                  <a:srgbClr val="0070C0"/>
                </a:solidFill>
                <a:cs typeface="Arial"/>
              </a:rPr>
              <a:t>Σας ευχαριστώ για την προσοχή σας!</a:t>
            </a:r>
            <a:endParaRPr lang="en-US" dirty="0">
              <a:solidFill>
                <a:srgbClr val="0070C0"/>
              </a:solidFill>
              <a:cs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37"/>
            <a:ext cx="12192000" cy="2239348"/>
          </a:xfrm>
          <a:prstGeom prst="rect">
            <a:avLst/>
          </a:prstGeom>
        </p:spPr>
      </p:pic>
      <p:pic>
        <p:nvPicPr>
          <p:cNvPr id="5" name="Picture 4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7" y="292678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66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2019</TotalTime>
  <Words>443</Words>
  <Application>Microsoft Office PowerPoint</Application>
  <PresentationFormat>Widescreen</PresentationFormat>
  <Paragraphs>126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Η αγορά εξελίσσεται...   ...ο ρόλος μας αλλάζει</vt:lpstr>
      <vt:lpstr>Πριν...</vt:lpstr>
      <vt:lpstr>Πριν...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Το εθνικό πιλοτικό πρόγραμμα σε αριθμούς</vt:lpstr>
      <vt:lpstr>PowerPoint Presentation</vt:lpstr>
      <vt:lpstr>PowerPoint Presentation</vt:lpstr>
      <vt:lpstr>PowerPoint Presentation</vt:lpstr>
      <vt:lpstr>PowerPoint Presentation</vt:lpstr>
      <vt:lpstr>Σας ευχαριστώ για την προσοχή σας!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DELL-I5</dc:creator>
  <cp:lastModifiedBy>DELL-I5</cp:lastModifiedBy>
  <cp:revision>107</cp:revision>
  <cp:lastPrinted>2018-06-18T13:22:18Z</cp:lastPrinted>
  <dcterms:created xsi:type="dcterms:W3CDTF">2017-09-06T04:14:35Z</dcterms:created>
  <dcterms:modified xsi:type="dcterms:W3CDTF">2018-06-18T13:23:32Z</dcterms:modified>
</cp:coreProperties>
</file>