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89" r:id="rId3"/>
    <p:sldId id="313" r:id="rId4"/>
    <p:sldId id="314" r:id="rId5"/>
    <p:sldId id="337" r:id="rId6"/>
    <p:sldId id="338" r:id="rId7"/>
    <p:sldId id="341" r:id="rId8"/>
    <p:sldId id="343" r:id="rId9"/>
    <p:sldId id="344" r:id="rId10"/>
    <p:sldId id="345" r:id="rId11"/>
    <p:sldId id="346" r:id="rId12"/>
    <p:sldId id="347" r:id="rId13"/>
    <p:sldId id="348" r:id="rId14"/>
    <p:sldId id="349" r:id="rId15"/>
    <p:sldId id="351" r:id="rId16"/>
    <p:sldId id="362" r:id="rId17"/>
    <p:sldId id="365" r:id="rId18"/>
    <p:sldId id="366" r:id="rId19"/>
    <p:sldId id="387" r:id="rId20"/>
    <p:sldId id="368" r:id="rId21"/>
    <p:sldId id="375" r:id="rId22"/>
    <p:sldId id="377" r:id="rId23"/>
    <p:sldId id="378" r:id="rId24"/>
    <p:sldId id="380" r:id="rId25"/>
    <p:sldId id="381" r:id="rId26"/>
    <p:sldId id="382" r:id="rId27"/>
    <p:sldId id="383" r:id="rId28"/>
    <p:sldId id="384" r:id="rId29"/>
    <p:sldId id="385" r:id="rId30"/>
    <p:sldId id="386" r:id="rId31"/>
    <p:sldId id="364" r:id="rId32"/>
    <p:sldId id="390" r:id="rId33"/>
    <p:sldId id="294" r:id="rId34"/>
    <p:sldId id="318" r:id="rId35"/>
    <p:sldId id="336" r:id="rId36"/>
    <p:sldId id="353" r:id="rId37"/>
    <p:sldId id="374" r:id="rId3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 snapToGrid="0" showGuides="1">
      <p:cViewPr varScale="1">
        <p:scale>
          <a:sx n="108" d="100"/>
          <a:sy n="108" d="100"/>
        </p:scale>
        <p:origin x="173" y="82"/>
      </p:cViewPr>
      <p:guideLst>
        <p:guide orient="horz" pos="4320"/>
        <p:guide pos="2880"/>
        <p:guide orient="horz"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131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A42EB-BFB4-4341-8EDB-78EB3976C365}" type="datetimeFigureOut">
              <a:rPr lang="el-GR" smtClean="0"/>
              <a:pPr/>
              <a:t>20/6/2018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4C64-E885-48E0-968A-CA81B05AE76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9646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A42EB-BFB4-4341-8EDB-78EB3976C365}" type="datetimeFigureOut">
              <a:rPr lang="el-GR" smtClean="0"/>
              <a:pPr/>
              <a:t>20/6/2018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4C64-E885-48E0-968A-CA81B05AE76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7144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7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A42EB-BFB4-4341-8EDB-78EB3976C365}" type="datetimeFigureOut">
              <a:rPr lang="el-GR" smtClean="0"/>
              <a:pPr/>
              <a:t>20/6/2018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4C64-E885-48E0-968A-CA81B05AE76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0049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A42EB-BFB4-4341-8EDB-78EB3976C365}" type="datetimeFigureOut">
              <a:rPr lang="el-GR" smtClean="0"/>
              <a:pPr/>
              <a:t>20/6/2018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4C64-E885-48E0-968A-CA81B05AE76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624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5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5" y="1878806"/>
            <a:ext cx="3887391" cy="2763441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A42EB-BFB4-4341-8EDB-78EB3976C365}" type="datetimeFigureOut">
              <a:rPr lang="el-GR" smtClean="0"/>
              <a:pPr/>
              <a:t>20/6/2018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4C64-E885-48E0-968A-CA81B05AE76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2426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A42EB-BFB4-4341-8EDB-78EB3976C365}" type="datetimeFigureOut">
              <a:rPr lang="el-GR" smtClean="0"/>
              <a:pPr/>
              <a:t>20/6/2018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4C64-E885-48E0-968A-CA81B05AE76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238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A42EB-BFB4-4341-8EDB-78EB3976C365}" type="datetimeFigureOut">
              <a:rPr lang="el-GR" smtClean="0"/>
              <a:pPr/>
              <a:t>20/6/2018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4C64-E885-48E0-968A-CA81B05AE76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5481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A42EB-BFB4-4341-8EDB-78EB3976C365}" type="datetimeFigureOut">
              <a:rPr lang="el-GR" smtClean="0"/>
              <a:pPr/>
              <a:t>20/6/2018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4C64-E885-48E0-968A-CA81B05AE76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6325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A42EB-BFB4-4341-8EDB-78EB3976C365}" type="datetimeFigureOut">
              <a:rPr lang="el-GR" smtClean="0"/>
              <a:pPr/>
              <a:t>20/6/2018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4C64-E885-48E0-968A-CA81B05AE76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108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A42EB-BFB4-4341-8EDB-78EB3976C365}" type="datetimeFigureOut">
              <a:rPr lang="el-GR" smtClean="0"/>
              <a:pPr/>
              <a:t>20/6/2018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4C64-E885-48E0-968A-CA81B05AE76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5252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5" y="273846"/>
            <a:ext cx="5800725" cy="4358879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A42EB-BFB4-4341-8EDB-78EB3976C365}" type="datetimeFigureOut">
              <a:rPr lang="el-GR" smtClean="0"/>
              <a:pPr/>
              <a:t>20/6/2018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4C64-E885-48E0-968A-CA81B05AE76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4418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A42EB-BFB4-4341-8EDB-78EB3976C365}" type="datetimeFigureOut">
              <a:rPr lang="el-GR" smtClean="0"/>
              <a:pPr/>
              <a:t>20/6/2018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44C64-E885-48E0-968A-CA81B05AE76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7693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2">
            <a:extLst>
              <a:ext uri="{FF2B5EF4-FFF2-40B4-BE49-F238E27FC236}">
                <a16:creationId xmlns="" xmlns:a16="http://schemas.microsoft.com/office/drawing/2014/main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66"/>
          <a:stretch>
            <a:fillRect/>
          </a:stretch>
        </p:blipFill>
        <p:spPr>
          <a:xfrm>
            <a:off x="0" y="899886"/>
            <a:ext cx="9144000" cy="42436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C4EA07E-2917-444A-A5BC-09B1F746C043}"/>
              </a:ext>
            </a:extLst>
          </p:cNvPr>
          <p:cNvSpPr txBox="1"/>
          <p:nvPr/>
        </p:nvSpPr>
        <p:spPr>
          <a:xfrm>
            <a:off x="0" y="1060269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l-G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Τέταρτη Βιομηχανική Επανάσταση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endParaRPr lang="el-G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Ψηφιακή Οικονομία και η Εξωστρέφεια μετά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l-G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="" xmlns:a16="http://schemas.microsoft.com/office/drawing/2014/main" id="{7C4EA07E-2917-444A-A5BC-09B1F746C043}"/>
              </a:ext>
            </a:extLst>
          </p:cNvPr>
          <p:cNvSpPr txBox="1"/>
          <p:nvPr/>
        </p:nvSpPr>
        <p:spPr>
          <a:xfrm>
            <a:off x="-234479" y="3230155"/>
            <a:ext cx="95889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Εισηγητής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2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Λακασάς</a:t>
            </a:r>
            <a:r>
              <a:rPr lang="el-GR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Δημήτριος</a:t>
            </a:r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CEO</a:t>
            </a:r>
            <a:r>
              <a:rPr lang="el-G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OLYMPIA ELECTRONICS</a:t>
            </a:r>
            <a:endParaRPr lang="el-G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03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Εικόνα" descr="fourth-industrial-revolution-hud-banner-fourth-industrial-revolution-futuristic-hud-background-world-map-blockchain-1109837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2"/>
            <a:ext cx="9150924" cy="4056017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02"/>
            <a:ext cx="9144000" cy="48483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1" y="41976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l-GR" sz="2800" b="1" dirty="0" smtClean="0">
                <a:solidFill>
                  <a:schemeClr val="bg1"/>
                </a:solidFill>
              </a:rPr>
              <a:t>Τι είναι η τέταρτη βιομηχανική επανάσταση</a:t>
            </a:r>
            <a:endParaRPr lang="el-GR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="" xmlns:a16="http://schemas.microsoft.com/office/drawing/2014/main" id="{E98BC2CA-6E13-403B-B640-B3C428B82F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4075612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="" xmlns:a16="http://schemas.microsoft.com/office/drawing/2014/main" id="{EAF3B131-24C9-4176-931D-C28DA33D5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02"/>
            <a:ext cx="9144000" cy="4848301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85DE616D-9B2A-4CA7-889D-92434C932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216136"/>
            <a:ext cx="79651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αλλαγές του κόσμου είναι ραγδαίες!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47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="" xmlns:a16="http://schemas.microsoft.com/office/drawing/2014/main" id="{15E636DC-3B87-4D6A-BA60-EF238E7D3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4076415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017580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0"/>
            <a:ext cx="9144000" cy="6362703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446" y="3622271"/>
            <a:ext cx="796512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υπολογιστές γίνονται καλύτεροι στην κατανόηση του κόσμου.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Φέτος, ένας υπολογιστής χτύπησε το καλύτερο παίκτη στον κόσμο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 </a:t>
            </a: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στρατηγικό επιτραπέζιο παιχνίδι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</a:t>
            </a: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χρόνια νωρίτερα από το αναμενόμενο.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- Εικόνα" descr="business_innova-20170228193622-800x500_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286250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017580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0"/>
            <a:ext cx="9144000" cy="6362703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208" y="3616090"/>
            <a:ext cx="796512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Τέταρτη Βιομηχανική επανάσταση είναι εδώ!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ρομποτική, η τεχνητή νοημοσύνη, το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 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των πραγμάτων, </a:t>
            </a:r>
            <a:b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</a:t>
            </a:r>
            <a:r>
              <a:rPr lang="el-GR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βιοεπιστήμες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η κωδικοποίηση του χρήματος, οι αλλαγές στον τραπεζικό τομέα  αλλάζουν τις κοινωνικές ισορροπίες.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- Εικόνα" descr="iStock_87614919_LARGE-1600x8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4077730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017580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0"/>
            <a:ext cx="9144000" cy="6362703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84" y="3750444"/>
            <a:ext cx="796512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προηγούμενο κύμα ψηφιακής παγκοσμιοποίησης έβγαλε 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 την φτώχια εκατοντάδες εκατομμύρια ανθρώπων στις 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χώρες χαμηλού κόστους εργασίας.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- Εικόνα" descr="apoxwroun-apo-tin-ellada-oi-40rides-epistimones.w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"/>
            <a:ext cx="9169109" cy="4071551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017580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0"/>
            <a:ext cx="9144000" cy="6362703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446" y="3783200"/>
            <a:ext cx="796512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Όσοι επιμένουν στην εξαντλημένη ρητορική του 20</a:t>
            </a:r>
            <a:r>
              <a:rPr lang="el-GR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ου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αιώνα 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Θα βλέπουν τους καλύτερους να φεύγουν και τις επενδύσεις 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να ελαχιστοποιούνται.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- Εικόνα" descr="a-supervised-surgery-performed-byt-the-smart-tissue-autonomous-robot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4065373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E6A633FF-37B9-41BF-B15F-14D563C73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02"/>
            <a:ext cx="9144000" cy="4848301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017580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83" y="4157533"/>
            <a:ext cx="79651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ιατρικά ρομπότ αλλάζουν την πραγματικότητα στην ιατρική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τη ζωή των ανθρώπων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- Εικόνα" descr="EDUCATION-tex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9144000" cy="4567961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017580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0"/>
            <a:ext cx="9144000" cy="6362703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53259"/>
            <a:ext cx="898748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αλλαγές στην παιδεία είναι συγκλονιστικές.</a:t>
            </a:r>
            <a:endParaRPr lang="en-US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Μπορεί κάποιος από Ινδονησία να παρακολουθεί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μαθήματα στο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ενώ σε πολλές χώρες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παιδιά μαθαίνουν κώδικα προγραμματισμού.  </a:t>
            </a:r>
            <a:endParaRPr lang="en-US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- Εικόνα" descr="bank-trust-department-572a85035f9b58c34c8defa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85"/>
            <a:ext cx="9144000" cy="4807464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E6A633FF-37B9-41BF-B15F-14D563C73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02"/>
            <a:ext cx="9144000" cy="4848301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017580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" y="4152893"/>
            <a:ext cx="898748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Στα αεροδρόμια και στις τράπεζες θέσεις εργασίας χάνονται 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καθημερινά με την αυτοματοποίηση   </a:t>
            </a:r>
            <a:endParaRPr lang="en-US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- Εικόνα" descr="helpde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574286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E6A633FF-37B9-41BF-B15F-14D563C73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02"/>
            <a:ext cx="9144000" cy="4848301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017580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" y="4109644"/>
            <a:ext cx="859206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ταυτόχρονη διερμηνεία από μηχανές αλλάζουν την επικοινωνία</a:t>
            </a:r>
            <a:b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στις επιχειρήσεις, στον τουρισμό και στις μεταξύ μας σχέσεις.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- Εικόνα" descr="171120-beginning-farm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017580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0"/>
            <a:ext cx="9144000" cy="6362703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43062"/>
            <a:ext cx="859206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Στον αγροτικό τομέα οι χώρες που εκτοξεύονται χρησιμοποιούν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εξαιρετικά προηγμένη τεχνολογία εξασφαλίζοντας επάρκεια τροφίμων 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ισχυροποιώντας τις εξαγωγές   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- Εικόνα" descr="xri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9144000" cy="457567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E6A633FF-37B9-41BF-B15F-14D563C73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02"/>
            <a:ext cx="9144000" cy="4848301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243256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" y="4196142"/>
            <a:ext cx="85920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χρήμα κωδικοποιείται με απρόβλεπτες εξελίξεις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- Εικόνα" descr="airbnb-casas-para-av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9154638" cy="4120979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243256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90056"/>
            <a:ext cx="9144000" cy="7233560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50651"/>
            <a:ext cx="849321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«συνεργατική οικονομία» η «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econnomy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οικονομία με το κομμάτι αλλάζουν την αγορά εργασίας. Η Α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irbnb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επηρεάζει το εισόδημα ατόμων, </a:t>
            </a:r>
            <a:b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Beat 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αλλάζει τη λογική των ταξί  ενώ η </a:t>
            </a:r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Uber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έχει μεγαλύτερο τζίρο </a:t>
            </a:r>
            <a:b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 το διπλάσιο της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Hertz 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της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Avis </a:t>
            </a:r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μαζί!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- Εικόνα" descr="plDS8aKmsnimFG3WmL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9144000" cy="4331091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E6A633FF-37B9-41BF-B15F-14D563C73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02"/>
            <a:ext cx="9144000" cy="4848301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243256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" y="4098861"/>
            <a:ext cx="84932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Εθνικό σχέδιο ψηφιακής πρωτοπορίας σημαίνει  κίνητρο επιστροφής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για όσους έφυγαν και ελπίδα για όσους παλεύουν εδώ.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Εικόνα" descr="human-vs-robot-09-1.jpg"/>
          <p:cNvPicPr>
            <a:picLocks noChangeAspect="1"/>
          </p:cNvPicPr>
          <p:nvPr/>
        </p:nvPicPr>
        <p:blipFill>
          <a:blip r:embed="rId2" cstate="print"/>
          <a:srcRect t="13689"/>
          <a:stretch>
            <a:fillRect/>
          </a:stretch>
        </p:blipFill>
        <p:spPr>
          <a:xfrm>
            <a:off x="-1" y="0"/>
            <a:ext cx="9133259" cy="466725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0"/>
            <a:ext cx="9144000" cy="6362703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3722804"/>
            <a:ext cx="965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l-GR" sz="1400" dirty="0" smtClean="0">
                <a:solidFill>
                  <a:schemeClr val="bg1"/>
                </a:solidFill>
              </a:rPr>
              <a:t>Οι τεχνολογίες που απαρτίζουν την τέταρτη βιομηχανική επανάσταση  </a:t>
            </a:r>
            <a:br>
              <a:rPr lang="el-GR" sz="1400" dirty="0" smtClean="0">
                <a:solidFill>
                  <a:schemeClr val="bg1"/>
                </a:solidFill>
              </a:rPr>
            </a:br>
            <a:r>
              <a:rPr lang="el-GR" sz="1400" dirty="0" smtClean="0">
                <a:solidFill>
                  <a:schemeClr val="bg1"/>
                </a:solidFill>
              </a:rPr>
              <a:t>(ρομποτική, </a:t>
            </a:r>
            <a:r>
              <a:rPr lang="en-US" sz="1400" dirty="0" smtClean="0">
                <a:solidFill>
                  <a:schemeClr val="bg1"/>
                </a:solidFill>
              </a:rPr>
              <a:t>drones, </a:t>
            </a:r>
            <a:r>
              <a:rPr lang="en-US" sz="1400" dirty="0" err="1" smtClean="0">
                <a:solidFill>
                  <a:schemeClr val="bg1"/>
                </a:solidFill>
              </a:rPr>
              <a:t>blockchain</a:t>
            </a:r>
            <a:r>
              <a:rPr lang="en-US" sz="1400" dirty="0" smtClean="0">
                <a:solidFill>
                  <a:schemeClr val="bg1"/>
                </a:solidFill>
              </a:rPr>
              <a:t>, Augmented  Reality, Virtual Reality, Artificial Intelligence, </a:t>
            </a:r>
            <a:r>
              <a:rPr lang="el-GR" sz="1400" dirty="0" smtClean="0">
                <a:solidFill>
                  <a:schemeClr val="bg1"/>
                </a:solidFill>
              </a:rPr>
              <a:t/>
            </a:r>
            <a:br>
              <a:rPr lang="el-GR" sz="1400" dirty="0" smtClean="0">
                <a:solidFill>
                  <a:schemeClr val="bg1"/>
                </a:solidFill>
              </a:rPr>
            </a:br>
            <a:r>
              <a:rPr lang="el-GR" sz="1400" dirty="0" smtClean="0">
                <a:solidFill>
                  <a:schemeClr val="bg1"/>
                </a:solidFill>
              </a:rPr>
              <a:t>Διαστημικές τεχνολογίες,  </a:t>
            </a:r>
            <a:r>
              <a:rPr lang="en-US" sz="1400" dirty="0" smtClean="0">
                <a:solidFill>
                  <a:schemeClr val="bg1"/>
                </a:solidFill>
              </a:rPr>
              <a:t>Gig economy, Platform economy, </a:t>
            </a:r>
            <a:r>
              <a:rPr lang="el-GR" sz="1400" dirty="0" smtClean="0">
                <a:solidFill>
                  <a:schemeClr val="bg1"/>
                </a:solidFill>
              </a:rPr>
              <a:t>Κβαντικοί  υπολογιστές,  3</a:t>
            </a:r>
            <a:r>
              <a:rPr lang="en-US" sz="1400" dirty="0" smtClean="0">
                <a:solidFill>
                  <a:schemeClr val="bg1"/>
                </a:solidFill>
              </a:rPr>
              <a:t>D PRINTING,  </a:t>
            </a:r>
            <a:r>
              <a:rPr lang="el-GR" sz="1400" dirty="0" smtClean="0">
                <a:solidFill>
                  <a:schemeClr val="bg1"/>
                </a:solidFill>
              </a:rPr>
              <a:t/>
            </a:r>
            <a:br>
              <a:rPr lang="el-GR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Internet of Things,  Digital energy, Digital health, Digital transformation, </a:t>
            </a:r>
            <a:r>
              <a:rPr lang="el-GR" sz="1400" dirty="0" smtClean="0">
                <a:solidFill>
                  <a:schemeClr val="bg1"/>
                </a:solidFill>
              </a:rPr>
              <a:t>βιοτεχνολογία, </a:t>
            </a:r>
            <a:r>
              <a:rPr lang="en-US" sz="1400" dirty="0" err="1" smtClean="0">
                <a:solidFill>
                  <a:schemeClr val="bg1"/>
                </a:solidFill>
              </a:rPr>
              <a:t>neurotechnology</a:t>
            </a:r>
            <a:r>
              <a:rPr lang="en-US" sz="1400" dirty="0" smtClean="0">
                <a:solidFill>
                  <a:schemeClr val="bg1"/>
                </a:solidFill>
              </a:rPr>
              <a:t>. </a:t>
            </a:r>
            <a:endParaRPr lang="el-G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Bioethiqu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3624" cy="455295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411922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l-GR" sz="2800" b="1" dirty="0" smtClean="0">
                <a:solidFill>
                  <a:schemeClr val="bg1"/>
                </a:solidFill>
              </a:rPr>
              <a:t>Βιοηθική και 4</a:t>
            </a:r>
            <a:r>
              <a:rPr lang="el-GR" sz="2800" b="1" baseline="30000" dirty="0" smtClean="0">
                <a:solidFill>
                  <a:schemeClr val="bg1"/>
                </a:solidFill>
              </a:rPr>
              <a:t>η</a:t>
            </a:r>
            <a:r>
              <a:rPr lang="el-GR" sz="2800" b="1" dirty="0" smtClean="0">
                <a:solidFill>
                  <a:schemeClr val="bg1"/>
                </a:solidFill>
              </a:rPr>
              <a:t> βιομηχανική επανάσταση </a:t>
            </a:r>
            <a:endParaRPr lang="el-GR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- Εικόνα" descr="earth_fu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411480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411922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l-GR" sz="2800" b="1" dirty="0" smtClean="0">
                <a:solidFill>
                  <a:schemeClr val="bg1"/>
                </a:solidFill>
              </a:rPr>
              <a:t>Περιβάλλον και 4</a:t>
            </a:r>
            <a:r>
              <a:rPr lang="el-GR" sz="2800" b="1" baseline="30000" dirty="0" smtClean="0">
                <a:solidFill>
                  <a:schemeClr val="bg1"/>
                </a:solidFill>
              </a:rPr>
              <a:t>η</a:t>
            </a:r>
            <a:r>
              <a:rPr lang="el-GR" sz="2800" b="1" dirty="0" smtClean="0">
                <a:solidFill>
                  <a:schemeClr val="bg1"/>
                </a:solidFill>
              </a:rPr>
              <a:t> βιομηχανική επανάσταση </a:t>
            </a:r>
            <a:endParaRPr lang="el-GR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behavioral-economics-and-big-da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" y="2"/>
            <a:ext cx="9141671" cy="4543425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-304800" y="4158729"/>
            <a:ext cx="967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2400" b="1" dirty="0" smtClean="0">
                <a:solidFill>
                  <a:schemeClr val="bg1"/>
                </a:solidFill>
              </a:rPr>
              <a:t>Machine to machine communication 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- Εικόνα" descr="Global-Growth-16.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9144000" cy="420052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0"/>
            <a:ext cx="9144000" cy="6362703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3732828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l-GR" sz="2000" b="1" dirty="0" smtClean="0">
                <a:solidFill>
                  <a:schemeClr val="bg1"/>
                </a:solidFill>
              </a:rPr>
              <a:t>Υπανάπτυκτες, αναπτυσσόμενες και ανεπτυγμένες χώρες</a:t>
            </a:r>
            <a:br>
              <a:rPr lang="el-GR" sz="2000" b="1" dirty="0" smtClean="0">
                <a:solidFill>
                  <a:schemeClr val="bg1"/>
                </a:solidFill>
              </a:rPr>
            </a:br>
            <a:r>
              <a:rPr lang="el-GR" sz="2000" b="1" dirty="0" smtClean="0">
                <a:solidFill>
                  <a:schemeClr val="bg1"/>
                </a:solidFill>
              </a:rPr>
              <a:t> και πως προβλέπεται να επηρεαστούν από την </a:t>
            </a:r>
            <a:br>
              <a:rPr lang="el-GR" sz="2000" b="1" dirty="0" smtClean="0">
                <a:solidFill>
                  <a:schemeClr val="bg1"/>
                </a:solidFill>
              </a:rPr>
            </a:br>
            <a:r>
              <a:rPr lang="el-GR" sz="2000" b="1" dirty="0" smtClean="0">
                <a:solidFill>
                  <a:schemeClr val="bg1"/>
                </a:solidFill>
              </a:rPr>
              <a:t>τέταρτη βιομηχανική επανάσταση </a:t>
            </a:r>
            <a:endParaRPr lang="el-GR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1471669-robot_9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9144000" cy="4143375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4066656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l-GR" sz="2400" b="1" dirty="0" smtClean="0">
                <a:solidFill>
                  <a:schemeClr val="bg1"/>
                </a:solidFill>
              </a:rPr>
              <a:t>Είμαστε έτοιμοι στην Ελλάδα για την τέταρτη </a:t>
            </a:r>
            <a:br>
              <a:rPr lang="el-GR" sz="2400" b="1" dirty="0" smtClean="0">
                <a:solidFill>
                  <a:schemeClr val="bg1"/>
                </a:solidFill>
              </a:rPr>
            </a:br>
            <a:r>
              <a:rPr lang="el-GR" sz="2400" b="1" dirty="0" smtClean="0">
                <a:solidFill>
                  <a:schemeClr val="bg1"/>
                </a:solidFill>
              </a:rPr>
              <a:t>βιομηχανική επανάσταση ; 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Εικόνα" descr="Dollarphotoclub_65676998_o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09778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4197285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l-GR" sz="2400" b="1" dirty="0" smtClean="0">
                <a:solidFill>
                  <a:schemeClr val="bg1"/>
                </a:solidFill>
              </a:rPr>
              <a:t>Σοφή διαχείριση της γνώσης 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brain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88685"/>
            <a:ext cx="9144000" cy="4835071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4066656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2400" b="1" dirty="0" err="1" smtClean="0">
                <a:solidFill>
                  <a:schemeClr val="bg1"/>
                </a:solidFill>
              </a:rPr>
              <a:t>Neuropolitics</a:t>
            </a:r>
            <a:r>
              <a:rPr lang="en-US" sz="2400" b="1" dirty="0" smtClean="0">
                <a:solidFill>
                  <a:schemeClr val="bg1"/>
                </a:solidFill>
              </a:rPr>
              <a:t>, </a:t>
            </a:r>
            <a:r>
              <a:rPr lang="en-US" sz="2400" b="1" dirty="0" err="1" smtClean="0">
                <a:solidFill>
                  <a:schemeClr val="bg1"/>
                </a:solidFill>
              </a:rPr>
              <a:t>Neuromarketing</a:t>
            </a:r>
            <a:r>
              <a:rPr lang="en-US" sz="2400" b="1" dirty="0" smtClean="0">
                <a:solidFill>
                  <a:schemeClr val="bg1"/>
                </a:solidFill>
              </a:rPr>
              <a:t>, </a:t>
            </a:r>
            <a:r>
              <a:rPr lang="en-US" sz="2400" b="1" dirty="0" err="1" smtClean="0">
                <a:solidFill>
                  <a:schemeClr val="bg1"/>
                </a:solidFill>
              </a:rPr>
              <a:t>neuroleadership</a:t>
            </a:r>
            <a:r>
              <a:rPr lang="en-US" sz="2400" b="1" dirty="0" smtClean="0">
                <a:solidFill>
                  <a:schemeClr val="bg1"/>
                </a:solidFill>
              </a:rPr>
              <a:t>, </a:t>
            </a:r>
            <a:r>
              <a:rPr lang="el-GR" sz="2400" b="1" dirty="0" smtClean="0">
                <a:solidFill>
                  <a:schemeClr val="bg1"/>
                </a:solidFill>
              </a:rPr>
              <a:t/>
            </a:r>
            <a:br>
              <a:rPr lang="el-GR" sz="2400" b="1" dirty="0" smtClean="0">
                <a:solidFill>
                  <a:schemeClr val="bg1"/>
                </a:solidFill>
              </a:rPr>
            </a:br>
            <a:r>
              <a:rPr lang="en-US" sz="2400" b="1" dirty="0" err="1" smtClean="0">
                <a:solidFill>
                  <a:schemeClr val="bg1"/>
                </a:solidFill>
              </a:rPr>
              <a:t>neuro</a:t>
            </a:r>
            <a:r>
              <a:rPr lang="en-US" sz="2400" b="1" dirty="0" smtClean="0">
                <a:solidFill>
                  <a:schemeClr val="bg1"/>
                </a:solidFill>
              </a:rPr>
              <a:t>-human resource management  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anime crowd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4114800"/>
          </a:xfrm>
          <a:prstGeom prst="rect">
            <a:avLst/>
          </a:prstGeom>
        </p:spPr>
      </p:pic>
      <p:pic>
        <p:nvPicPr>
          <p:cNvPr id="6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0"/>
            <a:ext cx="9144000" cy="6362703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3589501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l-GR" sz="2400" b="1" dirty="0" smtClean="0">
                <a:solidFill>
                  <a:schemeClr val="bg1"/>
                </a:solidFill>
              </a:rPr>
              <a:t>Νέα ψυχολογία των μαζών. </a:t>
            </a:r>
            <a:br>
              <a:rPr lang="el-GR" sz="2400" b="1" dirty="0" smtClean="0">
                <a:solidFill>
                  <a:schemeClr val="bg1"/>
                </a:solidFill>
              </a:rPr>
            </a:br>
            <a:r>
              <a:rPr lang="el-GR" sz="2400" b="1" dirty="0" smtClean="0">
                <a:solidFill>
                  <a:schemeClr val="bg1"/>
                </a:solidFill>
              </a:rPr>
              <a:t>Υπάρχει κίνδυνος για νέο ψηφιακό </a:t>
            </a:r>
            <a:r>
              <a:rPr lang="el-GR" sz="2400" b="1" dirty="0" err="1" smtClean="0">
                <a:solidFill>
                  <a:schemeClr val="bg1"/>
                </a:solidFill>
              </a:rPr>
              <a:t>γκεμπελισμό</a:t>
            </a:r>
            <a:r>
              <a:rPr lang="el-GR" sz="2400" b="1" dirty="0" smtClean="0">
                <a:solidFill>
                  <a:schemeClr val="bg1"/>
                </a:solidFill>
              </a:rPr>
              <a:t> ;  </a:t>
            </a:r>
          </a:p>
          <a:p>
            <a:pPr algn="ctr" fontAlgn="base"/>
            <a:r>
              <a:rPr lang="el-GR" sz="2400" b="1" dirty="0" smtClean="0">
                <a:solidFill>
                  <a:schemeClr val="bg1"/>
                </a:solidFill>
              </a:rPr>
              <a:t>ψηφιακή </a:t>
            </a:r>
            <a:r>
              <a:rPr lang="el-GR" sz="2400" b="1" dirty="0" err="1" smtClean="0">
                <a:solidFill>
                  <a:schemeClr val="bg1"/>
                </a:solidFill>
              </a:rPr>
              <a:t>αλγοριθμοποίηση</a:t>
            </a:r>
            <a:r>
              <a:rPr lang="el-GR" sz="2400" b="1" dirty="0" smtClean="0">
                <a:solidFill>
                  <a:schemeClr val="bg1"/>
                </a:solidFill>
              </a:rPr>
              <a:t> των μαζών 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- Εικόνα" descr="google-facebook-new1-1920.p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9144000" cy="4181475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4161906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l-GR" sz="2400" b="1" dirty="0" smtClean="0">
                <a:solidFill>
                  <a:schemeClr val="bg1"/>
                </a:solidFill>
              </a:rPr>
              <a:t>Ολιγοψώνια </a:t>
            </a:r>
            <a:r>
              <a:rPr lang="en-US" sz="2400" b="1" dirty="0" smtClean="0">
                <a:solidFill>
                  <a:schemeClr val="bg1"/>
                </a:solidFill>
              </a:rPr>
              <a:t>GOOGLE, FACEBOOK, AMAZON </a:t>
            </a:r>
            <a:r>
              <a:rPr lang="el-GR" sz="2400" b="1" dirty="0" smtClean="0">
                <a:solidFill>
                  <a:schemeClr val="bg1"/>
                </a:solidFill>
              </a:rPr>
              <a:t>κ.α. 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720_156360_aa5ef04357-b03ca8018362f2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59210" cy="413385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4045790"/>
            <a:ext cx="8458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l-GR" sz="2500" b="1" dirty="0" smtClean="0">
                <a:solidFill>
                  <a:schemeClr val="bg1"/>
                </a:solidFill>
              </a:rPr>
              <a:t>Παραγωγή και </a:t>
            </a:r>
            <a:r>
              <a:rPr lang="el-GR" sz="2500" b="1" dirty="0" err="1" smtClean="0">
                <a:solidFill>
                  <a:schemeClr val="bg1"/>
                </a:solidFill>
              </a:rPr>
              <a:t>logistics</a:t>
            </a:r>
            <a:r>
              <a:rPr lang="el-GR" sz="2500" b="1" dirty="0" smtClean="0">
                <a:solidFill>
                  <a:schemeClr val="bg1"/>
                </a:solidFill>
              </a:rPr>
              <a:t> δίπλα στα</a:t>
            </a:r>
            <a:br>
              <a:rPr lang="el-GR" sz="2500" b="1" dirty="0" smtClean="0">
                <a:solidFill>
                  <a:schemeClr val="bg1"/>
                </a:solidFill>
              </a:rPr>
            </a:br>
            <a:r>
              <a:rPr lang="el-GR" sz="2500" b="1" dirty="0" smtClean="0">
                <a:solidFill>
                  <a:schemeClr val="bg1"/>
                </a:solidFill>
              </a:rPr>
              <a:t> μεγάλα αστικά καταναλωτικά κέντρα </a:t>
            </a:r>
            <a:endParaRPr lang="el-GR" sz="2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4161904"/>
            <a:ext cx="8458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l-GR" sz="2500" b="1" dirty="0" smtClean="0">
                <a:solidFill>
                  <a:schemeClr val="bg1"/>
                </a:solidFill>
              </a:rPr>
              <a:t>Θα φορολογηθούν τα </a:t>
            </a:r>
            <a:r>
              <a:rPr lang="el-GR" sz="2500" b="1" dirty="0" err="1" smtClean="0">
                <a:solidFill>
                  <a:schemeClr val="bg1"/>
                </a:solidFill>
              </a:rPr>
              <a:t>robots</a:t>
            </a:r>
            <a:r>
              <a:rPr lang="el-GR" sz="2500" b="1" dirty="0" smtClean="0">
                <a:solidFill>
                  <a:schemeClr val="bg1"/>
                </a:solidFill>
              </a:rPr>
              <a:t> στην παραγωγή ; </a:t>
            </a:r>
            <a:endParaRPr lang="el-GR" sz="2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5 - Εικόνα" descr="221705-robo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" y="0"/>
            <a:ext cx="9050575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- Εικόνα" descr="Ellada-Plithismos_aftodioikis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4679156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0"/>
            <a:ext cx="9144000" cy="6362703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-342900" y="3715139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l-GR" sz="2400" b="1" dirty="0" smtClean="0">
                <a:solidFill>
                  <a:schemeClr val="bg1"/>
                </a:solidFill>
              </a:rPr>
              <a:t>Τέταρτη βιομηχανική επανάσταση και δημογραφικό.    </a:t>
            </a:r>
            <a:br>
              <a:rPr lang="el-GR" sz="2400" b="1" dirty="0" smtClean="0">
                <a:solidFill>
                  <a:schemeClr val="bg1"/>
                </a:solidFill>
              </a:rPr>
            </a:br>
            <a:r>
              <a:rPr lang="el-GR" sz="2400" b="1" dirty="0" smtClean="0">
                <a:solidFill>
                  <a:schemeClr val="bg1"/>
                </a:solidFill>
              </a:rPr>
              <a:t>Πως προβλέπεται να επηρεαστούν οι </a:t>
            </a:r>
            <a:r>
              <a:rPr lang="el-GR" sz="2400" b="1" dirty="0" err="1" smtClean="0">
                <a:solidFill>
                  <a:schemeClr val="bg1"/>
                </a:solidFill>
              </a:rPr>
              <a:t>millenniums</a:t>
            </a:r>
            <a:r>
              <a:rPr lang="el-GR" sz="2400" b="1" dirty="0" smtClean="0">
                <a:solidFill>
                  <a:schemeClr val="bg1"/>
                </a:solidFill>
              </a:rPr>
              <a:t>,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l-GR" sz="2400" b="1" dirty="0" err="1" smtClean="0">
                <a:solidFill>
                  <a:schemeClr val="bg1"/>
                </a:solidFill>
              </a:rPr>
              <a:t>generation</a:t>
            </a:r>
            <a:r>
              <a:rPr lang="el-GR" sz="2400" b="1" dirty="0" smtClean="0">
                <a:solidFill>
                  <a:schemeClr val="bg1"/>
                </a:solidFill>
              </a:rPr>
              <a:t> 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l-GR" sz="2400" b="1" dirty="0" smtClean="0">
                <a:solidFill>
                  <a:schemeClr val="bg1"/>
                </a:solidFill>
              </a:rPr>
              <a:t> Z και 70 + 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car-german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2"/>
            <a:ext cx="9158471" cy="4581525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-304800" y="4158729"/>
            <a:ext cx="967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l-GR" sz="2400" b="1" dirty="0" smtClean="0">
                <a:solidFill>
                  <a:schemeClr val="bg1"/>
                </a:solidFill>
              </a:rPr>
              <a:t>Αυτοκινητοβιομηχανία (</a:t>
            </a:r>
            <a:r>
              <a:rPr lang="en-US" sz="2400" b="1" dirty="0" smtClean="0">
                <a:solidFill>
                  <a:schemeClr val="bg1"/>
                </a:solidFill>
              </a:rPr>
              <a:t>driverless </a:t>
            </a:r>
            <a:r>
              <a:rPr lang="el-GR" sz="2400" b="1" dirty="0" smtClean="0">
                <a:solidFill>
                  <a:schemeClr val="bg1"/>
                </a:solidFill>
              </a:rPr>
              <a:t>και </a:t>
            </a:r>
            <a:r>
              <a:rPr lang="en-US" sz="2400" b="1" dirty="0" smtClean="0">
                <a:solidFill>
                  <a:schemeClr val="bg1"/>
                </a:solidFill>
              </a:rPr>
              <a:t>mindless) 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Εικόνα" descr="weedezig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868" y="0"/>
            <a:ext cx="9158868" cy="440055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-304800" y="4144215"/>
            <a:ext cx="967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2400" b="1" dirty="0" smtClean="0">
                <a:solidFill>
                  <a:schemeClr val="bg1"/>
                </a:solidFill>
              </a:rPr>
              <a:t>Human to Machine communication </a:t>
            </a:r>
            <a:endParaRPr lang="el-G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Εικόνα" descr="Business-Ethics-1200x4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9144000" cy="4067175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411922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l-GR" sz="2800" b="1" dirty="0" err="1" smtClean="0">
                <a:solidFill>
                  <a:schemeClr val="bg1"/>
                </a:solidFill>
              </a:rPr>
              <a:t>Business</a:t>
            </a:r>
            <a:r>
              <a:rPr lang="el-GR" sz="2800" b="1" dirty="0" smtClean="0">
                <a:solidFill>
                  <a:schemeClr val="bg1"/>
                </a:solidFill>
              </a:rPr>
              <a:t> </a:t>
            </a:r>
            <a:r>
              <a:rPr lang="el-GR" sz="2800" b="1" dirty="0" err="1" smtClean="0">
                <a:solidFill>
                  <a:schemeClr val="bg1"/>
                </a:solidFill>
              </a:rPr>
              <a:t>ethics</a:t>
            </a:r>
            <a:r>
              <a:rPr lang="el-GR" sz="2800" b="1" dirty="0" smtClean="0">
                <a:solidFill>
                  <a:schemeClr val="bg1"/>
                </a:solidFill>
              </a:rPr>
              <a:t> και 4</a:t>
            </a:r>
            <a:r>
              <a:rPr lang="el-GR" sz="2800" b="1" baseline="30000" dirty="0" smtClean="0">
                <a:solidFill>
                  <a:schemeClr val="bg1"/>
                </a:solidFill>
              </a:rPr>
              <a:t>η</a:t>
            </a:r>
            <a:r>
              <a:rPr lang="el-GR" sz="2800" b="1" dirty="0" smtClean="0">
                <a:solidFill>
                  <a:schemeClr val="bg1"/>
                </a:solidFill>
              </a:rPr>
              <a:t> βιομηχανική επανάσταση </a:t>
            </a:r>
            <a:endParaRPr lang="el-GR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astynomia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4134718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0F0218B-DC04-4BCA-A808-DA3F02621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6"/>
          <a:stretch>
            <a:fillRect/>
          </a:stretch>
        </p:blipFill>
        <p:spPr>
          <a:xfrm>
            <a:off x="0" y="244929"/>
            <a:ext cx="9144000" cy="4898572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411922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l-GR" sz="2800" b="1" dirty="0" smtClean="0">
                <a:solidFill>
                  <a:schemeClr val="bg1"/>
                </a:solidFill>
              </a:rPr>
              <a:t>Μια κριτική ματιά για την 4</a:t>
            </a:r>
            <a:r>
              <a:rPr lang="el-GR" sz="2800" b="1" baseline="30000" dirty="0" smtClean="0">
                <a:solidFill>
                  <a:schemeClr val="bg1"/>
                </a:solidFill>
              </a:rPr>
              <a:t>η</a:t>
            </a:r>
            <a:r>
              <a:rPr lang="el-GR" sz="2800" b="1" dirty="0" smtClean="0">
                <a:solidFill>
                  <a:schemeClr val="bg1"/>
                </a:solidFill>
              </a:rPr>
              <a:t> οικονομική επανάσταση  </a:t>
            </a:r>
            <a:endParaRPr lang="el-GR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Εικόνα 10">
            <a:extLst>
              <a:ext uri="{FF2B5EF4-FFF2-40B4-BE49-F238E27FC236}">
                <a16:creationId xmlns="" xmlns:a16="http://schemas.microsoft.com/office/drawing/2014/main" id="{B320B746-F273-4C44-9606-4E92E65E61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43714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02"/>
            <a:ext cx="9144000" cy="4848301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="" xmlns:a16="http://schemas.microsoft.com/office/drawing/2014/main" id="{B80F8AF5-A735-4D39-9F33-F51434A66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017580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D7CC56EE-641C-46C1-9484-CD2F08BEC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" y="4194807"/>
            <a:ext cx="91439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Τα </a:t>
            </a:r>
            <a:r>
              <a:rPr kumimoji="0" lang="en-US" altLang="el-G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kumimoji="0" lang="el-GR" altLang="el-G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πιο ισχυρά έθνη στη </a:t>
            </a:r>
            <a:r>
              <a:rPr kumimoji="0" lang="el-GR" altLang="el-GR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γη </a:t>
            </a:r>
            <a:endParaRPr kumimoji="0" lang="el-GR" altLang="el-GR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84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>
            <a:extLst>
              <a:ext uri="{FF2B5EF4-FFF2-40B4-BE49-F238E27FC236}">
                <a16:creationId xmlns="" xmlns:a16="http://schemas.microsoft.com/office/drawing/2014/main" id="{A37E3C8C-F3EA-4329-8177-2A0D9EFF8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4088675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017580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33600"/>
            <a:ext cx="9144000" cy="7277103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709" y="3492171"/>
            <a:ext cx="8342812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Η Ελλάδα να στηρίξει την νέα αναπτυξιακή πολιτική στο οικονομικό μοντέλο </a:t>
            </a:r>
            <a:b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«παράγω και εξάγω» με στόχο το 2020 να βρεθεί στον Μ.Ο. της Ε.Ε δηλαδή πάνω </a:t>
            </a:r>
            <a:b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 30% συνεισφορά της εξωστρέφειας (παραγωγής αγαθών) στο ΑΕΠ της χώρας. Πιο συγκεκριμένα, η εξωστρέφεια να είναι ο κινητήριος μοχλός για την χώρα που θα την βοηθήσει να ξεπεράσει την κρίση, να αυξήσει την ανταγωνιστικότητα και την απασχόληση. 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77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="" xmlns:a16="http://schemas.microsoft.com/office/drawing/2014/main" id="{336FDF29-EB59-4357-A2F1-E7F7CC31E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5143498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017580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747" y="1857016"/>
            <a:ext cx="5773784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Εκεί θυμήσου ότι το </a:t>
            </a:r>
            <a:endParaRPr lang="en-U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«φως δεν μπορεί με τίποτα να νικήσει το σκοτάδι» </a:t>
            </a:r>
            <a:endParaRPr lang="en-U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ότι το «Κακό δεν το πολεμάς με το κακό παρά μόνο με το καλό» όπως έλεγε και ο Αγ </a:t>
            </a:r>
            <a:r>
              <a:rPr lang="el-GR"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Πορφύριος</a:t>
            </a:r>
            <a:r>
              <a:rPr lang="el-GR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Απλά ας θυμηθούμε τους νόμους της φυσικής όπου το σκοτάδι είναι απλά απουσία φωτός και </a:t>
            </a:r>
            <a:r>
              <a:rPr lang="el-GR"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γι</a:t>
            </a:r>
            <a:r>
              <a:rPr lang="el-GR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αυτόν τον λόγο το φως θα πρέπει να λάμψει και να επισκιάσει το σκοτάδι. Γι’ αυτό ας γίνει ο καθένας μας μικρή εστία φωτός και μόνο τότε το σύνολο όλων θα επισκιάσει  με την λάμψη του το σκοτάδι που έχει καλύψει την πατρίδα μας.</a:t>
            </a:r>
            <a:endParaRPr lang="en-U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11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- Εικόνα" descr="daskalakis.jpg"/>
          <p:cNvPicPr>
            <a:picLocks noChangeAspect="1"/>
          </p:cNvPicPr>
          <p:nvPr/>
        </p:nvPicPr>
        <p:blipFill>
          <a:blip r:embed="rId2"/>
          <a:srcRect l="6825" t="3305" r="6340" b="9914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707015CB-B858-4195-83B4-E96B096EC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0" y="4243256"/>
            <a:ext cx="7965129" cy="90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E18A8A62-5E57-4200-A6E5-FFF363423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7641" y="2072839"/>
            <a:ext cx="6244281" cy="264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Κατά τον Έλληνα καθηγητή </a:t>
            </a: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l-G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Κωνσταντίνο Δασκαλάκη</a:t>
            </a:r>
          </a:p>
          <a:p>
            <a:pPr algn="ctr"/>
            <a: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που μεταξύ άλλων έχει λάβει το βραβείο </a:t>
            </a:r>
            <a:r>
              <a:rPr lang="el-GR" sz="15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Kalai</a:t>
            </a:r>
            <a: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από την </a:t>
            </a:r>
            <a:b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Διεθνή Ένωση Θεωρίας Παιγνίων και το βραβείο έρευνας </a:t>
            </a:r>
            <a:b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από το ίδρυμα </a:t>
            </a:r>
            <a:r>
              <a:rPr lang="el-GR" sz="15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Giuseppe</a:t>
            </a:r>
            <a: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15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Sciacca</a:t>
            </a:r>
            <a: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του Βατικανού, το πιθανότερο είναι ότι σε πέντε χρόνια από σήμερα θα έχουμε έναν προσωπικό γραμματέα με τεχνητή νοημοσύνη και </a:t>
            </a:r>
            <a:r>
              <a:rPr lang="el-GR" sz="15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αυτο</a:t>
            </a:r>
            <a: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-οδηγούμενα αυτοκίνητα, ενώ σε 15 χρόνια η </a:t>
            </a:r>
            <a:r>
              <a:rPr lang="el-GR" sz="15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διεπαφή</a:t>
            </a:r>
            <a: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του ανθρώπινου εγκεφάλου με την τεχνολογία θα γίνει ενδεχομένως πολύ πιο άμεση και το όριο που διαχωρίζει το πού ξεκινά ο άνθρωπος </a:t>
            </a:r>
            <a:b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l-GR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και πού αρχίζει η μηχανή πιο δυσδιάκριτο.</a:t>
            </a:r>
            <a:r>
              <a:rPr lang="el-GR" sz="1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l-GR" sz="15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Εικόνα" descr="Untitled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4939583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0BD40039-D0D8-4ABA-8736-00412BA22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77"/>
          <a:stretch>
            <a:fillRect/>
          </a:stretch>
        </p:blipFill>
        <p:spPr>
          <a:xfrm>
            <a:off x="0" y="885371"/>
            <a:ext cx="9144000" cy="4258129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xmlns="" id="{7C4EA07E-2917-444A-A5BC-09B1F746C043}"/>
              </a:ext>
            </a:extLst>
          </p:cNvPr>
          <p:cNvSpPr txBox="1"/>
          <p:nvPr/>
        </p:nvSpPr>
        <p:spPr>
          <a:xfrm>
            <a:off x="0" y="3732825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l-GR" b="1" dirty="0" smtClean="0">
                <a:solidFill>
                  <a:schemeClr val="bg1"/>
                </a:solidFill>
              </a:rPr>
              <a:t>Το δίλλημα του προηγούμενου αιώνα ήταν σοσιαλισμός η  καπιταλισμός  ενώ  το δίλλημα που προκύπτει από την τετάρτη βιομηχανική επανάσταση είναι </a:t>
            </a:r>
            <a:r>
              <a:rPr lang="el-GR" b="1" dirty="0" err="1" smtClean="0">
                <a:solidFill>
                  <a:schemeClr val="bg1"/>
                </a:solidFill>
              </a:rPr>
              <a:t>robot</a:t>
            </a:r>
            <a:r>
              <a:rPr lang="el-GR" b="1" dirty="0" smtClean="0">
                <a:solidFill>
                  <a:schemeClr val="bg1"/>
                </a:solidFill>
              </a:rPr>
              <a:t> </a:t>
            </a:r>
            <a:r>
              <a:rPr lang="el-GR" b="1" dirty="0" err="1" smtClean="0">
                <a:solidFill>
                  <a:schemeClr val="bg1"/>
                </a:solidFill>
              </a:rPr>
              <a:t>oriented</a:t>
            </a:r>
            <a:r>
              <a:rPr lang="el-GR" b="1" dirty="0" smtClean="0">
                <a:solidFill>
                  <a:schemeClr val="bg1"/>
                </a:solidFill>
              </a:rPr>
              <a:t> </a:t>
            </a:r>
            <a:r>
              <a:rPr lang="el-GR" b="1" dirty="0" err="1" smtClean="0">
                <a:solidFill>
                  <a:schemeClr val="bg1"/>
                </a:solidFill>
              </a:rPr>
              <a:t>society</a:t>
            </a:r>
            <a:r>
              <a:rPr lang="el-GR" b="1" dirty="0" smtClean="0">
                <a:solidFill>
                  <a:schemeClr val="bg1"/>
                </a:solidFill>
              </a:rPr>
              <a:t> </a:t>
            </a:r>
            <a:r>
              <a:rPr lang="el-GR" b="1" dirty="0" err="1" smtClean="0">
                <a:solidFill>
                  <a:schemeClr val="bg1"/>
                </a:solidFill>
              </a:rPr>
              <a:t>vs</a:t>
            </a:r>
            <a:r>
              <a:rPr lang="el-GR" b="1" dirty="0" smtClean="0">
                <a:solidFill>
                  <a:schemeClr val="bg1"/>
                </a:solidFill>
              </a:rPr>
              <a:t> </a:t>
            </a:r>
            <a:r>
              <a:rPr lang="el-GR" b="1" dirty="0" err="1" smtClean="0">
                <a:solidFill>
                  <a:schemeClr val="bg1"/>
                </a:solidFill>
              </a:rPr>
              <a:t>human</a:t>
            </a:r>
            <a:r>
              <a:rPr lang="el-GR" b="1" dirty="0" smtClean="0">
                <a:solidFill>
                  <a:schemeClr val="bg1"/>
                </a:solidFill>
              </a:rPr>
              <a:t> </a:t>
            </a:r>
            <a:r>
              <a:rPr lang="el-GR" b="1" dirty="0" err="1" smtClean="0">
                <a:solidFill>
                  <a:schemeClr val="bg1"/>
                </a:solidFill>
              </a:rPr>
              <a:t>oriented</a:t>
            </a:r>
            <a:r>
              <a:rPr lang="el-GR" b="1" dirty="0" smtClean="0">
                <a:solidFill>
                  <a:schemeClr val="bg1"/>
                </a:solidFill>
              </a:rPr>
              <a:t> </a:t>
            </a:r>
            <a:r>
              <a:rPr lang="el-GR" b="1" dirty="0" err="1" smtClean="0">
                <a:solidFill>
                  <a:schemeClr val="bg1"/>
                </a:solidFill>
              </a:rPr>
              <a:t>society</a:t>
            </a:r>
            <a:r>
              <a:rPr lang="el-GR" b="1" dirty="0" smtClean="0">
                <a:solidFill>
                  <a:schemeClr val="bg1"/>
                </a:solidFill>
              </a:rPr>
              <a:t> </a:t>
            </a:r>
            <a:endParaRPr lang="el-G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1582</TotalTime>
  <Words>400</Words>
  <Application>Microsoft Office PowerPoint</Application>
  <PresentationFormat>Προβολή στην οθόνη (16:9)</PresentationFormat>
  <Paragraphs>55</Paragraphs>
  <Slides>37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Dora Gerontidou</dc:creator>
  <cp:lastModifiedBy>ΜΑΙΗ ΔΕΜΕΡΤΖΗ</cp:lastModifiedBy>
  <cp:revision>166</cp:revision>
  <dcterms:created xsi:type="dcterms:W3CDTF">2017-11-13T09:01:41Z</dcterms:created>
  <dcterms:modified xsi:type="dcterms:W3CDTF">2018-06-20T13:37:43Z</dcterms:modified>
</cp:coreProperties>
</file>